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3"/>
  </p:notesMasterIdLst>
  <p:handoutMasterIdLst>
    <p:handoutMasterId r:id="rId44"/>
  </p:handoutMasterIdLst>
  <p:sldIdLst>
    <p:sldId id="491" r:id="rId2"/>
    <p:sldId id="267" r:id="rId3"/>
    <p:sldId id="691" r:id="rId4"/>
    <p:sldId id="677" r:id="rId5"/>
    <p:sldId id="678" r:id="rId6"/>
    <p:sldId id="460" r:id="rId7"/>
    <p:sldId id="456" r:id="rId8"/>
    <p:sldId id="461" r:id="rId9"/>
    <p:sldId id="679" r:id="rId10"/>
    <p:sldId id="566" r:id="rId11"/>
    <p:sldId id="567" r:id="rId12"/>
    <p:sldId id="568" r:id="rId13"/>
    <p:sldId id="569" r:id="rId14"/>
    <p:sldId id="570" r:id="rId15"/>
    <p:sldId id="571" r:id="rId16"/>
    <p:sldId id="625" r:id="rId17"/>
    <p:sldId id="622" r:id="rId18"/>
    <p:sldId id="694" r:id="rId19"/>
    <p:sldId id="706" r:id="rId20"/>
    <p:sldId id="361" r:id="rId21"/>
    <p:sldId id="325" r:id="rId22"/>
    <p:sldId id="316" r:id="rId23"/>
    <p:sldId id="711" r:id="rId24"/>
    <p:sldId id="681" r:id="rId25"/>
    <p:sldId id="614" r:id="rId26"/>
    <p:sldId id="683" r:id="rId27"/>
    <p:sldId id="684" r:id="rId28"/>
    <p:sldId id="685" r:id="rId29"/>
    <p:sldId id="639" r:id="rId30"/>
    <p:sldId id="686" r:id="rId31"/>
    <p:sldId id="626" r:id="rId32"/>
    <p:sldId id="627" r:id="rId33"/>
    <p:sldId id="630" r:id="rId34"/>
    <p:sldId id="632" r:id="rId35"/>
    <p:sldId id="633" r:id="rId36"/>
    <p:sldId id="634" r:id="rId37"/>
    <p:sldId id="712" r:id="rId38"/>
    <p:sldId id="690" r:id="rId39"/>
    <p:sldId id="705" r:id="rId40"/>
    <p:sldId id="713" r:id="rId41"/>
    <p:sldId id="695" r:id="rId42"/>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7B2C"/>
    <a:srgbClr val="EE812F"/>
    <a:srgbClr val="F39C45"/>
    <a:srgbClr val="CC6600"/>
    <a:srgbClr val="0064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6532" autoAdjust="0"/>
  </p:normalViewPr>
  <p:slideViewPr>
    <p:cSldViewPr snapToGrid="0">
      <p:cViewPr varScale="1">
        <p:scale>
          <a:sx n="106" d="100"/>
          <a:sy n="106" d="100"/>
        </p:scale>
        <p:origin x="138" y="222"/>
      </p:cViewPr>
      <p:guideLst>
        <p:guide orient="horz" pos="2160"/>
        <p:guide pos="3840"/>
      </p:guideLst>
    </p:cSldViewPr>
  </p:slideViewPr>
  <p:outlineViewPr>
    <p:cViewPr>
      <p:scale>
        <a:sx n="33" d="100"/>
        <a:sy n="33" d="100"/>
      </p:scale>
      <p:origin x="0" y="22758"/>
    </p:cViewPr>
  </p:outlineViewPr>
  <p:notesTextViewPr>
    <p:cViewPr>
      <p:scale>
        <a:sx n="3" d="2"/>
        <a:sy n="3" d="2"/>
      </p:scale>
      <p:origin x="0" y="0"/>
    </p:cViewPr>
  </p:notesTextViewPr>
  <p:sorterViewPr>
    <p:cViewPr>
      <p:scale>
        <a:sx n="100" d="100"/>
        <a:sy n="100" d="100"/>
      </p:scale>
      <p:origin x="0" y="-3288"/>
    </p:cViewPr>
  </p:sorterViewPr>
  <p:notesViewPr>
    <p:cSldViewPr snapToGrid="0">
      <p:cViewPr varScale="1">
        <p:scale>
          <a:sx n="79" d="100"/>
          <a:sy n="79" d="100"/>
        </p:scale>
        <p:origin x="396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E4BC7C7D-E16E-4261-971F-13658CAF817F}" type="datetimeFigureOut">
              <a:rPr lang="de-DE" smtClean="0"/>
              <a:pPr/>
              <a:t>15.01.2020</a:t>
            </a:fld>
            <a:endParaRPr lang="de-DE"/>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50056D53-BC30-4B7D-B0A3-E57A59E5964E}" type="slidenum">
              <a:rPr lang="de-DE" smtClean="0"/>
              <a:pPr/>
              <a:t>‹#›</a:t>
            </a:fld>
            <a:endParaRPr lang="de-DE"/>
          </a:p>
        </p:txBody>
      </p:sp>
    </p:spTree>
    <p:extLst>
      <p:ext uri="{BB962C8B-B14F-4D97-AF65-F5344CB8AC3E}">
        <p14:creationId xmlns:p14="http://schemas.microsoft.com/office/powerpoint/2010/main" val="2919806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2A2CEBBE-8782-4E01-AFDA-6AF3B01C161E}" type="datetimeFigureOut">
              <a:rPr lang="de-DE" smtClean="0"/>
              <a:pPr/>
              <a:t>15.01.2020</a:t>
            </a:fld>
            <a:endParaRPr lang="de-DE"/>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de-DE"/>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5F54D5A-22CE-462E-86A6-2C32245FC98D}" type="slidenum">
              <a:rPr lang="de-DE" smtClean="0"/>
              <a:pPr/>
              <a:t>‹#›</a:t>
            </a:fld>
            <a:endParaRPr lang="de-DE"/>
          </a:p>
        </p:txBody>
      </p:sp>
    </p:spTree>
    <p:extLst>
      <p:ext uri="{BB962C8B-B14F-4D97-AF65-F5344CB8AC3E}">
        <p14:creationId xmlns:p14="http://schemas.microsoft.com/office/powerpoint/2010/main" val="37920574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F5F54D5A-22CE-462E-86A6-2C32245FC98D}" type="slidenum">
              <a:rPr lang="de-DE" smtClean="0"/>
              <a:pPr/>
              <a:t>1</a:t>
            </a:fld>
            <a:endParaRPr lang="de-DE"/>
          </a:p>
        </p:txBody>
      </p:sp>
    </p:spTree>
    <p:extLst>
      <p:ext uri="{BB962C8B-B14F-4D97-AF65-F5344CB8AC3E}">
        <p14:creationId xmlns:p14="http://schemas.microsoft.com/office/powerpoint/2010/main" val="218155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54D5A-22CE-462E-86A6-2C32245FC98D}" type="slidenum">
              <a:rPr lang="de-DE" smtClean="0"/>
              <a:pPr/>
              <a:t>36</a:t>
            </a:fld>
            <a:endParaRPr lang="de-DE"/>
          </a:p>
        </p:txBody>
      </p:sp>
    </p:spTree>
    <p:extLst>
      <p:ext uri="{BB962C8B-B14F-4D97-AF65-F5344CB8AC3E}">
        <p14:creationId xmlns:p14="http://schemas.microsoft.com/office/powerpoint/2010/main" val="232989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4D4E95D-E11A-4D61-AA35-B3ECB22C38A2}" type="slidenum">
              <a:rPr lang="en-AU" smtClean="0"/>
              <a:t>2</a:t>
            </a:fld>
            <a:endParaRPr lang="en-AU"/>
          </a:p>
        </p:txBody>
      </p:sp>
    </p:spTree>
    <p:extLst>
      <p:ext uri="{BB962C8B-B14F-4D97-AF65-F5344CB8AC3E}">
        <p14:creationId xmlns:p14="http://schemas.microsoft.com/office/powerpoint/2010/main" val="2133969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researchers, managers, and stakeholders must consider a range of different objectives and constraints, and require analytical tools tailored to specific tasks. </a:t>
            </a:r>
          </a:p>
          <a:p>
            <a:endParaRPr lang="en-CA" dirty="0"/>
          </a:p>
        </p:txBody>
      </p:sp>
      <p:sp>
        <p:nvSpPr>
          <p:cNvPr id="4" name="Slide Number Placeholder 3"/>
          <p:cNvSpPr>
            <a:spLocks noGrp="1"/>
          </p:cNvSpPr>
          <p:nvPr>
            <p:ph type="sldNum" sz="quarter" idx="10"/>
          </p:nvPr>
        </p:nvSpPr>
        <p:spPr/>
        <p:txBody>
          <a:bodyPr/>
          <a:lstStyle/>
          <a:p>
            <a:fld id="{F5F54D5A-22CE-462E-86A6-2C32245FC98D}" type="slidenum">
              <a:rPr lang="de-DE" smtClean="0"/>
              <a:pPr/>
              <a:t>3</a:t>
            </a:fld>
            <a:endParaRPr lang="de-DE"/>
          </a:p>
        </p:txBody>
      </p:sp>
    </p:spTree>
    <p:extLst>
      <p:ext uri="{BB962C8B-B14F-4D97-AF65-F5344CB8AC3E}">
        <p14:creationId xmlns:p14="http://schemas.microsoft.com/office/powerpoint/2010/main" val="4169406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D2978EFC-E1C1-43B8-8FA6-CE64D8761568}"/>
              </a:ext>
            </a:extLst>
          </p:cNvPr>
          <p:cNvSpPr>
            <a:spLocks noGrp="1" noRot="1" noChangeAspect="1" noTextEdit="1"/>
          </p:cNvSpPr>
          <p:nvPr>
            <p:ph type="sldImg"/>
          </p:nvPr>
        </p:nvSpPr>
        <p:spPr>
          <a:xfrm>
            <a:off x="139700" y="768350"/>
            <a:ext cx="6819900" cy="3836988"/>
          </a:xfrm>
          <a:ln/>
        </p:spPr>
      </p:sp>
      <p:sp>
        <p:nvSpPr>
          <p:cNvPr id="199683" name="Notes Placeholder 2">
            <a:extLst>
              <a:ext uri="{FF2B5EF4-FFF2-40B4-BE49-F238E27FC236}">
                <a16:creationId xmlns:a16="http://schemas.microsoft.com/office/drawing/2014/main" id="{81142F03-5CC5-4703-A5B7-3D7782EFE9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en-US">
              <a:latin typeface="Arial" panose="020B0604020202020204" pitchFamily="34" charset="0"/>
            </a:endParaRPr>
          </a:p>
        </p:txBody>
      </p:sp>
      <p:sp>
        <p:nvSpPr>
          <p:cNvPr id="199684" name="Slide Number Placeholder 3">
            <a:extLst>
              <a:ext uri="{FF2B5EF4-FFF2-40B4-BE49-F238E27FC236}">
                <a16:creationId xmlns:a16="http://schemas.microsoft.com/office/drawing/2014/main" id="{5911D986-9098-44B6-827E-234288650D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17DC21FA-80E2-4F24-BB35-10D065DD0BB7}" type="slidenum">
              <a:rPr lang="de-DE" altLang="en-US" sz="1200" smtClean="0">
                <a:solidFill>
                  <a:srgbClr val="000000"/>
                </a:solidFill>
              </a:rPr>
              <a:pPr/>
              <a:t>4</a:t>
            </a:fld>
            <a:endParaRPr lang="de-DE" altLang="en-US" sz="1200">
              <a:solidFill>
                <a:srgbClr val="000000"/>
              </a:solidFill>
            </a:endParaRPr>
          </a:p>
        </p:txBody>
      </p:sp>
    </p:spTree>
    <p:extLst>
      <p:ext uri="{BB962C8B-B14F-4D97-AF65-F5344CB8AC3E}">
        <p14:creationId xmlns:p14="http://schemas.microsoft.com/office/powerpoint/2010/main" val="2925726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researchers, managers, and stakeholders must consider a range of different objectives and constraints, and require analytical tools tailored to specific tasks. </a:t>
            </a:r>
          </a:p>
          <a:p>
            <a:endParaRPr lang="en-CA" dirty="0"/>
          </a:p>
        </p:txBody>
      </p:sp>
      <p:sp>
        <p:nvSpPr>
          <p:cNvPr id="4" name="Slide Number Placeholder 3"/>
          <p:cNvSpPr>
            <a:spLocks noGrp="1"/>
          </p:cNvSpPr>
          <p:nvPr>
            <p:ph type="sldNum" sz="quarter" idx="10"/>
          </p:nvPr>
        </p:nvSpPr>
        <p:spPr/>
        <p:txBody>
          <a:bodyPr/>
          <a:lstStyle/>
          <a:p>
            <a:fld id="{F5F54D5A-22CE-462E-86A6-2C32245FC98D}" type="slidenum">
              <a:rPr lang="de-DE" smtClean="0"/>
              <a:pPr/>
              <a:t>16</a:t>
            </a:fld>
            <a:endParaRPr lang="de-DE"/>
          </a:p>
        </p:txBody>
      </p:sp>
    </p:spTree>
    <p:extLst>
      <p:ext uri="{BB962C8B-B14F-4D97-AF65-F5344CB8AC3E}">
        <p14:creationId xmlns:p14="http://schemas.microsoft.com/office/powerpoint/2010/main" val="4169406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54D5A-22CE-462E-86A6-2C32245FC98D}" type="slidenum">
              <a:rPr lang="de-DE" smtClean="0"/>
              <a:pPr/>
              <a:t>17</a:t>
            </a:fld>
            <a:endParaRPr lang="de-DE"/>
          </a:p>
        </p:txBody>
      </p:sp>
    </p:spTree>
    <p:extLst>
      <p:ext uri="{BB962C8B-B14F-4D97-AF65-F5344CB8AC3E}">
        <p14:creationId xmlns:p14="http://schemas.microsoft.com/office/powerpoint/2010/main" val="1190671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54D5A-22CE-462E-86A6-2C32245FC98D}" type="slidenum">
              <a:rPr lang="de-DE" smtClean="0"/>
              <a:pPr/>
              <a:t>30</a:t>
            </a:fld>
            <a:endParaRPr lang="de-DE"/>
          </a:p>
        </p:txBody>
      </p:sp>
    </p:spTree>
    <p:extLst>
      <p:ext uri="{BB962C8B-B14F-4D97-AF65-F5344CB8AC3E}">
        <p14:creationId xmlns:p14="http://schemas.microsoft.com/office/powerpoint/2010/main" val="708275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altLang="en-US" b="1"/>
              <a:t>Think of a reverse auction as similar to when a homeowner solicits multiple bids for work from contractors.</a:t>
            </a:r>
            <a:r>
              <a:rPr lang="en-US" altLang="en-US"/>
              <a:t> The homeowner puts together a scope of work, solicit bids, and chooses a contractor based on some combination of factors including price and quality.</a:t>
            </a:r>
          </a:p>
          <a:p>
            <a:r>
              <a:rPr lang="en-US" altLang="en-US"/>
              <a:t>Finally, based on estimates of the amount of habitat needed and the pricing of bids, BirdReturns accepted up to 80 percent of the bids. Each farmer received the price they bid. Just as with the contracting example, the lowest price didn’t always win, but it was a key criteria.</a:t>
            </a:r>
          </a:p>
          <a:p>
            <a:r>
              <a:rPr lang="en-US" altLang="en-US"/>
              <a:t>Farmer’s bids varied based on factors such as water cost, soil conditions, labor costs associated with creating the temporary habitat, and economic risks the program might create like not being able to plant on time in the spring.</a:t>
            </a:r>
          </a:p>
          <a:p>
            <a:r>
              <a:rPr lang="en-US" altLang="en-US"/>
              <a:t>BirdReturns has many advantages over conservation programs that set a single, uniform price for all farmers.</a:t>
            </a:r>
          </a:p>
          <a:p>
            <a:r>
              <a:rPr lang="en-US" altLang="en-US"/>
              <a:t>If the price is too low, there will be insufficient demand and too few farmers will sign up for the program. If the price is too high, there will be an excess of demand and the government will over-pay. In a time of huge societal needs and competing demands for scarce public dollars, such over-payment means that other valuable programs are not being funded.</a:t>
            </a:r>
          </a:p>
          <a:p>
            <a:r>
              <a:rPr lang="en-US" altLang="en-US"/>
              <a:t>In a reverse auction, the farmer sets the price, a price based on producing habitat. Farmers understand this intuitively. It is how they work, how they get paid for producing crops.</a:t>
            </a:r>
          </a:p>
          <a:p>
            <a:r>
              <a:rPr lang="en-US" altLang="en-US"/>
              <a:t>As one farmer put it at one of the Conservancy’s initial meetings: “You want us to grow birds, like we grow rice. We know how to do that.”</a:t>
            </a:r>
          </a:p>
          <a:p>
            <a:endParaRPr lang="en-US" altLang="en-US"/>
          </a:p>
          <a:p>
            <a:endParaRPr lang="en-US" altLang="en-US"/>
          </a:p>
          <a:p>
            <a:r>
              <a:rPr lang="en-US" altLang="en-US"/>
              <a:t>Farmer’s bids varied based on factors such as water cost, soil conditions, labor costs associated with creating the temporary habitat, and economic risks the program might create like not being able to plant on time in the spring.</a:t>
            </a:r>
          </a:p>
          <a:p>
            <a:endParaRPr lang="en-US" altLang="en-US"/>
          </a:p>
        </p:txBody>
      </p:sp>
      <p:sp>
        <p:nvSpPr>
          <p:cNvPr id="4" name="Slide Number Placeholder 3"/>
          <p:cNvSpPr>
            <a:spLocks noGrp="1"/>
          </p:cNvSpPr>
          <p:nvPr>
            <p:ph type="sldNum" sz="quarter" idx="5"/>
          </p:nvPr>
        </p:nvSpPr>
        <p:spPr/>
        <p:txBody>
          <a:bodyPr/>
          <a:lstStyle/>
          <a:p>
            <a:pPr>
              <a:defRPr/>
            </a:pPr>
            <a:fld id="{8597DAC2-24DD-4A7E-96CA-492DF912FDCA}" type="slidenum">
              <a:rPr lang="en-US">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2400113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54D5A-22CE-462E-86A6-2C32245FC98D}" type="slidenum">
              <a:rPr lang="de-DE" smtClean="0"/>
              <a:pPr/>
              <a:t>35</a:t>
            </a:fld>
            <a:endParaRPr lang="de-DE"/>
          </a:p>
        </p:txBody>
      </p:sp>
    </p:spTree>
    <p:extLst>
      <p:ext uri="{BB962C8B-B14F-4D97-AF65-F5344CB8AC3E}">
        <p14:creationId xmlns:p14="http://schemas.microsoft.com/office/powerpoint/2010/main" val="231863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F916509-A705-4F1A-A60F-3071867EABE8}" type="datetime1">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7279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7C911-F70C-4790-9260-9A7657771849}" type="datetime1">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18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EA981-3EB6-461B-9121-3BDE9574B520}" type="datetime1">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2365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C12119-D508-4D1F-864E-DD9B97C3B737}" type="datetime1">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3387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4A7B9D-F047-4F73-8C7B-B0934AA97657}" type="datetime1">
              <a:rPr lang="en-US" smtClean="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5466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8010D-7C3B-403C-B06C-C96F8249AA03}" type="datetime1">
              <a:rPr lang="en-US" smtClean="0"/>
              <a:t>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1304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8C1B5D-D7B5-405B-9158-1D1478A4B261}" type="datetime1">
              <a:rPr lang="en-US" smtClean="0"/>
              <a:t>1/15/2020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55549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A03D77-24C4-49A5-8F06-4344E27F1FB6}" type="datetime1">
              <a:rPr lang="en-US" smtClean="0"/>
              <a:t>1/15/2020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31311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E25C4-FD46-4122-9CD6-4F22B7F7C38B}" type="datetime1">
              <a:rPr lang="en-US" smtClean="0"/>
              <a:t>1/15/2020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7463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2E19BE2-FF7D-4087-A3D0-EA0C34E32D3E}" type="datetime1">
              <a:rPr lang="en-US" smtClean="0"/>
              <a:t>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5594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5D478E0-2558-4741-BCEF-6EA5ADF63C17}" type="datetime1">
              <a:rPr lang="en-US" smtClean="0"/>
              <a:t>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08340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9E8FF-A2A7-4799-9423-56FD340470E4}" type="datetime1">
              <a:rPr lang="en-US" smtClean="0"/>
              <a:t>1/15/2020</a:t>
            </a:fld>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69646661"/>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7.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jpeg"/><Relationship Id="rId11" Type="http://schemas.openxmlformats.org/officeDocument/2006/relationships/image" Target="../media/image64.gif"/><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2.emf"/><Relationship Id="rId5" Type="http://schemas.openxmlformats.org/officeDocument/2006/relationships/image" Target="../media/image31.jpe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46790" y="538596"/>
            <a:ext cx="8534400" cy="1679607"/>
          </a:xfrm>
        </p:spPr>
        <p:txBody>
          <a:bodyPr>
            <a:noAutofit/>
          </a:bodyPr>
          <a:lstStyle/>
          <a:p>
            <a:pPr algn="ctr"/>
            <a:r>
              <a:rPr lang="en-US" altLang="en-US" b="1" dirty="0">
                <a:cs typeface="Times New Roman" panose="02020603050405020304" pitchFamily="18" charset="0"/>
              </a:rPr>
              <a:t>Democratizing Spatial Planning for </a:t>
            </a:r>
            <a:br>
              <a:rPr lang="en-US" altLang="en-US" b="1" dirty="0">
                <a:cs typeface="Times New Roman" panose="02020603050405020304" pitchFamily="18" charset="0"/>
              </a:rPr>
            </a:br>
            <a:r>
              <a:rPr lang="en-US" altLang="en-US" b="1" dirty="0">
                <a:cs typeface="Times New Roman" panose="02020603050405020304" pitchFamily="18" charset="0"/>
              </a:rPr>
              <a:t>Nature and People</a:t>
            </a:r>
            <a:endParaRPr lang="de-DE" b="1" dirty="0"/>
          </a:p>
        </p:txBody>
      </p:sp>
      <p:sp>
        <p:nvSpPr>
          <p:cNvPr id="12" name="Text Box 20"/>
          <p:cNvSpPr txBox="1">
            <a:spLocks noChangeArrowheads="1"/>
          </p:cNvSpPr>
          <p:nvPr/>
        </p:nvSpPr>
        <p:spPr bwMode="auto">
          <a:xfrm>
            <a:off x="2954215" y="2813877"/>
            <a:ext cx="6391413" cy="1754326"/>
          </a:xfrm>
          <a:prstGeom prst="rect">
            <a:avLst/>
          </a:prstGeom>
          <a:noFill/>
          <a:ln w="9525">
            <a:noFill/>
            <a:miter lim="800000"/>
            <a:headEnd/>
            <a:tailEnd/>
          </a:ln>
        </p:spPr>
        <p:txBody>
          <a:bodyPr wrap="square">
            <a:spAutoFit/>
          </a:bodyPr>
          <a:lstStyle/>
          <a:p>
            <a:pPr algn="ctr"/>
            <a:r>
              <a:rPr lang="en-US" sz="3200" b="1" dirty="0">
                <a:latin typeface="+mj-lt"/>
                <a:cs typeface="Times New Roman" pitchFamily="18" charset="0"/>
              </a:rPr>
              <a:t>Richard Schuster</a:t>
            </a:r>
          </a:p>
          <a:p>
            <a:pPr algn="ctr"/>
            <a:r>
              <a:rPr lang="en-US" altLang="en-US" sz="2400" dirty="0">
                <a:cs typeface="Times New Roman" pitchFamily="18" charset="0"/>
              </a:rPr>
              <a:t>Research Scientist, Carleton University</a:t>
            </a:r>
          </a:p>
          <a:p>
            <a:pPr algn="ctr"/>
            <a:r>
              <a:rPr lang="en-US" altLang="en-US" sz="2400" dirty="0">
                <a:cs typeface="Times New Roman" pitchFamily="18" charset="0"/>
              </a:rPr>
              <a:t>Conservation Prioritization Consultant, NCC</a:t>
            </a:r>
          </a:p>
          <a:p>
            <a:pPr algn="ctr"/>
            <a:endParaRPr lang="en-US" sz="2800" b="1" dirty="0">
              <a:latin typeface="+mj-lt"/>
              <a:cs typeface="Times New Roman" pitchFamily="18" charset="0"/>
            </a:endParaRPr>
          </a:p>
        </p:txBody>
      </p:sp>
      <p:pic>
        <p:nvPicPr>
          <p:cNvPr id="11" name="Picture 2" descr="logo.png">
            <a:extLst>
              <a:ext uri="{FF2B5EF4-FFF2-40B4-BE49-F238E27FC236}">
                <a16:creationId xmlns:a16="http://schemas.microsoft.com/office/drawing/2014/main" id="{014F9690-283C-4C6B-A337-7F3CE7F665E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3919" y="2315613"/>
            <a:ext cx="1944143" cy="222677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4F877DB-C6B0-46FB-9CB3-ACF9FE5D9C1A}"/>
              </a:ext>
            </a:extLst>
          </p:cNvPr>
          <p:cNvGrpSpPr/>
          <p:nvPr/>
        </p:nvGrpSpPr>
        <p:grpSpPr>
          <a:xfrm>
            <a:off x="5359081" y="4912686"/>
            <a:ext cx="5538861" cy="523220"/>
            <a:chOff x="259155" y="4479765"/>
            <a:chExt cx="5538861" cy="523220"/>
          </a:xfrm>
          <a:solidFill>
            <a:schemeClr val="bg1"/>
          </a:solidFill>
        </p:grpSpPr>
        <p:pic>
          <p:nvPicPr>
            <p:cNvPr id="15" name="Picture 2" descr="C:\Users\jhanson\Downloads\1467354618_f0e0.png">
              <a:extLst>
                <a:ext uri="{FF2B5EF4-FFF2-40B4-BE49-F238E27FC236}">
                  <a16:creationId xmlns:a16="http://schemas.microsoft.com/office/drawing/2014/main" id="{B087FC14-96CC-4163-A082-5183BD12E6A2}"/>
                </a:ext>
              </a:extLst>
            </p:cNvPr>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59155" y="4497845"/>
              <a:ext cx="426645" cy="425504"/>
            </a:xfrm>
            <a:prstGeom prst="rect">
              <a:avLst/>
            </a:prstGeom>
            <a:grpFill/>
          </p:spPr>
        </p:pic>
        <p:sp>
          <p:nvSpPr>
            <p:cNvPr id="16" name="TextBox 15">
              <a:extLst>
                <a:ext uri="{FF2B5EF4-FFF2-40B4-BE49-F238E27FC236}">
                  <a16:creationId xmlns:a16="http://schemas.microsoft.com/office/drawing/2014/main" id="{32BD77E2-8EAD-4052-8625-07913C21573A}"/>
                </a:ext>
              </a:extLst>
            </p:cNvPr>
            <p:cNvSpPr txBox="1"/>
            <p:nvPr/>
          </p:nvSpPr>
          <p:spPr>
            <a:xfrm>
              <a:off x="732334" y="4479765"/>
              <a:ext cx="5065682" cy="523220"/>
            </a:xfrm>
            <a:prstGeom prst="rect">
              <a:avLst/>
            </a:prstGeom>
            <a:grpFill/>
          </p:spPr>
          <p:txBody>
            <a:bodyPr wrap="none" rtlCol="0">
              <a:spAutoFit/>
            </a:bodyPr>
            <a:lstStyle/>
            <a:p>
              <a:r>
                <a:rPr lang="en-AU" sz="2800" dirty="0"/>
                <a:t>richard.schuster@glel.carleton.ca</a:t>
              </a:r>
            </a:p>
          </p:txBody>
        </p:sp>
      </p:grpSp>
      <p:grpSp>
        <p:nvGrpSpPr>
          <p:cNvPr id="17" name="Group 16">
            <a:extLst>
              <a:ext uri="{FF2B5EF4-FFF2-40B4-BE49-F238E27FC236}">
                <a16:creationId xmlns:a16="http://schemas.microsoft.com/office/drawing/2014/main" id="{95238F30-651B-40C6-82E8-36F6104BA802}"/>
              </a:ext>
            </a:extLst>
          </p:cNvPr>
          <p:cNvGrpSpPr/>
          <p:nvPr/>
        </p:nvGrpSpPr>
        <p:grpSpPr>
          <a:xfrm>
            <a:off x="2408988" y="4924490"/>
            <a:ext cx="2422670" cy="523220"/>
            <a:chOff x="6059800" y="6034020"/>
            <a:chExt cx="2422670" cy="697626"/>
          </a:xfrm>
          <a:solidFill>
            <a:schemeClr val="bg1"/>
          </a:solidFill>
        </p:grpSpPr>
        <p:pic>
          <p:nvPicPr>
            <p:cNvPr id="18" name="Picture 4" descr="C:\Users\jhanson\Downloads\1467354784_web.png">
              <a:extLst>
                <a:ext uri="{FF2B5EF4-FFF2-40B4-BE49-F238E27FC236}">
                  <a16:creationId xmlns:a16="http://schemas.microsoft.com/office/drawing/2014/main" id="{EC9788C2-D469-4E3E-92AE-4200C1C63F6C}"/>
                </a:ext>
              </a:extLst>
            </p:cNvPr>
            <p:cNvPicPr>
              <a:picLocks noChangeAspect="1" noChangeArrowheads="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59800" y="6130805"/>
              <a:ext cx="398149" cy="504056"/>
            </a:xfrm>
            <a:prstGeom prst="rect">
              <a:avLst/>
            </a:prstGeom>
            <a:grpFill/>
          </p:spPr>
        </p:pic>
        <p:sp>
          <p:nvSpPr>
            <p:cNvPr id="19" name="TextBox 18">
              <a:extLst>
                <a:ext uri="{FF2B5EF4-FFF2-40B4-BE49-F238E27FC236}">
                  <a16:creationId xmlns:a16="http://schemas.microsoft.com/office/drawing/2014/main" id="{8531CB6D-CDC4-4EA7-9B54-3ECD34A5452D}"/>
                </a:ext>
              </a:extLst>
            </p:cNvPr>
            <p:cNvSpPr txBox="1"/>
            <p:nvPr/>
          </p:nvSpPr>
          <p:spPr>
            <a:xfrm>
              <a:off x="6497183" y="6034020"/>
              <a:ext cx="1985287" cy="697626"/>
            </a:xfrm>
            <a:prstGeom prst="rect">
              <a:avLst/>
            </a:prstGeom>
            <a:grpFill/>
          </p:spPr>
          <p:txBody>
            <a:bodyPr wrap="none" rtlCol="0">
              <a:spAutoFit/>
            </a:bodyPr>
            <a:lstStyle/>
            <a:p>
              <a:r>
                <a:rPr lang="en-AU" sz="2800" dirty="0"/>
                <a:t>prioritizr.net</a:t>
              </a:r>
            </a:p>
          </p:txBody>
        </p:sp>
      </p:grpSp>
      <p:grpSp>
        <p:nvGrpSpPr>
          <p:cNvPr id="21" name="Group 20">
            <a:extLst>
              <a:ext uri="{FF2B5EF4-FFF2-40B4-BE49-F238E27FC236}">
                <a16:creationId xmlns:a16="http://schemas.microsoft.com/office/drawing/2014/main" id="{0CA8197B-46B3-4B74-A357-375E5E19FBCB}"/>
              </a:ext>
            </a:extLst>
          </p:cNvPr>
          <p:cNvGrpSpPr/>
          <p:nvPr/>
        </p:nvGrpSpPr>
        <p:grpSpPr>
          <a:xfrm>
            <a:off x="4350878" y="5827461"/>
            <a:ext cx="2614275" cy="523220"/>
            <a:chOff x="6069853" y="6034020"/>
            <a:chExt cx="2614275" cy="697625"/>
          </a:xfrm>
          <a:solidFill>
            <a:schemeClr val="bg1"/>
          </a:solidFill>
        </p:grpSpPr>
        <p:pic>
          <p:nvPicPr>
            <p:cNvPr id="22" name="Picture 4">
              <a:extLst>
                <a:ext uri="{FF2B5EF4-FFF2-40B4-BE49-F238E27FC236}">
                  <a16:creationId xmlns:a16="http://schemas.microsoft.com/office/drawing/2014/main" id="{55F3CD7E-80BE-4DB4-BA18-382372F7CB3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069853" y="6130796"/>
              <a:ext cx="378042" cy="504055"/>
            </a:xfrm>
            <a:prstGeom prst="rect">
              <a:avLst/>
            </a:prstGeom>
            <a:grpFill/>
          </p:spPr>
        </p:pic>
        <p:sp>
          <p:nvSpPr>
            <p:cNvPr id="23" name="TextBox 22">
              <a:extLst>
                <a:ext uri="{FF2B5EF4-FFF2-40B4-BE49-F238E27FC236}">
                  <a16:creationId xmlns:a16="http://schemas.microsoft.com/office/drawing/2014/main" id="{B19D10C4-2F85-42F0-A699-E7B308511B70}"/>
                </a:ext>
              </a:extLst>
            </p:cNvPr>
            <p:cNvSpPr txBox="1"/>
            <p:nvPr/>
          </p:nvSpPr>
          <p:spPr>
            <a:xfrm>
              <a:off x="6497183" y="6034020"/>
              <a:ext cx="2186945" cy="697625"/>
            </a:xfrm>
            <a:prstGeom prst="rect">
              <a:avLst/>
            </a:prstGeom>
            <a:grpFill/>
          </p:spPr>
          <p:txBody>
            <a:bodyPr wrap="none" rtlCol="0">
              <a:spAutoFit/>
            </a:bodyPr>
            <a:lstStyle/>
            <a:p>
              <a:r>
                <a:rPr lang="en-AU" sz="2800" dirty="0"/>
                <a:t>@</a:t>
              </a:r>
              <a:r>
                <a:rPr lang="en-AU" sz="2800" dirty="0" err="1"/>
                <a:t>RicSchuster</a:t>
              </a:r>
              <a:endParaRPr lang="en-AU" sz="2800" dirty="0"/>
            </a:p>
          </p:txBody>
        </p:sp>
      </p:grpSp>
      <p:pic>
        <p:nvPicPr>
          <p:cNvPr id="27" name="Picture 2">
            <a:extLst>
              <a:ext uri="{FF2B5EF4-FFF2-40B4-BE49-F238E27FC236}">
                <a16:creationId xmlns:a16="http://schemas.microsoft.com/office/drawing/2014/main" id="{F5F8D3A3-2BBC-4F06-98EB-AAF4EA20307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9535035" y="2315613"/>
            <a:ext cx="1921341" cy="22267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E68B1D6-6A9F-4F59-85D7-941007EDD0B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2533" y="5739676"/>
            <a:ext cx="2748514" cy="698775"/>
          </a:xfrm>
          <a:prstGeom prst="rect">
            <a:avLst/>
          </a:prstGeom>
          <a:solidFill>
            <a:schemeClr val="tx1"/>
          </a:solidFill>
          <a:ln>
            <a:solidFill>
              <a:schemeClr val="tx1"/>
            </a:solidFill>
          </a:ln>
        </p:spPr>
      </p:pic>
      <p:pic>
        <p:nvPicPr>
          <p:cNvPr id="24" name="Picture 23">
            <a:extLst>
              <a:ext uri="{FF2B5EF4-FFF2-40B4-BE49-F238E27FC236}">
                <a16:creationId xmlns:a16="http://schemas.microsoft.com/office/drawing/2014/main" id="{256E9031-E681-4024-9EE1-EBF8FC89998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51947" y="5517563"/>
            <a:ext cx="3724275" cy="1143000"/>
          </a:xfrm>
          <a:prstGeom prst="rect">
            <a:avLst/>
          </a:prstGeom>
        </p:spPr>
      </p:pic>
    </p:spTree>
    <p:extLst>
      <p:ext uri="{BB962C8B-B14F-4D97-AF65-F5344CB8AC3E}">
        <p14:creationId xmlns:p14="http://schemas.microsoft.com/office/powerpoint/2010/main" val="2704380540"/>
      </p:ext>
    </p:extLst>
  </p:cSld>
  <p:clrMapOvr>
    <a:masterClrMapping/>
  </p:clrMapOvr>
  <mc:AlternateContent xmlns:mc="http://schemas.openxmlformats.org/markup-compatibility/2006" xmlns:p14="http://schemas.microsoft.com/office/powerpoint/2010/main">
    <mc:Choice Requires="p14">
      <p:transition spd="slow" p14:dur="2000" advTm="5850"/>
    </mc:Choice>
    <mc:Fallback xmlns="">
      <p:transition spd="slow" advTm="585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675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0255" y="1"/>
            <a:ext cx="8882742" cy="686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039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6861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42750" y="1"/>
            <a:ext cx="8894618" cy="6871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240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6963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7125" y="1"/>
            <a:ext cx="8906494" cy="6880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1996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706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42750" y="0"/>
            <a:ext cx="88777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648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716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0876" y="-1"/>
            <a:ext cx="8918368" cy="688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5706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7270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6500" y="0"/>
            <a:ext cx="8882743" cy="6861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9909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7900-CBDE-4974-9E51-008B08698029}"/>
              </a:ext>
            </a:extLst>
          </p:cNvPr>
          <p:cNvSpPr>
            <a:spLocks noGrp="1"/>
          </p:cNvSpPr>
          <p:nvPr>
            <p:ph type="title"/>
          </p:nvPr>
        </p:nvSpPr>
        <p:spPr/>
        <p:txBody>
          <a:bodyPr>
            <a:normAutofit/>
          </a:bodyPr>
          <a:lstStyle/>
          <a:p>
            <a:r>
              <a:rPr lang="en-CA" dirty="0"/>
              <a:t>Where do we start?</a:t>
            </a:r>
          </a:p>
        </p:txBody>
      </p:sp>
      <p:sp>
        <p:nvSpPr>
          <p:cNvPr id="3" name="Content Placeholder 2">
            <a:extLst>
              <a:ext uri="{FF2B5EF4-FFF2-40B4-BE49-F238E27FC236}">
                <a16:creationId xmlns:a16="http://schemas.microsoft.com/office/drawing/2014/main" id="{C9954AF9-AA99-456F-8D90-8EFA80750B5C}"/>
              </a:ext>
            </a:extLst>
          </p:cNvPr>
          <p:cNvSpPr>
            <a:spLocks noGrp="1"/>
          </p:cNvSpPr>
          <p:nvPr>
            <p:ph idx="1"/>
          </p:nvPr>
        </p:nvSpPr>
        <p:spPr/>
        <p:txBody>
          <a:bodyPr>
            <a:normAutofit lnSpcReduction="10000"/>
          </a:bodyPr>
          <a:lstStyle/>
          <a:p>
            <a:r>
              <a:rPr lang="en-CA" dirty="0"/>
              <a:t>Conservation planning = challenging</a:t>
            </a:r>
          </a:p>
          <a:p>
            <a:r>
              <a:rPr lang="en-CA" dirty="0"/>
              <a:t>Range of objectives and constraints</a:t>
            </a:r>
          </a:p>
          <a:p>
            <a:r>
              <a:rPr lang="en-CA" dirty="0"/>
              <a:t>Analytical tools tailored to specific tasks</a:t>
            </a:r>
          </a:p>
          <a:p>
            <a:endParaRPr lang="en-CA" dirty="0"/>
          </a:p>
          <a:p>
            <a:pPr marL="0" indent="0">
              <a:buNone/>
            </a:pPr>
            <a:endParaRPr lang="en-CA" sz="4000" b="1" dirty="0">
              <a:solidFill>
                <a:srgbClr val="FF0000"/>
              </a:solidFill>
            </a:endParaRPr>
          </a:p>
          <a:p>
            <a:pPr marL="0" indent="0">
              <a:buNone/>
            </a:pPr>
            <a:r>
              <a:rPr lang="en-CA" altLang="en-US" dirty="0"/>
              <a:t>Flexible, powerful framework</a:t>
            </a:r>
          </a:p>
          <a:p>
            <a:pPr marL="0" indent="0">
              <a:buNone/>
            </a:pPr>
            <a:r>
              <a:rPr lang="en-CA" altLang="en-US" dirty="0"/>
              <a:t>+ </a:t>
            </a:r>
            <a:br>
              <a:rPr lang="en-CA" altLang="en-US" dirty="0"/>
            </a:br>
            <a:r>
              <a:rPr lang="en-US" altLang="en-US" dirty="0"/>
              <a:t>U</a:t>
            </a:r>
            <a:r>
              <a:rPr lang="en-US" dirty="0"/>
              <a:t>ser friendly (browser) interface</a:t>
            </a:r>
          </a:p>
          <a:p>
            <a:endParaRPr lang="en-CA" sz="2400" dirty="0"/>
          </a:p>
          <a:p>
            <a:endParaRPr lang="en-CA" sz="2400" dirty="0"/>
          </a:p>
        </p:txBody>
      </p:sp>
      <p:pic>
        <p:nvPicPr>
          <p:cNvPr id="4" name="Picture 2">
            <a:extLst>
              <a:ext uri="{FF2B5EF4-FFF2-40B4-BE49-F238E27FC236}">
                <a16:creationId xmlns:a16="http://schemas.microsoft.com/office/drawing/2014/main" id="{F0818EE8-4C11-4B2D-926D-A5CDB94066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718657" y="5323361"/>
            <a:ext cx="1087177"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080AB2-EEA1-49C8-9E90-DF93BCF20E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8658" y="3961914"/>
            <a:ext cx="1100072" cy="1260000"/>
          </a:xfrm>
          <a:prstGeom prst="rect">
            <a:avLst/>
          </a:prstGeom>
        </p:spPr>
      </p:pic>
      <p:sp>
        <p:nvSpPr>
          <p:cNvPr id="6" name="Rectangle: Rounded Corners 5">
            <a:extLst>
              <a:ext uri="{FF2B5EF4-FFF2-40B4-BE49-F238E27FC236}">
                <a16:creationId xmlns:a16="http://schemas.microsoft.com/office/drawing/2014/main" id="{C9AC773B-1878-4B52-BC7C-C66A5959489D}"/>
              </a:ext>
            </a:extLst>
          </p:cNvPr>
          <p:cNvSpPr/>
          <p:nvPr/>
        </p:nvSpPr>
        <p:spPr>
          <a:xfrm>
            <a:off x="399495" y="3888419"/>
            <a:ext cx="9286043" cy="136938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08323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819" y="713551"/>
            <a:ext cx="8229600" cy="1143000"/>
          </a:xfrm>
        </p:spPr>
        <p:txBody>
          <a:bodyPr>
            <a:normAutofit/>
          </a:bodyPr>
          <a:lstStyle/>
          <a:p>
            <a:r>
              <a:rPr lang="en-US" sz="4800" dirty="0">
                <a:latin typeface="+mn-lt"/>
              </a:rPr>
              <a:t> prioritizr.net</a:t>
            </a:r>
          </a:p>
        </p:txBody>
      </p:sp>
      <p:sp>
        <p:nvSpPr>
          <p:cNvPr id="3" name="Content Placeholder 2"/>
          <p:cNvSpPr>
            <a:spLocks noGrp="1"/>
          </p:cNvSpPr>
          <p:nvPr>
            <p:ph idx="1"/>
          </p:nvPr>
        </p:nvSpPr>
        <p:spPr>
          <a:xfrm>
            <a:off x="1938819" y="1755650"/>
            <a:ext cx="8229600" cy="4525963"/>
          </a:xfrm>
        </p:spPr>
        <p:txBody>
          <a:bodyPr>
            <a:normAutofit/>
          </a:bodyPr>
          <a:lstStyle/>
          <a:p>
            <a:endParaRPr lang="en-US" dirty="0"/>
          </a:p>
          <a:p>
            <a:endParaRPr lang="en-US" dirty="0"/>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5527" y="804991"/>
            <a:ext cx="2002470" cy="1185409"/>
          </a:xfrm>
          <a:prstGeom prst="rect">
            <a:avLst/>
          </a:prstGeom>
          <a:ln>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9428" y="2331815"/>
            <a:ext cx="4008804" cy="3503235"/>
          </a:xfrm>
          <a:prstGeom prst="rect">
            <a:avLst/>
          </a:prstGeom>
          <a:ln>
            <a:solidFill>
              <a:schemeClr val="tx1"/>
            </a:solidFill>
          </a:ln>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09242" y="851426"/>
            <a:ext cx="2305869" cy="2641083"/>
          </a:xfrm>
          <a:prstGeom prst="rect">
            <a:avLst/>
          </a:prstGeom>
        </p:spPr>
      </p:pic>
      <p:sp>
        <p:nvSpPr>
          <p:cNvPr id="17" name="Rectangle 3"/>
          <p:cNvSpPr>
            <a:spLocks noChangeArrowheads="1"/>
          </p:cNvSpPr>
          <p:nvPr/>
        </p:nvSpPr>
        <p:spPr bwMode="auto">
          <a:xfrm>
            <a:off x="1740292" y="3964373"/>
            <a:ext cx="4679559" cy="1667616"/>
          </a:xfrm>
          <a:prstGeom prst="rect">
            <a:avLst/>
          </a:prstGeom>
          <a:solidFill>
            <a:schemeClr val="bg1"/>
          </a:solidFill>
          <a:ln>
            <a:solidFill>
              <a:schemeClr val="tx1"/>
            </a:solidFill>
          </a:ln>
          <a:effectLst/>
        </p:spPr>
        <p:txBody>
          <a:bodyPr vert="horz" wrap="square" lIns="64008" tIns="64008" rIns="64008" bIns="63480" numCol="1" anchor="ctr" anchorCtr="0" compatLnSpc="1">
            <a:prstTxWarp prst="textNoShape">
              <a:avLst/>
            </a:prstTxWarp>
            <a:spAutoFit/>
          </a:bodyPr>
          <a:lstStyle/>
          <a:p>
            <a:pPr eaLnBrk="0" fontAlgn="base" hangingPunct="0">
              <a:spcBef>
                <a:spcPct val="0"/>
              </a:spcBef>
              <a:spcAft>
                <a:spcPct val="0"/>
              </a:spcAft>
            </a:pPr>
            <a:r>
              <a:rPr lang="en-US" altLang="en-US" sz="2000" dirty="0"/>
              <a:t>Hanson JO, Schuster R, Morrell N, </a:t>
            </a:r>
            <a:r>
              <a:rPr lang="en-US" altLang="en-US" sz="2000" dirty="0" err="1"/>
              <a:t>Strimas</a:t>
            </a:r>
            <a:r>
              <a:rPr lang="en-US" altLang="en-US" sz="2000" dirty="0"/>
              <a:t>-Mackey M, Watts ME, </a:t>
            </a:r>
            <a:r>
              <a:rPr lang="en-US" altLang="en-US" sz="2000" dirty="0" err="1"/>
              <a:t>Arcese</a:t>
            </a:r>
            <a:r>
              <a:rPr lang="en-US" altLang="en-US" sz="2000" dirty="0"/>
              <a:t> P, Bennett J, </a:t>
            </a:r>
            <a:r>
              <a:rPr lang="en-US" altLang="en-US" sz="2000" dirty="0" err="1"/>
              <a:t>Possingham</a:t>
            </a:r>
            <a:r>
              <a:rPr lang="en-US" altLang="en-US" sz="2000" dirty="0"/>
              <a:t> HP (2019). </a:t>
            </a:r>
            <a:r>
              <a:rPr lang="en-US" altLang="en-US" sz="2000" dirty="0" err="1"/>
              <a:t>prioritizr</a:t>
            </a:r>
            <a:r>
              <a:rPr lang="en-US" altLang="en-US" sz="2000" dirty="0"/>
              <a:t>: Systematic Conservation Prioritization in R. R package version 4.1.4. </a:t>
            </a:r>
          </a:p>
        </p:txBody>
      </p:sp>
    </p:spTree>
    <p:extLst>
      <p:ext uri="{BB962C8B-B14F-4D97-AF65-F5344CB8AC3E}">
        <p14:creationId xmlns:p14="http://schemas.microsoft.com/office/powerpoint/2010/main" val="1604915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E0D24-9F4F-4D56-A381-2B5FB53E3718}"/>
              </a:ext>
            </a:extLst>
          </p:cNvPr>
          <p:cNvSpPr>
            <a:spLocks noGrp="1"/>
          </p:cNvSpPr>
          <p:nvPr>
            <p:ph type="title"/>
          </p:nvPr>
        </p:nvSpPr>
        <p:spPr/>
        <p:txBody>
          <a:bodyPr/>
          <a:lstStyle/>
          <a:p>
            <a:r>
              <a:rPr lang="en-US" dirty="0"/>
              <a:t>Why           ?</a:t>
            </a:r>
            <a:endParaRPr lang="en-CA" dirty="0"/>
          </a:p>
        </p:txBody>
      </p:sp>
      <p:sp>
        <p:nvSpPr>
          <p:cNvPr id="3" name="Content Placeholder 2">
            <a:extLst>
              <a:ext uri="{FF2B5EF4-FFF2-40B4-BE49-F238E27FC236}">
                <a16:creationId xmlns:a16="http://schemas.microsoft.com/office/drawing/2014/main" id="{8BCC8C2C-94D2-4A23-B5E5-B4296999EF5A}"/>
              </a:ext>
            </a:extLst>
          </p:cNvPr>
          <p:cNvSpPr>
            <a:spLocks noGrp="1"/>
          </p:cNvSpPr>
          <p:nvPr>
            <p:ph idx="1"/>
          </p:nvPr>
        </p:nvSpPr>
        <p:spPr>
          <a:xfrm>
            <a:off x="1205949" y="1600201"/>
            <a:ext cx="6424991" cy="4795760"/>
          </a:xfrm>
        </p:spPr>
        <p:txBody>
          <a:bodyPr>
            <a:normAutofit/>
          </a:bodyPr>
          <a:lstStyle/>
          <a:p>
            <a:r>
              <a:rPr lang="en-CA" sz="4000" dirty="0"/>
              <a:t>It’s free</a:t>
            </a:r>
          </a:p>
          <a:p>
            <a:endParaRPr lang="en-CA" sz="4000" dirty="0"/>
          </a:p>
          <a:p>
            <a:r>
              <a:rPr lang="en-CA" sz="4000" dirty="0"/>
              <a:t>Reproducibility</a:t>
            </a:r>
          </a:p>
          <a:p>
            <a:pPr marL="0" indent="0">
              <a:buNone/>
            </a:pPr>
            <a:endParaRPr lang="en-CA" sz="4000" dirty="0"/>
          </a:p>
          <a:p>
            <a:r>
              <a:rPr lang="en-CA" sz="4000" dirty="0"/>
              <a:t>Flexible interface</a:t>
            </a:r>
          </a:p>
        </p:txBody>
      </p:sp>
      <p:pic>
        <p:nvPicPr>
          <p:cNvPr id="4" name="Picture 2" descr="Image result for r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2477" y="407523"/>
            <a:ext cx="1132115" cy="87723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8BCC8C2C-94D2-4A23-B5E5-B4296999EF5A}"/>
              </a:ext>
            </a:extLst>
          </p:cNvPr>
          <p:cNvSpPr txBox="1">
            <a:spLocks/>
          </p:cNvSpPr>
          <p:nvPr/>
        </p:nvSpPr>
        <p:spPr>
          <a:xfrm>
            <a:off x="5157409" y="1600201"/>
            <a:ext cx="6424991" cy="479576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4000" dirty="0"/>
              <a:t>Diverse package ecosystem</a:t>
            </a:r>
          </a:p>
          <a:p>
            <a:endParaRPr lang="en-CA" sz="4000" dirty="0"/>
          </a:p>
          <a:p>
            <a:r>
              <a:rPr lang="en-CA" sz="4000" dirty="0"/>
              <a:t>So many resources: </a:t>
            </a:r>
            <a:r>
              <a:rPr lang="en-CA" sz="4000" dirty="0" err="1"/>
              <a:t>Stackoverflow</a:t>
            </a:r>
            <a:r>
              <a:rPr lang="en-CA" sz="4000" dirty="0"/>
              <a:t>, tutorials, blogs, twitter, slack channels, mailing lists</a:t>
            </a:r>
          </a:p>
          <a:p>
            <a:pPr marL="0" indent="0">
              <a:buNone/>
            </a:pPr>
            <a:endParaRPr lang="en-CA" sz="4000" dirty="0"/>
          </a:p>
        </p:txBody>
      </p:sp>
    </p:spTree>
    <p:extLst>
      <p:ext uri="{BB962C8B-B14F-4D97-AF65-F5344CB8AC3E}">
        <p14:creationId xmlns:p14="http://schemas.microsoft.com/office/powerpoint/2010/main" val="3247065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44FD4-B9D8-4229-8E6D-381E565CAA27}"/>
              </a:ext>
            </a:extLst>
          </p:cNvPr>
          <p:cNvSpPr>
            <a:spLocks noGrp="1"/>
          </p:cNvSpPr>
          <p:nvPr>
            <p:ph type="title"/>
          </p:nvPr>
        </p:nvSpPr>
        <p:spPr/>
        <p:txBody>
          <a:bodyPr/>
          <a:lstStyle/>
          <a:p>
            <a:r>
              <a:rPr lang="en-US" dirty="0"/>
              <a:t>Decision science</a:t>
            </a:r>
            <a:endParaRPr lang="en-CA" dirty="0"/>
          </a:p>
        </p:txBody>
      </p:sp>
      <p:sp>
        <p:nvSpPr>
          <p:cNvPr id="3" name="Content Placeholder 2">
            <a:extLst>
              <a:ext uri="{FF2B5EF4-FFF2-40B4-BE49-F238E27FC236}">
                <a16:creationId xmlns:a16="http://schemas.microsoft.com/office/drawing/2014/main" id="{9D6BF058-AD1A-458B-A6D0-BB051E3D0966}"/>
              </a:ext>
            </a:extLst>
          </p:cNvPr>
          <p:cNvSpPr>
            <a:spLocks noGrp="1"/>
          </p:cNvSpPr>
          <p:nvPr>
            <p:ph idx="1"/>
          </p:nvPr>
        </p:nvSpPr>
        <p:spPr/>
        <p:txBody>
          <a:bodyPr>
            <a:normAutofit/>
          </a:bodyPr>
          <a:lstStyle/>
          <a:p>
            <a:r>
              <a:rPr lang="en-AU" u="sng" dirty="0"/>
              <a:t>Goal</a:t>
            </a:r>
            <a:r>
              <a:rPr lang="en-AU" dirty="0"/>
              <a:t>: what is our vision for the future?</a:t>
            </a:r>
          </a:p>
          <a:p>
            <a:r>
              <a:rPr lang="en-AU" u="sng" dirty="0"/>
              <a:t>Objective</a:t>
            </a:r>
            <a:r>
              <a:rPr lang="en-AU" dirty="0"/>
              <a:t>: what quantity are we maximizing/minimizing to help achieve the goal?</a:t>
            </a:r>
          </a:p>
          <a:p>
            <a:r>
              <a:rPr lang="en-AU" u="sng" dirty="0"/>
              <a:t>Constraints</a:t>
            </a:r>
            <a:r>
              <a:rPr lang="en-AU" dirty="0"/>
              <a:t>: what things must our solution do to help achieve the goal? </a:t>
            </a:r>
          </a:p>
          <a:p>
            <a:r>
              <a:rPr lang="en-AU" u="sng" dirty="0"/>
              <a:t>Decisions</a:t>
            </a:r>
            <a:r>
              <a:rPr lang="en-AU" dirty="0"/>
              <a:t>: what actions could we do to maximize/minimize the objective?</a:t>
            </a:r>
          </a:p>
        </p:txBody>
      </p:sp>
    </p:spTree>
    <p:extLst>
      <p:ext uri="{BB962C8B-B14F-4D97-AF65-F5344CB8AC3E}">
        <p14:creationId xmlns:p14="http://schemas.microsoft.com/office/powerpoint/2010/main" val="253448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47277" y="1414130"/>
            <a:ext cx="4572000" cy="3046988"/>
          </a:xfrm>
          <a:prstGeom prst="rect">
            <a:avLst/>
          </a:prstGeom>
        </p:spPr>
        <p:txBody>
          <a:bodyPr>
            <a:spAutoFit/>
          </a:bodyPr>
          <a:lstStyle/>
          <a:p>
            <a:pPr marL="285750" indent="-285750">
              <a:buFont typeface="Arial" panose="020B0604020202020204" pitchFamily="34" charset="0"/>
              <a:buChar char="•"/>
            </a:pPr>
            <a:r>
              <a:rPr lang="en-AU" sz="3200" dirty="0"/>
              <a:t>Joe Bennett</a:t>
            </a:r>
          </a:p>
          <a:p>
            <a:endParaRPr lang="en-AU" sz="3200" dirty="0"/>
          </a:p>
          <a:p>
            <a:pPr marL="285750" indent="-285750">
              <a:buFont typeface="Arial" panose="020B0604020202020204" pitchFamily="34" charset="0"/>
              <a:buChar char="•"/>
            </a:pPr>
            <a:r>
              <a:rPr lang="en-AU" sz="3200" dirty="0"/>
              <a:t>Peter </a:t>
            </a:r>
            <a:r>
              <a:rPr lang="en-AU" sz="3200" dirty="0" err="1"/>
              <a:t>Arcese</a:t>
            </a:r>
            <a:endParaRPr lang="en-AU" sz="3200" dirty="0"/>
          </a:p>
          <a:p>
            <a:endParaRPr lang="en-AU" sz="3200" dirty="0"/>
          </a:p>
          <a:p>
            <a:pPr marL="285750" indent="-285750">
              <a:buFont typeface="Arial" panose="020B0604020202020204" pitchFamily="34" charset="0"/>
              <a:buChar char="•"/>
            </a:pPr>
            <a:r>
              <a:rPr lang="en-AU" sz="3200" dirty="0"/>
              <a:t>Hugh Possingham</a:t>
            </a:r>
          </a:p>
          <a:p>
            <a:endParaRPr lang="en-AU" sz="3200" dirty="0"/>
          </a:p>
        </p:txBody>
      </p:sp>
      <p:sp>
        <p:nvSpPr>
          <p:cNvPr id="3" name="TextBox 2"/>
          <p:cNvSpPr txBox="1"/>
          <p:nvPr/>
        </p:nvSpPr>
        <p:spPr>
          <a:xfrm>
            <a:off x="1529777" y="1382796"/>
            <a:ext cx="3800228" cy="4524315"/>
          </a:xfrm>
          <a:prstGeom prst="rect">
            <a:avLst/>
          </a:prstGeom>
          <a:noFill/>
        </p:spPr>
        <p:txBody>
          <a:bodyPr wrap="square" rtlCol="0">
            <a:spAutoFit/>
          </a:bodyPr>
          <a:lstStyle/>
          <a:p>
            <a:pPr marL="285750" indent="-285750">
              <a:buFont typeface="Arial" panose="020B0604020202020204" pitchFamily="34" charset="0"/>
              <a:buChar char="•"/>
            </a:pPr>
            <a:r>
              <a:rPr lang="en-AU" sz="3200" dirty="0"/>
              <a:t>Jeff Hanson</a:t>
            </a:r>
          </a:p>
          <a:p>
            <a:pPr marL="285750" indent="-285750">
              <a:buFont typeface="Arial" panose="020B0604020202020204" pitchFamily="34" charset="0"/>
              <a:buChar char="•"/>
            </a:pPr>
            <a:endParaRPr lang="en-AU" sz="3200" dirty="0"/>
          </a:p>
          <a:p>
            <a:pPr marL="285750" indent="-285750">
              <a:buFont typeface="Arial" panose="020B0604020202020204" pitchFamily="34" charset="0"/>
              <a:buChar char="•"/>
            </a:pPr>
            <a:r>
              <a:rPr lang="en-AU" sz="3200" dirty="0"/>
              <a:t>Matt </a:t>
            </a:r>
            <a:r>
              <a:rPr lang="en-AU" sz="3200" dirty="0" err="1"/>
              <a:t>Strimas</a:t>
            </a:r>
            <a:r>
              <a:rPr lang="en-AU" sz="3200" dirty="0"/>
              <a:t>-Mackey</a:t>
            </a:r>
          </a:p>
          <a:p>
            <a:endParaRPr lang="en-AU" sz="3200" dirty="0"/>
          </a:p>
          <a:p>
            <a:pPr marL="285750" indent="-285750">
              <a:buFont typeface="Arial" panose="020B0604020202020204" pitchFamily="34" charset="0"/>
              <a:buChar char="•"/>
            </a:pPr>
            <a:r>
              <a:rPr lang="en-AU" sz="3200" dirty="0"/>
              <a:t>Nina Morrell</a:t>
            </a:r>
          </a:p>
          <a:p>
            <a:endParaRPr lang="en-AU" sz="3200" dirty="0"/>
          </a:p>
          <a:p>
            <a:pPr marL="285750" indent="-285750">
              <a:buFont typeface="Arial" panose="020B0604020202020204" pitchFamily="34" charset="0"/>
              <a:buChar char="•"/>
            </a:pPr>
            <a:r>
              <a:rPr lang="en-AU" sz="3200" dirty="0"/>
              <a:t>Matt Watts</a:t>
            </a:r>
          </a:p>
          <a:p>
            <a:pPr marL="285750" indent="-285750">
              <a:buFont typeface="Arial" panose="020B0604020202020204" pitchFamily="34" charset="0"/>
              <a:buChar char="•"/>
            </a:pPr>
            <a:endParaRPr lang="en-AU" sz="3200" dirty="0"/>
          </a:p>
        </p:txBody>
      </p:sp>
      <p:sp>
        <p:nvSpPr>
          <p:cNvPr id="2" name="Title 1"/>
          <p:cNvSpPr>
            <a:spLocks noGrp="1"/>
          </p:cNvSpPr>
          <p:nvPr>
            <p:ph type="title"/>
          </p:nvPr>
        </p:nvSpPr>
        <p:spPr>
          <a:xfrm>
            <a:off x="1981200" y="332919"/>
            <a:ext cx="8229600" cy="857250"/>
          </a:xfrm>
        </p:spPr>
        <p:txBody>
          <a:bodyPr/>
          <a:lstStyle/>
          <a:p>
            <a:r>
              <a:rPr lang="en-AU" b="1" dirty="0"/>
              <a:t>Acknowledgements</a:t>
            </a:r>
          </a:p>
        </p:txBody>
      </p:sp>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512612" y="1428086"/>
            <a:ext cx="804989" cy="8049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6" name="Picture 6" descr="http://strimas.com/img/avata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34188" y="2592473"/>
            <a:ext cx="783412" cy="7834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8" name="Picture 8" descr="http://peter-arcese-lab.sites.olt.ubc.ca/files/2010/09/Nina_morrell-e147372727739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46645" y="3626484"/>
            <a:ext cx="780212" cy="9020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50" name="Picture 10" descr="http://marxan.net/downloads/uq_marxan_web_2/Matt_Watts_phot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46646" y="4721125"/>
            <a:ext cx="619713" cy="8166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52" name="Picture 12" descr="https://forestry-profiles.sites.olt.ubc.ca/files/2013/07/cropped-Peter-Arcese.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365319" y="2304407"/>
            <a:ext cx="872420" cy="87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54" name="Picture 14" descr="https://carleton.ca/biology/wp-content/uploads/joe-bennett-head-shot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392232" y="1280618"/>
            <a:ext cx="721223" cy="9458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56" name="Picture 16" descr="Related imag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392232" y="3332674"/>
            <a:ext cx="883283" cy="8832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0DBFF7E-785D-4B15-8C58-D5F2A1EE523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08831" y="4528498"/>
            <a:ext cx="2776113" cy="1041331"/>
          </a:xfrm>
          <a:prstGeom prst="rect">
            <a:avLst/>
          </a:prstGeom>
          <a:solidFill>
            <a:schemeClr val="bg1"/>
          </a:solidFill>
          <a:ln>
            <a:solidFill>
              <a:schemeClr val="tx1"/>
            </a:solidFill>
          </a:ln>
        </p:spPr>
      </p:pic>
      <p:pic>
        <p:nvPicPr>
          <p:cNvPr id="13" name="Picture 12" descr="Image result for university of queensland">
            <a:extLst>
              <a:ext uri="{FF2B5EF4-FFF2-40B4-BE49-F238E27FC236}">
                <a16:creationId xmlns:a16="http://schemas.microsoft.com/office/drawing/2014/main" id="{F7694529-5AAC-4040-809E-9427A85DFD6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032654" y="5978258"/>
            <a:ext cx="2555258" cy="7161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EF756D-FD2D-4D6E-BEAE-E6C26F4483E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04088" y="5978258"/>
            <a:ext cx="2748514" cy="698775"/>
          </a:xfrm>
          <a:prstGeom prst="rect">
            <a:avLst/>
          </a:prstGeom>
          <a:solidFill>
            <a:schemeClr val="tx1"/>
          </a:solidFill>
          <a:ln>
            <a:solidFill>
              <a:schemeClr val="tx1"/>
            </a:solidFill>
          </a:ln>
        </p:spPr>
      </p:pic>
      <p:pic>
        <p:nvPicPr>
          <p:cNvPr id="8" name="Picture 7">
            <a:extLst>
              <a:ext uri="{FF2B5EF4-FFF2-40B4-BE49-F238E27FC236}">
                <a16:creationId xmlns:a16="http://schemas.microsoft.com/office/drawing/2014/main" id="{999B093F-B332-4E88-9DF9-0B09F4DB5EC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02709" y="5978257"/>
            <a:ext cx="3435230" cy="711200"/>
          </a:xfrm>
          <a:prstGeom prst="rect">
            <a:avLst/>
          </a:prstGeom>
          <a:solidFill>
            <a:schemeClr val="tx1"/>
          </a:solidFill>
          <a:ln>
            <a:solidFill>
              <a:schemeClr val="tx1"/>
            </a:solidFill>
          </a:ln>
        </p:spPr>
      </p:pic>
      <p:pic>
        <p:nvPicPr>
          <p:cNvPr id="6" name="Picture 5">
            <a:extLst>
              <a:ext uri="{FF2B5EF4-FFF2-40B4-BE49-F238E27FC236}">
                <a16:creationId xmlns:a16="http://schemas.microsoft.com/office/drawing/2014/main" id="{9A9E2178-21A6-4819-AA3B-12F2934AA40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752543" y="4528498"/>
            <a:ext cx="3192642" cy="979839"/>
          </a:xfrm>
          <a:prstGeom prst="rect">
            <a:avLst/>
          </a:prstGeom>
        </p:spPr>
      </p:pic>
    </p:spTree>
    <p:extLst>
      <p:ext uri="{BB962C8B-B14F-4D97-AF65-F5344CB8AC3E}">
        <p14:creationId xmlns:p14="http://schemas.microsoft.com/office/powerpoint/2010/main" val="892909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9"/>
            <a:ext cx="10972800" cy="1143000"/>
          </a:xfrm>
        </p:spPr>
        <p:txBody>
          <a:bodyPr/>
          <a:lstStyle/>
          <a:p>
            <a:r>
              <a:rPr lang="en-AU" dirty="0"/>
              <a:t>Case-study: Reserve design</a:t>
            </a:r>
          </a:p>
        </p:txBody>
      </p:sp>
      <p:sp>
        <p:nvSpPr>
          <p:cNvPr id="5" name="Content Placeholder 2"/>
          <p:cNvSpPr>
            <a:spLocks noGrp="1"/>
          </p:cNvSpPr>
          <p:nvPr>
            <p:ph idx="1"/>
          </p:nvPr>
        </p:nvSpPr>
        <p:spPr>
          <a:xfrm>
            <a:off x="223520" y="1659685"/>
            <a:ext cx="7112432" cy="4741116"/>
          </a:xfrm>
        </p:spPr>
        <p:txBody>
          <a:bodyPr>
            <a:noAutofit/>
          </a:bodyPr>
          <a:lstStyle/>
          <a:p>
            <a:r>
              <a:rPr lang="en-AU" u="sng" dirty="0"/>
              <a:t>Goal</a:t>
            </a:r>
            <a:r>
              <a:rPr lang="en-AU" dirty="0"/>
              <a:t>: conserve biodiversity</a:t>
            </a:r>
          </a:p>
          <a:p>
            <a:r>
              <a:rPr lang="en-AU" u="sng" dirty="0"/>
              <a:t>Objective</a:t>
            </a:r>
            <a:r>
              <a:rPr lang="en-AU" dirty="0"/>
              <a:t>: min. # of islands</a:t>
            </a:r>
          </a:p>
          <a:p>
            <a:r>
              <a:rPr lang="en-AU" u="sng" dirty="0"/>
              <a:t>Constraints</a:t>
            </a:r>
            <a:r>
              <a:rPr lang="en-AU" dirty="0"/>
              <a:t>: sufficient habitat for each species</a:t>
            </a:r>
          </a:p>
          <a:p>
            <a:r>
              <a:rPr lang="en-AU" u="sng" dirty="0"/>
              <a:t>Decisions</a:t>
            </a:r>
            <a:r>
              <a:rPr lang="en-AU" dirty="0"/>
              <a:t>: which places should be protected?</a:t>
            </a:r>
          </a:p>
        </p:txBody>
      </p:sp>
      <p:grpSp>
        <p:nvGrpSpPr>
          <p:cNvPr id="7" name="Group 6"/>
          <p:cNvGrpSpPr/>
          <p:nvPr/>
        </p:nvGrpSpPr>
        <p:grpSpPr>
          <a:xfrm>
            <a:off x="7071360" y="1459671"/>
            <a:ext cx="4919920" cy="3930280"/>
            <a:chOff x="4209306" y="1245600"/>
            <a:chExt cx="4380294" cy="3499200"/>
          </a:xfrm>
        </p:grpSpPr>
        <p:sp>
          <p:nvSpPr>
            <p:cNvPr id="8" name="Rectangle 7"/>
            <p:cNvSpPr/>
            <p:nvPr/>
          </p:nvSpPr>
          <p:spPr>
            <a:xfrm>
              <a:off x="4209306" y="1245600"/>
              <a:ext cx="4380294" cy="3499200"/>
            </a:xfrm>
            <a:prstGeom prst="rect">
              <a:avLst/>
            </a:prstGeom>
            <a:solidFill>
              <a:schemeClr val="bg2">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9" name="Oval 8"/>
            <p:cNvSpPr/>
            <p:nvPr/>
          </p:nvSpPr>
          <p:spPr>
            <a:xfrm>
              <a:off x="7162077" y="1522519"/>
              <a:ext cx="1204677" cy="1011929"/>
            </a:xfrm>
            <a:prstGeom prst="ellipse">
              <a:avLst/>
            </a:prstGeom>
            <a:solidFill>
              <a:srgbClr val="92D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4149" y="1588402"/>
              <a:ext cx="470109" cy="470109"/>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6046" y="1844422"/>
              <a:ext cx="512315" cy="512315"/>
            </a:xfrm>
            <a:prstGeom prst="rect">
              <a:avLst/>
            </a:prstGeom>
          </p:spPr>
        </p:pic>
        <p:grpSp>
          <p:nvGrpSpPr>
            <p:cNvPr id="12" name="Group 11"/>
            <p:cNvGrpSpPr/>
            <p:nvPr/>
          </p:nvGrpSpPr>
          <p:grpSpPr>
            <a:xfrm>
              <a:off x="6257784" y="3791251"/>
              <a:ext cx="785385" cy="659723"/>
              <a:chOff x="6919200" y="3362400"/>
              <a:chExt cx="785385" cy="659723"/>
            </a:xfrm>
          </p:grpSpPr>
          <p:sp>
            <p:nvSpPr>
              <p:cNvPr id="34" name="Oval 33"/>
              <p:cNvSpPr/>
              <p:nvPr/>
            </p:nvSpPr>
            <p:spPr>
              <a:xfrm>
                <a:off x="6919200" y="3362400"/>
                <a:ext cx="785385" cy="6597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35" name="Picture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2552" y="3465648"/>
                <a:ext cx="472932" cy="472932"/>
              </a:xfrm>
              <a:prstGeom prst="rect">
                <a:avLst/>
              </a:prstGeom>
            </p:spPr>
          </p:pic>
        </p:grpSp>
        <p:sp>
          <p:nvSpPr>
            <p:cNvPr id="13" name="Oval 12"/>
            <p:cNvSpPr/>
            <p:nvPr/>
          </p:nvSpPr>
          <p:spPr>
            <a:xfrm>
              <a:off x="4426942" y="1508740"/>
              <a:ext cx="1037330" cy="871357"/>
            </a:xfrm>
            <a:prstGeom prst="ellipse">
              <a:avLst/>
            </a:prstGeom>
            <a:solidFill>
              <a:srgbClr val="92D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871870" y="1568024"/>
              <a:ext cx="449100" cy="449100"/>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494864" y="1872216"/>
              <a:ext cx="419467" cy="419467"/>
            </a:xfrm>
            <a:prstGeom prst="rect">
              <a:avLst/>
            </a:prstGeom>
          </p:spPr>
        </p:pic>
        <p:sp>
          <p:nvSpPr>
            <p:cNvPr id="16" name="Oval 15"/>
            <p:cNvSpPr/>
            <p:nvPr/>
          </p:nvSpPr>
          <p:spPr>
            <a:xfrm>
              <a:off x="4708749" y="3653556"/>
              <a:ext cx="1098619" cy="935114"/>
            </a:xfrm>
            <a:prstGeom prst="ellipse">
              <a:avLst/>
            </a:prstGeom>
            <a:solidFill>
              <a:srgbClr val="92D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6943" y="3815175"/>
              <a:ext cx="685350" cy="685350"/>
            </a:xfrm>
            <a:prstGeom prst="rect">
              <a:avLst/>
            </a:prstGeom>
          </p:spPr>
        </p:pic>
        <p:grpSp>
          <p:nvGrpSpPr>
            <p:cNvPr id="18" name="Group 17"/>
            <p:cNvGrpSpPr/>
            <p:nvPr/>
          </p:nvGrpSpPr>
          <p:grpSpPr>
            <a:xfrm>
              <a:off x="6032665" y="1320117"/>
              <a:ext cx="919679" cy="772531"/>
              <a:chOff x="6032665" y="1320117"/>
              <a:chExt cx="919679" cy="772531"/>
            </a:xfrm>
          </p:grpSpPr>
          <p:sp>
            <p:nvSpPr>
              <p:cNvPr id="32" name="Oval 31"/>
              <p:cNvSpPr/>
              <p:nvPr/>
            </p:nvSpPr>
            <p:spPr>
              <a:xfrm>
                <a:off x="6032665" y="1320117"/>
                <a:ext cx="919679" cy="7725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33" name="Picture 3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242912" y="1465805"/>
                <a:ext cx="478614" cy="478614"/>
              </a:xfrm>
              <a:prstGeom prst="rect">
                <a:avLst/>
              </a:prstGeom>
            </p:spPr>
          </p:pic>
        </p:grpSp>
        <p:grpSp>
          <p:nvGrpSpPr>
            <p:cNvPr id="19" name="Group 18"/>
            <p:cNvGrpSpPr/>
            <p:nvPr/>
          </p:nvGrpSpPr>
          <p:grpSpPr>
            <a:xfrm>
              <a:off x="7579737" y="2919013"/>
              <a:ext cx="714664" cy="600318"/>
              <a:chOff x="7579737" y="2919013"/>
              <a:chExt cx="714664" cy="600318"/>
            </a:xfrm>
          </p:grpSpPr>
          <p:sp>
            <p:nvSpPr>
              <p:cNvPr id="30" name="Oval 29"/>
              <p:cNvSpPr/>
              <p:nvPr/>
            </p:nvSpPr>
            <p:spPr>
              <a:xfrm>
                <a:off x="7579737" y="2919013"/>
                <a:ext cx="714664" cy="60031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727335" y="3009438"/>
                <a:ext cx="419467" cy="419467"/>
              </a:xfrm>
              <a:prstGeom prst="rect">
                <a:avLst/>
              </a:prstGeom>
            </p:spPr>
          </p:pic>
        </p:grpSp>
        <p:grpSp>
          <p:nvGrpSpPr>
            <p:cNvPr id="20" name="Group 19"/>
            <p:cNvGrpSpPr/>
            <p:nvPr/>
          </p:nvGrpSpPr>
          <p:grpSpPr>
            <a:xfrm>
              <a:off x="6595012" y="2995200"/>
              <a:ext cx="714664" cy="600318"/>
              <a:chOff x="7579737" y="2919013"/>
              <a:chExt cx="714664" cy="600318"/>
            </a:xfrm>
          </p:grpSpPr>
          <p:sp>
            <p:nvSpPr>
              <p:cNvPr id="28" name="Oval 27"/>
              <p:cNvSpPr/>
              <p:nvPr/>
            </p:nvSpPr>
            <p:spPr>
              <a:xfrm>
                <a:off x="7579737" y="2919013"/>
                <a:ext cx="714664" cy="60031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29" name="Picture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727335" y="3009438"/>
                <a:ext cx="419467" cy="419467"/>
              </a:xfrm>
              <a:prstGeom prst="rect">
                <a:avLst/>
              </a:prstGeom>
            </p:spPr>
          </p:pic>
        </p:grpSp>
        <p:grpSp>
          <p:nvGrpSpPr>
            <p:cNvPr id="21" name="Group 20"/>
            <p:cNvGrpSpPr/>
            <p:nvPr/>
          </p:nvGrpSpPr>
          <p:grpSpPr>
            <a:xfrm>
              <a:off x="7625944" y="3780880"/>
              <a:ext cx="714664" cy="600318"/>
              <a:chOff x="7579737" y="2919013"/>
              <a:chExt cx="714664" cy="600318"/>
            </a:xfrm>
          </p:grpSpPr>
          <p:sp>
            <p:nvSpPr>
              <p:cNvPr id="26" name="Oval 25"/>
              <p:cNvSpPr/>
              <p:nvPr/>
            </p:nvSpPr>
            <p:spPr>
              <a:xfrm>
                <a:off x="7579737" y="2919013"/>
                <a:ext cx="714664" cy="60031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727335" y="3009438"/>
                <a:ext cx="419467" cy="419467"/>
              </a:xfrm>
              <a:prstGeom prst="rect">
                <a:avLst/>
              </a:prstGeom>
            </p:spPr>
          </p:pic>
        </p:grpSp>
        <p:grpSp>
          <p:nvGrpSpPr>
            <p:cNvPr id="22" name="Group 21"/>
            <p:cNvGrpSpPr/>
            <p:nvPr/>
          </p:nvGrpSpPr>
          <p:grpSpPr>
            <a:xfrm>
              <a:off x="5046843" y="2402034"/>
              <a:ext cx="1222464" cy="1026871"/>
              <a:chOff x="5046843" y="2402034"/>
              <a:chExt cx="1222464" cy="1026871"/>
            </a:xfrm>
          </p:grpSpPr>
          <p:sp>
            <p:nvSpPr>
              <p:cNvPr id="23" name="Oval 22"/>
              <p:cNvSpPr/>
              <p:nvPr/>
            </p:nvSpPr>
            <p:spPr>
              <a:xfrm>
                <a:off x="5046843" y="2402034"/>
                <a:ext cx="1222464" cy="10268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4290" y="2499286"/>
                <a:ext cx="493365" cy="493365"/>
              </a:xfrm>
              <a:prstGeom prst="rect">
                <a:avLst/>
              </a:prstGeom>
            </p:spPr>
          </p:pic>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213128" y="2819315"/>
                <a:ext cx="502288" cy="502288"/>
              </a:xfrm>
              <a:prstGeom prst="rect">
                <a:avLst/>
              </a:prstGeom>
            </p:spPr>
          </p:pic>
        </p:grpSp>
      </p:grpSp>
      <p:grpSp>
        <p:nvGrpSpPr>
          <p:cNvPr id="94" name="Group 93">
            <a:extLst>
              <a:ext uri="{FF2B5EF4-FFF2-40B4-BE49-F238E27FC236}">
                <a16:creationId xmlns:a16="http://schemas.microsoft.com/office/drawing/2014/main" id="{23FA00F8-7D4F-4DB0-9D02-B37CCBE2DD50}"/>
              </a:ext>
            </a:extLst>
          </p:cNvPr>
          <p:cNvGrpSpPr/>
          <p:nvPr/>
        </p:nvGrpSpPr>
        <p:grpSpPr>
          <a:xfrm>
            <a:off x="7071360" y="1459670"/>
            <a:ext cx="4919920" cy="3930279"/>
            <a:chOff x="4209306" y="2102850"/>
            <a:chExt cx="4380294" cy="3499200"/>
          </a:xfrm>
        </p:grpSpPr>
        <p:sp>
          <p:nvSpPr>
            <p:cNvPr id="95" name="Rectangle 94">
              <a:extLst>
                <a:ext uri="{FF2B5EF4-FFF2-40B4-BE49-F238E27FC236}">
                  <a16:creationId xmlns:a16="http://schemas.microsoft.com/office/drawing/2014/main" id="{40790ED2-DE2A-4F70-9098-E260E28B4F9B}"/>
                </a:ext>
              </a:extLst>
            </p:cNvPr>
            <p:cNvSpPr/>
            <p:nvPr/>
          </p:nvSpPr>
          <p:spPr>
            <a:xfrm>
              <a:off x="4209306" y="2102850"/>
              <a:ext cx="4380294" cy="3499200"/>
            </a:xfrm>
            <a:prstGeom prst="rect">
              <a:avLst/>
            </a:prstGeom>
            <a:solidFill>
              <a:schemeClr val="bg2">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Oval 95">
              <a:extLst>
                <a:ext uri="{FF2B5EF4-FFF2-40B4-BE49-F238E27FC236}">
                  <a16:creationId xmlns:a16="http://schemas.microsoft.com/office/drawing/2014/main" id="{A1EE7F7A-1AC3-451D-AC3B-55F6540AC035}"/>
                </a:ext>
              </a:extLst>
            </p:cNvPr>
            <p:cNvSpPr/>
            <p:nvPr/>
          </p:nvSpPr>
          <p:spPr>
            <a:xfrm>
              <a:off x="7162078" y="2379770"/>
              <a:ext cx="1204677" cy="1011929"/>
            </a:xfrm>
            <a:prstGeom prst="ellipse">
              <a:avLst/>
            </a:prstGeom>
            <a:solidFill>
              <a:srgbClr val="92D05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7" name="Picture 96">
              <a:extLst>
                <a:ext uri="{FF2B5EF4-FFF2-40B4-BE49-F238E27FC236}">
                  <a16:creationId xmlns:a16="http://schemas.microsoft.com/office/drawing/2014/main" id="{32FE507D-74A7-482B-815F-26CEF643EC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4150" y="2445653"/>
              <a:ext cx="470109" cy="470109"/>
            </a:xfrm>
            <a:prstGeom prst="rect">
              <a:avLst/>
            </a:prstGeom>
          </p:spPr>
        </p:pic>
        <p:pic>
          <p:nvPicPr>
            <p:cNvPr id="98" name="Picture 97">
              <a:extLst>
                <a:ext uri="{FF2B5EF4-FFF2-40B4-BE49-F238E27FC236}">
                  <a16:creationId xmlns:a16="http://schemas.microsoft.com/office/drawing/2014/main" id="{CF27A94D-D0CD-401B-8FFC-178CEC32FF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6047" y="2701673"/>
              <a:ext cx="512315" cy="512315"/>
            </a:xfrm>
            <a:prstGeom prst="rect">
              <a:avLst/>
            </a:prstGeom>
          </p:spPr>
        </p:pic>
        <p:grpSp>
          <p:nvGrpSpPr>
            <p:cNvPr id="99" name="Group 98">
              <a:extLst>
                <a:ext uri="{FF2B5EF4-FFF2-40B4-BE49-F238E27FC236}">
                  <a16:creationId xmlns:a16="http://schemas.microsoft.com/office/drawing/2014/main" id="{F6405A69-FCBE-471E-9021-FE1A19EB055A}"/>
                </a:ext>
              </a:extLst>
            </p:cNvPr>
            <p:cNvGrpSpPr/>
            <p:nvPr/>
          </p:nvGrpSpPr>
          <p:grpSpPr>
            <a:xfrm>
              <a:off x="6257785" y="4648502"/>
              <a:ext cx="785385" cy="659723"/>
              <a:chOff x="6919200" y="3362400"/>
              <a:chExt cx="785385" cy="659723"/>
            </a:xfrm>
          </p:grpSpPr>
          <p:sp>
            <p:nvSpPr>
              <p:cNvPr id="121" name="Oval 120">
                <a:extLst>
                  <a:ext uri="{FF2B5EF4-FFF2-40B4-BE49-F238E27FC236}">
                    <a16:creationId xmlns:a16="http://schemas.microsoft.com/office/drawing/2014/main" id="{78CA3315-6996-49AC-BAB2-4EB227C48F1A}"/>
                  </a:ext>
                </a:extLst>
              </p:cNvPr>
              <p:cNvSpPr/>
              <p:nvPr/>
            </p:nvSpPr>
            <p:spPr>
              <a:xfrm>
                <a:off x="6919200" y="3362400"/>
                <a:ext cx="785385" cy="6597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2" name="Picture 121">
                <a:extLst>
                  <a:ext uri="{FF2B5EF4-FFF2-40B4-BE49-F238E27FC236}">
                    <a16:creationId xmlns:a16="http://schemas.microsoft.com/office/drawing/2014/main" id="{02101252-0885-4999-9A1F-46EF8D6451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2552" y="3465648"/>
                <a:ext cx="472932" cy="472932"/>
              </a:xfrm>
              <a:prstGeom prst="rect">
                <a:avLst/>
              </a:prstGeom>
            </p:spPr>
          </p:pic>
        </p:grpSp>
        <p:sp>
          <p:nvSpPr>
            <p:cNvPr id="100" name="Oval 99">
              <a:extLst>
                <a:ext uri="{FF2B5EF4-FFF2-40B4-BE49-F238E27FC236}">
                  <a16:creationId xmlns:a16="http://schemas.microsoft.com/office/drawing/2014/main" id="{13A10381-10E1-415D-B623-F2D2846BEDE1}"/>
                </a:ext>
              </a:extLst>
            </p:cNvPr>
            <p:cNvSpPr/>
            <p:nvPr/>
          </p:nvSpPr>
          <p:spPr>
            <a:xfrm>
              <a:off x="4426942" y="2365991"/>
              <a:ext cx="1037330" cy="871357"/>
            </a:xfrm>
            <a:prstGeom prst="ellipse">
              <a:avLst/>
            </a:prstGeom>
            <a:solidFill>
              <a:srgbClr val="92D05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1" name="Picture 100">
              <a:extLst>
                <a:ext uri="{FF2B5EF4-FFF2-40B4-BE49-F238E27FC236}">
                  <a16:creationId xmlns:a16="http://schemas.microsoft.com/office/drawing/2014/main" id="{4AA0A3F5-C59A-402D-8092-DF256C20DF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871870" y="2425274"/>
              <a:ext cx="449100" cy="449100"/>
            </a:xfrm>
            <a:prstGeom prst="rect">
              <a:avLst/>
            </a:prstGeom>
          </p:spPr>
        </p:pic>
        <p:pic>
          <p:nvPicPr>
            <p:cNvPr id="102" name="Picture 101">
              <a:extLst>
                <a:ext uri="{FF2B5EF4-FFF2-40B4-BE49-F238E27FC236}">
                  <a16:creationId xmlns:a16="http://schemas.microsoft.com/office/drawing/2014/main" id="{2BE6D1E0-B063-42DC-8A3B-C2C99C25CD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494865" y="2729467"/>
              <a:ext cx="419467" cy="419467"/>
            </a:xfrm>
            <a:prstGeom prst="rect">
              <a:avLst/>
            </a:prstGeom>
          </p:spPr>
        </p:pic>
        <p:sp>
          <p:nvSpPr>
            <p:cNvPr id="103" name="Oval 102">
              <a:extLst>
                <a:ext uri="{FF2B5EF4-FFF2-40B4-BE49-F238E27FC236}">
                  <a16:creationId xmlns:a16="http://schemas.microsoft.com/office/drawing/2014/main" id="{8FEA27C6-0D6C-421A-9073-6D52AC9E37C8}"/>
                </a:ext>
              </a:extLst>
            </p:cNvPr>
            <p:cNvSpPr/>
            <p:nvPr/>
          </p:nvSpPr>
          <p:spPr>
            <a:xfrm>
              <a:off x="4708750" y="4510806"/>
              <a:ext cx="1098619" cy="935114"/>
            </a:xfrm>
            <a:prstGeom prst="ellipse">
              <a:avLst/>
            </a:prstGeom>
            <a:solidFill>
              <a:srgbClr val="92D05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4" name="Picture 103">
              <a:extLst>
                <a:ext uri="{FF2B5EF4-FFF2-40B4-BE49-F238E27FC236}">
                  <a16:creationId xmlns:a16="http://schemas.microsoft.com/office/drawing/2014/main" id="{55D186B5-6876-49EB-83C6-DFC63BACDF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6943" y="4672425"/>
              <a:ext cx="685350" cy="685350"/>
            </a:xfrm>
            <a:prstGeom prst="rect">
              <a:avLst/>
            </a:prstGeom>
          </p:spPr>
        </p:pic>
        <p:grpSp>
          <p:nvGrpSpPr>
            <p:cNvPr id="105" name="Group 104">
              <a:extLst>
                <a:ext uri="{FF2B5EF4-FFF2-40B4-BE49-F238E27FC236}">
                  <a16:creationId xmlns:a16="http://schemas.microsoft.com/office/drawing/2014/main" id="{0FC4968D-90C7-4A66-9063-18BC0D895BDD}"/>
                </a:ext>
              </a:extLst>
            </p:cNvPr>
            <p:cNvGrpSpPr/>
            <p:nvPr/>
          </p:nvGrpSpPr>
          <p:grpSpPr>
            <a:xfrm>
              <a:off x="6032666" y="2177368"/>
              <a:ext cx="919679" cy="772531"/>
              <a:chOff x="6032665" y="1320117"/>
              <a:chExt cx="919679" cy="772531"/>
            </a:xfrm>
          </p:grpSpPr>
          <p:sp>
            <p:nvSpPr>
              <p:cNvPr id="119" name="Oval 118">
                <a:extLst>
                  <a:ext uri="{FF2B5EF4-FFF2-40B4-BE49-F238E27FC236}">
                    <a16:creationId xmlns:a16="http://schemas.microsoft.com/office/drawing/2014/main" id="{94E3B078-9A91-4384-9D81-C00FD0BD8F6B}"/>
                  </a:ext>
                </a:extLst>
              </p:cNvPr>
              <p:cNvSpPr/>
              <p:nvPr/>
            </p:nvSpPr>
            <p:spPr>
              <a:xfrm>
                <a:off x="6032665" y="1320117"/>
                <a:ext cx="919679" cy="7725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0" name="Picture 119">
                <a:extLst>
                  <a:ext uri="{FF2B5EF4-FFF2-40B4-BE49-F238E27FC236}">
                    <a16:creationId xmlns:a16="http://schemas.microsoft.com/office/drawing/2014/main" id="{7948B5E4-47E3-4358-9688-78644B40C8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242912" y="1465805"/>
                <a:ext cx="478614" cy="478614"/>
              </a:xfrm>
              <a:prstGeom prst="rect">
                <a:avLst/>
              </a:prstGeom>
            </p:spPr>
          </p:pic>
        </p:grpSp>
        <p:grpSp>
          <p:nvGrpSpPr>
            <p:cNvPr id="106" name="Group 105">
              <a:extLst>
                <a:ext uri="{FF2B5EF4-FFF2-40B4-BE49-F238E27FC236}">
                  <a16:creationId xmlns:a16="http://schemas.microsoft.com/office/drawing/2014/main" id="{E7EC9A8D-4460-437D-8AD5-980FDBBE5951}"/>
                </a:ext>
              </a:extLst>
            </p:cNvPr>
            <p:cNvGrpSpPr/>
            <p:nvPr/>
          </p:nvGrpSpPr>
          <p:grpSpPr>
            <a:xfrm>
              <a:off x="7579737" y="3776263"/>
              <a:ext cx="714664" cy="600318"/>
              <a:chOff x="7579737" y="2919013"/>
              <a:chExt cx="714664" cy="600318"/>
            </a:xfrm>
          </p:grpSpPr>
          <p:sp>
            <p:nvSpPr>
              <p:cNvPr id="117" name="Oval 116">
                <a:extLst>
                  <a:ext uri="{FF2B5EF4-FFF2-40B4-BE49-F238E27FC236}">
                    <a16:creationId xmlns:a16="http://schemas.microsoft.com/office/drawing/2014/main" id="{A453E8D1-C200-482D-85F5-AC5EBB6D929A}"/>
                  </a:ext>
                </a:extLst>
              </p:cNvPr>
              <p:cNvSpPr/>
              <p:nvPr/>
            </p:nvSpPr>
            <p:spPr>
              <a:xfrm>
                <a:off x="7579737" y="2919013"/>
                <a:ext cx="714664" cy="60031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8" name="Picture 117">
                <a:extLst>
                  <a:ext uri="{FF2B5EF4-FFF2-40B4-BE49-F238E27FC236}">
                    <a16:creationId xmlns:a16="http://schemas.microsoft.com/office/drawing/2014/main" id="{E0F9ED90-620B-463D-8359-5FF2CB1264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727335" y="3009438"/>
                <a:ext cx="419467" cy="419467"/>
              </a:xfrm>
              <a:prstGeom prst="rect">
                <a:avLst/>
              </a:prstGeom>
            </p:spPr>
          </p:pic>
        </p:grpSp>
        <p:grpSp>
          <p:nvGrpSpPr>
            <p:cNvPr id="107" name="Group 106">
              <a:extLst>
                <a:ext uri="{FF2B5EF4-FFF2-40B4-BE49-F238E27FC236}">
                  <a16:creationId xmlns:a16="http://schemas.microsoft.com/office/drawing/2014/main" id="{EBC90CA1-7FC9-4291-A5CE-A66526228CF0}"/>
                </a:ext>
              </a:extLst>
            </p:cNvPr>
            <p:cNvGrpSpPr/>
            <p:nvPr/>
          </p:nvGrpSpPr>
          <p:grpSpPr>
            <a:xfrm>
              <a:off x="6595012" y="3852450"/>
              <a:ext cx="714664" cy="600318"/>
              <a:chOff x="7579737" y="2919013"/>
              <a:chExt cx="714664" cy="600318"/>
            </a:xfrm>
          </p:grpSpPr>
          <p:sp>
            <p:nvSpPr>
              <p:cNvPr id="115" name="Oval 114">
                <a:extLst>
                  <a:ext uri="{FF2B5EF4-FFF2-40B4-BE49-F238E27FC236}">
                    <a16:creationId xmlns:a16="http://schemas.microsoft.com/office/drawing/2014/main" id="{FBBA1C24-945D-4E9F-B480-F12D274AD446}"/>
                  </a:ext>
                </a:extLst>
              </p:cNvPr>
              <p:cNvSpPr/>
              <p:nvPr/>
            </p:nvSpPr>
            <p:spPr>
              <a:xfrm>
                <a:off x="7579737" y="2919013"/>
                <a:ext cx="714664" cy="60031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6" name="Picture 115">
                <a:extLst>
                  <a:ext uri="{FF2B5EF4-FFF2-40B4-BE49-F238E27FC236}">
                    <a16:creationId xmlns:a16="http://schemas.microsoft.com/office/drawing/2014/main" id="{9E5B4325-D1A3-4580-9FE2-5FB949C04B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727335" y="3009438"/>
                <a:ext cx="419467" cy="419467"/>
              </a:xfrm>
              <a:prstGeom prst="rect">
                <a:avLst/>
              </a:prstGeom>
            </p:spPr>
          </p:pic>
        </p:grpSp>
        <p:grpSp>
          <p:nvGrpSpPr>
            <p:cNvPr id="108" name="Group 107">
              <a:extLst>
                <a:ext uri="{FF2B5EF4-FFF2-40B4-BE49-F238E27FC236}">
                  <a16:creationId xmlns:a16="http://schemas.microsoft.com/office/drawing/2014/main" id="{771886BA-C450-455C-9069-C6170F80A98F}"/>
                </a:ext>
              </a:extLst>
            </p:cNvPr>
            <p:cNvGrpSpPr/>
            <p:nvPr/>
          </p:nvGrpSpPr>
          <p:grpSpPr>
            <a:xfrm>
              <a:off x="7625944" y="4638130"/>
              <a:ext cx="714664" cy="600318"/>
              <a:chOff x="7579737" y="2919013"/>
              <a:chExt cx="714664" cy="600318"/>
            </a:xfrm>
          </p:grpSpPr>
          <p:sp>
            <p:nvSpPr>
              <p:cNvPr id="113" name="Oval 112">
                <a:extLst>
                  <a:ext uri="{FF2B5EF4-FFF2-40B4-BE49-F238E27FC236}">
                    <a16:creationId xmlns:a16="http://schemas.microsoft.com/office/drawing/2014/main" id="{FE940DFE-6EE3-49D2-B2D8-957E9C422CE5}"/>
                  </a:ext>
                </a:extLst>
              </p:cNvPr>
              <p:cNvSpPr/>
              <p:nvPr/>
            </p:nvSpPr>
            <p:spPr>
              <a:xfrm>
                <a:off x="7579737" y="2919013"/>
                <a:ext cx="714664" cy="60031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4" name="Picture 113">
                <a:extLst>
                  <a:ext uri="{FF2B5EF4-FFF2-40B4-BE49-F238E27FC236}">
                    <a16:creationId xmlns:a16="http://schemas.microsoft.com/office/drawing/2014/main" id="{FDE78812-8A08-48C6-8C4C-639906EFE8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727335" y="3009438"/>
                <a:ext cx="419467" cy="419467"/>
              </a:xfrm>
              <a:prstGeom prst="rect">
                <a:avLst/>
              </a:prstGeom>
            </p:spPr>
          </p:pic>
        </p:grpSp>
        <p:grpSp>
          <p:nvGrpSpPr>
            <p:cNvPr id="109" name="Group 108">
              <a:extLst>
                <a:ext uri="{FF2B5EF4-FFF2-40B4-BE49-F238E27FC236}">
                  <a16:creationId xmlns:a16="http://schemas.microsoft.com/office/drawing/2014/main" id="{6D344131-BA70-473F-A97C-FC5899827497}"/>
                </a:ext>
              </a:extLst>
            </p:cNvPr>
            <p:cNvGrpSpPr/>
            <p:nvPr/>
          </p:nvGrpSpPr>
          <p:grpSpPr>
            <a:xfrm>
              <a:off x="5046843" y="3259285"/>
              <a:ext cx="1222464" cy="1026871"/>
              <a:chOff x="5046843" y="2402034"/>
              <a:chExt cx="1222464" cy="1026871"/>
            </a:xfrm>
          </p:grpSpPr>
          <p:sp>
            <p:nvSpPr>
              <p:cNvPr id="110" name="Oval 109">
                <a:extLst>
                  <a:ext uri="{FF2B5EF4-FFF2-40B4-BE49-F238E27FC236}">
                    <a16:creationId xmlns:a16="http://schemas.microsoft.com/office/drawing/2014/main" id="{1C285DD1-8CC2-4067-A03A-AB4CD96F2BF1}"/>
                  </a:ext>
                </a:extLst>
              </p:cNvPr>
              <p:cNvSpPr/>
              <p:nvPr/>
            </p:nvSpPr>
            <p:spPr>
              <a:xfrm>
                <a:off x="5046843" y="2402034"/>
                <a:ext cx="1222464" cy="10268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1" name="Picture 110">
                <a:extLst>
                  <a:ext uri="{FF2B5EF4-FFF2-40B4-BE49-F238E27FC236}">
                    <a16:creationId xmlns:a16="http://schemas.microsoft.com/office/drawing/2014/main" id="{1677752F-C2A5-4912-8263-251040480E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4290" y="2499286"/>
                <a:ext cx="493365" cy="493365"/>
              </a:xfrm>
              <a:prstGeom prst="rect">
                <a:avLst/>
              </a:prstGeom>
            </p:spPr>
          </p:pic>
          <p:pic>
            <p:nvPicPr>
              <p:cNvPr id="112" name="Picture 111">
                <a:extLst>
                  <a:ext uri="{FF2B5EF4-FFF2-40B4-BE49-F238E27FC236}">
                    <a16:creationId xmlns:a16="http://schemas.microsoft.com/office/drawing/2014/main" id="{EB34D30E-A1DC-4B01-AACD-3C329227C3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213128" y="2819315"/>
                <a:ext cx="502288" cy="502288"/>
              </a:xfrm>
              <a:prstGeom prst="rect">
                <a:avLst/>
              </a:prstGeom>
            </p:spPr>
          </p:pic>
        </p:grpSp>
      </p:grpSp>
    </p:spTree>
    <p:extLst>
      <p:ext uri="{BB962C8B-B14F-4D97-AF65-F5344CB8AC3E}">
        <p14:creationId xmlns:p14="http://schemas.microsoft.com/office/powerpoint/2010/main" val="175925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916000" y="2623830"/>
            <a:ext cx="4873919" cy="2870220"/>
          </a:xfrm>
          <a:prstGeom prst="rect">
            <a:avLst/>
          </a:prstGeom>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AU" sz="2000" dirty="0">
                <a:latin typeface="Verdana" panose="020B0604030504040204" pitchFamily="34" charset="0"/>
                <a:ea typeface="Verdana" panose="020B0604030504040204" pitchFamily="34" charset="0"/>
                <a:cs typeface="Verdana" panose="020B0604030504040204" pitchFamily="34" charset="0"/>
              </a:rPr>
              <a:t>p &lt;- problem(cost, features) %&gt;%</a:t>
            </a:r>
          </a:p>
          <a:p>
            <a:pPr marL="0" indent="0">
              <a:buNone/>
            </a:pPr>
            <a:r>
              <a:rPr lang="en-AU" sz="2000" dirty="0">
                <a:latin typeface="Verdana" panose="020B0604030504040204" pitchFamily="34" charset="0"/>
                <a:ea typeface="Verdana" panose="020B0604030504040204" pitchFamily="34" charset="0"/>
                <a:cs typeface="Verdana" panose="020B0604030504040204" pitchFamily="34" charset="0"/>
              </a:rPr>
              <a:t>    </a:t>
            </a:r>
            <a:r>
              <a:rPr lang="en-AU" sz="2000" dirty="0" err="1">
                <a:uFill>
                  <a:solidFill>
                    <a:srgbClr val="FF0000"/>
                  </a:solidFill>
                </a:uFill>
                <a:latin typeface="Verdana" panose="020B0604030504040204" pitchFamily="34" charset="0"/>
                <a:ea typeface="Verdana" panose="020B0604030504040204" pitchFamily="34" charset="0"/>
                <a:cs typeface="Verdana" panose="020B0604030504040204" pitchFamily="34" charset="0"/>
              </a:rPr>
              <a:t>add_min_set_objective</a:t>
            </a:r>
            <a:r>
              <a:rPr lang="en-AU" sz="2000" dirty="0">
                <a:uFill>
                  <a:solidFill>
                    <a:srgbClr val="FF0000"/>
                  </a:solidFill>
                </a:uFill>
                <a:latin typeface="Verdana" panose="020B0604030504040204" pitchFamily="34" charset="0"/>
                <a:ea typeface="Verdana" panose="020B0604030504040204" pitchFamily="34" charset="0"/>
                <a:cs typeface="Verdana" panose="020B0604030504040204" pitchFamily="34" charset="0"/>
              </a:rPr>
              <a:t>()</a:t>
            </a:r>
            <a:r>
              <a:rPr lang="en-AU" sz="2000" dirty="0">
                <a:latin typeface="Verdana" panose="020B0604030504040204" pitchFamily="34" charset="0"/>
                <a:ea typeface="Verdana" panose="020B0604030504040204" pitchFamily="34" charset="0"/>
                <a:cs typeface="Verdana" panose="020B0604030504040204" pitchFamily="34" charset="0"/>
              </a:rPr>
              <a:t> %&gt;%</a:t>
            </a:r>
          </a:p>
          <a:p>
            <a:pPr marL="0" indent="0">
              <a:buNone/>
            </a:pPr>
            <a:r>
              <a:rPr lang="en-AU" sz="2000" dirty="0">
                <a:latin typeface="Verdana" panose="020B0604030504040204" pitchFamily="34" charset="0"/>
                <a:ea typeface="Verdana" panose="020B0604030504040204" pitchFamily="34" charset="0"/>
                <a:cs typeface="Verdana" panose="020B0604030504040204" pitchFamily="34" charset="0"/>
              </a:rPr>
              <a:t>    </a:t>
            </a:r>
            <a:r>
              <a:rPr lang="en-AU" sz="2000" dirty="0" err="1">
                <a:latin typeface="Verdana" panose="020B0604030504040204" pitchFamily="34" charset="0"/>
                <a:ea typeface="Verdana" panose="020B0604030504040204" pitchFamily="34" charset="0"/>
                <a:cs typeface="Verdana" panose="020B0604030504040204" pitchFamily="34" charset="0"/>
              </a:rPr>
              <a:t>add_relative_targets</a:t>
            </a:r>
            <a:r>
              <a:rPr lang="en-AU" sz="2000" dirty="0">
                <a:latin typeface="Verdana" panose="020B0604030504040204" pitchFamily="34" charset="0"/>
                <a:ea typeface="Verdana" panose="020B0604030504040204" pitchFamily="34" charset="0"/>
                <a:cs typeface="Verdana" panose="020B0604030504040204" pitchFamily="34" charset="0"/>
              </a:rPr>
              <a:t>(0.1) %&gt;%</a:t>
            </a:r>
          </a:p>
          <a:p>
            <a:pPr marL="0" indent="0">
              <a:buNone/>
            </a:pPr>
            <a:r>
              <a:rPr lang="en-AU" sz="2000" dirty="0">
                <a:latin typeface="Verdana" panose="020B0604030504040204" pitchFamily="34" charset="0"/>
                <a:ea typeface="Verdana" panose="020B0604030504040204" pitchFamily="34" charset="0"/>
                <a:cs typeface="Verdana" panose="020B0604030504040204" pitchFamily="34" charset="0"/>
              </a:rPr>
              <a:t>    </a:t>
            </a:r>
            <a:r>
              <a:rPr lang="en-AU" sz="2000" dirty="0" err="1">
                <a:latin typeface="Verdana" panose="020B0604030504040204" pitchFamily="34" charset="0"/>
                <a:ea typeface="Verdana" panose="020B0604030504040204" pitchFamily="34" charset="0"/>
                <a:cs typeface="Verdana" panose="020B0604030504040204" pitchFamily="34" charset="0"/>
              </a:rPr>
              <a:t>add_boundary_penalties</a:t>
            </a:r>
            <a:r>
              <a:rPr lang="en-AU" sz="2000" dirty="0">
                <a:latin typeface="Verdana" panose="020B0604030504040204" pitchFamily="34" charset="0"/>
                <a:ea typeface="Verdana" panose="020B0604030504040204" pitchFamily="34" charset="0"/>
                <a:cs typeface="Verdana" panose="020B0604030504040204" pitchFamily="34" charset="0"/>
              </a:rPr>
              <a:t>(5)</a:t>
            </a:r>
          </a:p>
          <a:p>
            <a:pPr marL="0" indent="0">
              <a:buNone/>
            </a:pPr>
            <a:endParaRPr lang="en-AU"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AU" sz="2000" dirty="0">
                <a:latin typeface="Verdana" panose="020B0604030504040204" pitchFamily="34" charset="0"/>
                <a:ea typeface="Verdana" panose="020B0604030504040204" pitchFamily="34" charset="0"/>
                <a:cs typeface="Verdana" panose="020B0604030504040204" pitchFamily="34" charset="0"/>
              </a:rPr>
              <a:t>solution &lt;- solve(p)</a:t>
            </a:r>
          </a:p>
        </p:txBody>
      </p:sp>
      <p:sp>
        <p:nvSpPr>
          <p:cNvPr id="6" name="TextBox 5"/>
          <p:cNvSpPr txBox="1"/>
          <p:nvPr/>
        </p:nvSpPr>
        <p:spPr>
          <a:xfrm>
            <a:off x="7764971" y="2043720"/>
            <a:ext cx="1040670" cy="584775"/>
          </a:xfrm>
          <a:prstGeom prst="rect">
            <a:avLst/>
          </a:prstGeom>
          <a:noFill/>
        </p:spPr>
        <p:txBody>
          <a:bodyPr wrap="none" rtlCol="0">
            <a:spAutoFit/>
          </a:bodyPr>
          <a:lstStyle/>
          <a:p>
            <a:r>
              <a:rPr lang="en-AU" sz="3200" dirty="0"/>
              <a:t>Code</a:t>
            </a:r>
          </a:p>
        </p:txBody>
      </p:sp>
      <p:sp>
        <p:nvSpPr>
          <p:cNvPr id="9" name="TextBox 8"/>
          <p:cNvSpPr txBox="1"/>
          <p:nvPr/>
        </p:nvSpPr>
        <p:spPr>
          <a:xfrm>
            <a:off x="2726488" y="2074500"/>
            <a:ext cx="2313775" cy="523220"/>
          </a:xfrm>
          <a:prstGeom prst="rect">
            <a:avLst/>
          </a:prstGeom>
          <a:noFill/>
        </p:spPr>
        <p:txBody>
          <a:bodyPr wrap="none" rtlCol="0">
            <a:spAutoFit/>
          </a:bodyPr>
          <a:lstStyle/>
          <a:p>
            <a:r>
              <a:rPr lang="en-AU" sz="2800" dirty="0"/>
              <a:t>Mental model </a:t>
            </a:r>
          </a:p>
        </p:txBody>
      </p:sp>
      <p:sp>
        <p:nvSpPr>
          <p:cNvPr id="8" name="Content Placeholder 2"/>
          <p:cNvSpPr txBox="1">
            <a:spLocks/>
          </p:cNvSpPr>
          <p:nvPr/>
        </p:nvSpPr>
        <p:spPr>
          <a:xfrm>
            <a:off x="1588971" y="2616647"/>
            <a:ext cx="4191722" cy="2853449"/>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AU" sz="2000" dirty="0">
                <a:latin typeface="Verdana" panose="020B0604030504040204" pitchFamily="34" charset="0"/>
                <a:ea typeface="Verdana" panose="020B0604030504040204" pitchFamily="34" charset="0"/>
                <a:cs typeface="Verdana" panose="020B0604030504040204" pitchFamily="34" charset="0"/>
              </a:rPr>
              <a:t>problem &lt;- data +</a:t>
            </a:r>
          </a:p>
          <a:p>
            <a:pPr marL="0" indent="0">
              <a:buNone/>
            </a:pPr>
            <a:r>
              <a:rPr lang="en-AU" sz="2000" dirty="0">
                <a:latin typeface="Verdana" panose="020B0604030504040204" pitchFamily="34" charset="0"/>
                <a:ea typeface="Verdana" panose="020B0604030504040204" pitchFamily="34" charset="0"/>
                <a:cs typeface="Verdana" panose="020B0604030504040204" pitchFamily="34" charset="0"/>
              </a:rPr>
              <a:t>                 objective +</a:t>
            </a:r>
          </a:p>
          <a:p>
            <a:pPr marL="0" indent="0">
              <a:buNone/>
            </a:pPr>
            <a:r>
              <a:rPr lang="en-AU" sz="2000" dirty="0">
                <a:latin typeface="Verdana" panose="020B0604030504040204" pitchFamily="34" charset="0"/>
                <a:ea typeface="Verdana" panose="020B0604030504040204" pitchFamily="34" charset="0"/>
                <a:cs typeface="Verdana" panose="020B0604030504040204" pitchFamily="34" charset="0"/>
              </a:rPr>
              <a:t>                 constraints +</a:t>
            </a:r>
          </a:p>
          <a:p>
            <a:pPr marL="0" indent="0">
              <a:buNone/>
            </a:pPr>
            <a:r>
              <a:rPr lang="en-AU" sz="2000" dirty="0">
                <a:latin typeface="Verdana" panose="020B0604030504040204" pitchFamily="34" charset="0"/>
                <a:ea typeface="Verdana" panose="020B0604030504040204" pitchFamily="34" charset="0"/>
                <a:cs typeface="Verdana" panose="020B0604030504040204" pitchFamily="34" charset="0"/>
              </a:rPr>
              <a:t>                 penalties</a:t>
            </a:r>
          </a:p>
          <a:p>
            <a:pPr marL="0" indent="0">
              <a:buNone/>
            </a:pPr>
            <a:endParaRPr lang="en-AU"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AU" sz="2000" dirty="0">
                <a:latin typeface="Verdana" panose="020B0604030504040204" pitchFamily="34" charset="0"/>
                <a:ea typeface="Verdana" panose="020B0604030504040204" pitchFamily="34" charset="0"/>
                <a:cs typeface="Verdana" panose="020B0604030504040204" pitchFamily="34" charset="0"/>
              </a:rPr>
              <a:t>solution &lt;- solve(problem)</a:t>
            </a:r>
          </a:p>
        </p:txBody>
      </p:sp>
      <p:sp>
        <p:nvSpPr>
          <p:cNvPr id="11" name="Title 1"/>
          <p:cNvSpPr>
            <a:spLocks noGrp="1"/>
          </p:cNvSpPr>
          <p:nvPr>
            <p:ph type="title"/>
          </p:nvPr>
        </p:nvSpPr>
        <p:spPr>
          <a:xfrm>
            <a:off x="1981200" y="435076"/>
            <a:ext cx="8229600" cy="857250"/>
          </a:xfrm>
        </p:spPr>
        <p:txBody>
          <a:bodyPr/>
          <a:lstStyle/>
          <a:p>
            <a:pPr algn="ctr"/>
            <a:r>
              <a:rPr lang="en-AU" b="1" dirty="0"/>
              <a:t>Design </a:t>
            </a:r>
            <a:r>
              <a:rPr lang="en-AU" b="1" u="sng" dirty="0"/>
              <a:t>your</a:t>
            </a:r>
            <a:r>
              <a:rPr lang="en-AU" b="1" dirty="0"/>
              <a:t> problem</a:t>
            </a:r>
          </a:p>
        </p:txBody>
      </p:sp>
    </p:spTree>
    <p:extLst>
      <p:ext uri="{BB962C8B-B14F-4D97-AF65-F5344CB8AC3E}">
        <p14:creationId xmlns:p14="http://schemas.microsoft.com/office/powerpoint/2010/main" val="214394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019" y="1386215"/>
            <a:ext cx="11922716" cy="4208744"/>
          </a:xfrm>
          <a:prstGeom prst="rect">
            <a:avLst/>
          </a:prstGeom>
        </p:spPr>
      </p:pic>
      <p:sp>
        <p:nvSpPr>
          <p:cNvPr id="4" name="TextBox 3"/>
          <p:cNvSpPr txBox="1"/>
          <p:nvPr/>
        </p:nvSpPr>
        <p:spPr>
          <a:xfrm>
            <a:off x="1911394" y="5861743"/>
            <a:ext cx="8157361" cy="523220"/>
          </a:xfrm>
          <a:prstGeom prst="rect">
            <a:avLst/>
          </a:prstGeom>
          <a:noFill/>
        </p:spPr>
        <p:txBody>
          <a:bodyPr wrap="none" rtlCol="0">
            <a:spAutoFit/>
          </a:bodyPr>
          <a:lstStyle/>
          <a:p>
            <a:r>
              <a:rPr lang="en-AU" sz="2800" dirty="0"/>
              <a:t>1.5 million planning units + 22,644 species: 76 minutes</a:t>
            </a:r>
          </a:p>
        </p:txBody>
      </p:sp>
      <p:sp>
        <p:nvSpPr>
          <p:cNvPr id="8" name="Title 1"/>
          <p:cNvSpPr>
            <a:spLocks noGrp="1"/>
          </p:cNvSpPr>
          <p:nvPr>
            <p:ph type="title"/>
          </p:nvPr>
        </p:nvSpPr>
        <p:spPr>
          <a:xfrm>
            <a:off x="1995236" y="306177"/>
            <a:ext cx="8229600" cy="857251"/>
          </a:xfrm>
        </p:spPr>
        <p:txBody>
          <a:bodyPr>
            <a:normAutofit/>
          </a:bodyPr>
          <a:lstStyle/>
          <a:p>
            <a:r>
              <a:rPr lang="en-AU" dirty="0"/>
              <a:t>Solve it fast!</a:t>
            </a:r>
          </a:p>
        </p:txBody>
      </p:sp>
    </p:spTree>
    <p:extLst>
      <p:ext uri="{BB962C8B-B14F-4D97-AF65-F5344CB8AC3E}">
        <p14:creationId xmlns:p14="http://schemas.microsoft.com/office/powerpoint/2010/main" val="3922707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09F7-C698-4A93-A056-1886B02C26F4}"/>
              </a:ext>
            </a:extLst>
          </p:cNvPr>
          <p:cNvSpPr>
            <a:spLocks noGrp="1"/>
          </p:cNvSpPr>
          <p:nvPr>
            <p:ph type="title"/>
          </p:nvPr>
        </p:nvSpPr>
        <p:spPr/>
        <p:txBody>
          <a:bodyPr>
            <a:noAutofit/>
          </a:bodyPr>
          <a:lstStyle/>
          <a:p>
            <a:r>
              <a:rPr lang="en-US" sz="3733" dirty="0"/>
              <a:t>Optimizing the conservation of migratory species over their full annual cycle         </a:t>
            </a:r>
            <a:r>
              <a:rPr lang="en-US" sz="3200" dirty="0"/>
              <a:t>	</a:t>
            </a:r>
            <a:endParaRPr lang="en-CA" sz="3200" dirty="0"/>
          </a:p>
        </p:txBody>
      </p:sp>
      <p:pic>
        <p:nvPicPr>
          <p:cNvPr id="6" name="Content Placeholder 4">
            <a:extLst>
              <a:ext uri="{FF2B5EF4-FFF2-40B4-BE49-F238E27FC236}">
                <a16:creationId xmlns:a16="http://schemas.microsoft.com/office/drawing/2014/main" id="{C739089C-C320-4D1A-982F-E042B8C1263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44115" y="1447213"/>
            <a:ext cx="5410787" cy="5410787"/>
          </a:xfrm>
          <a:ln>
            <a:solidFill>
              <a:schemeClr val="bg1"/>
            </a:solidFill>
          </a:ln>
        </p:spPr>
      </p:pic>
      <p:sp>
        <p:nvSpPr>
          <p:cNvPr id="3" name="Rectangle 2">
            <a:extLst>
              <a:ext uri="{FF2B5EF4-FFF2-40B4-BE49-F238E27FC236}">
                <a16:creationId xmlns:a16="http://schemas.microsoft.com/office/drawing/2014/main" id="{1B21755C-D61E-43A3-B671-95675F2E4233}"/>
              </a:ext>
            </a:extLst>
          </p:cNvPr>
          <p:cNvSpPr/>
          <p:nvPr/>
        </p:nvSpPr>
        <p:spPr>
          <a:xfrm>
            <a:off x="6554813" y="1754400"/>
            <a:ext cx="4704623" cy="2677656"/>
          </a:xfrm>
          <a:prstGeom prst="rect">
            <a:avLst/>
          </a:prstGeom>
        </p:spPr>
        <p:txBody>
          <a:bodyPr wrap="square">
            <a:spAutoFit/>
          </a:bodyPr>
          <a:lstStyle/>
          <a:p>
            <a:r>
              <a:rPr lang="en-CA" sz="2400" dirty="0"/>
              <a:t>117 species</a:t>
            </a:r>
          </a:p>
          <a:p>
            <a:r>
              <a:rPr lang="en-US" sz="2400" dirty="0"/>
              <a:t>73 million km</a:t>
            </a:r>
            <a:r>
              <a:rPr lang="en-US" sz="2400" baseline="30000" dirty="0"/>
              <a:t>2</a:t>
            </a:r>
          </a:p>
          <a:p>
            <a:r>
              <a:rPr lang="en-US" sz="2400" dirty="0"/>
              <a:t>1.7 million unique locations</a:t>
            </a:r>
          </a:p>
          <a:p>
            <a:r>
              <a:rPr lang="en-US" sz="2400" dirty="0"/>
              <a:t>14 million checklists</a:t>
            </a:r>
          </a:p>
          <a:p>
            <a:endParaRPr lang="en-US" sz="2400" dirty="0"/>
          </a:p>
          <a:p>
            <a:r>
              <a:rPr lang="en-US" sz="2400" dirty="0"/>
              <a:t>≤ 30,420 features</a:t>
            </a:r>
          </a:p>
          <a:p>
            <a:r>
              <a:rPr lang="en-US" sz="2400" dirty="0"/>
              <a:t>1.05 million planning units</a:t>
            </a:r>
          </a:p>
        </p:txBody>
      </p:sp>
      <p:pic>
        <p:nvPicPr>
          <p:cNvPr id="8" name="Picture 2" descr="logo_large.png">
            <a:extLst>
              <a:ext uri="{FF2B5EF4-FFF2-40B4-BE49-F238E27FC236}">
                <a16:creationId xmlns:a16="http://schemas.microsoft.com/office/drawing/2014/main" id="{ED4BD0D4-E104-443F-A609-8004DDA739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90406" y="4716221"/>
            <a:ext cx="1080881" cy="12408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8E5F03-9D44-4507-8790-C660F9B52987}"/>
              </a:ext>
            </a:extLst>
          </p:cNvPr>
          <p:cNvSpPr txBox="1"/>
          <p:nvPr/>
        </p:nvSpPr>
        <p:spPr>
          <a:xfrm>
            <a:off x="6554813" y="5090425"/>
            <a:ext cx="3052655" cy="461665"/>
          </a:xfrm>
          <a:prstGeom prst="rect">
            <a:avLst/>
          </a:prstGeom>
          <a:noFill/>
        </p:spPr>
        <p:txBody>
          <a:bodyPr wrap="square" rtlCol="0">
            <a:spAutoFit/>
          </a:bodyPr>
          <a:lstStyle/>
          <a:p>
            <a:r>
              <a:rPr lang="en-US" sz="2400" dirty="0"/>
              <a:t>Analysis powered by:</a:t>
            </a:r>
            <a:endParaRPr lang="en-CA" sz="2400" dirty="0"/>
          </a:p>
        </p:txBody>
      </p:sp>
      <p:sp>
        <p:nvSpPr>
          <p:cNvPr id="13" name="Rectangle 12">
            <a:extLst>
              <a:ext uri="{FF2B5EF4-FFF2-40B4-BE49-F238E27FC236}">
                <a16:creationId xmlns:a16="http://schemas.microsoft.com/office/drawing/2014/main" id="{4BA472C4-2A1E-4D38-B148-9A138615861A}"/>
              </a:ext>
            </a:extLst>
          </p:cNvPr>
          <p:cNvSpPr/>
          <p:nvPr/>
        </p:nvSpPr>
        <p:spPr>
          <a:xfrm>
            <a:off x="6554812" y="6378177"/>
            <a:ext cx="6096000" cy="379656"/>
          </a:xfrm>
          <a:prstGeom prst="rect">
            <a:avLst/>
          </a:prstGeom>
        </p:spPr>
        <p:txBody>
          <a:bodyPr>
            <a:spAutoFit/>
          </a:bodyPr>
          <a:lstStyle/>
          <a:p>
            <a:r>
              <a:rPr lang="en-US" sz="1867" dirty="0"/>
              <a:t>Schuster et al. (2019) Nature Communications</a:t>
            </a:r>
            <a:endParaRPr lang="en-CA" sz="1867" dirty="0"/>
          </a:p>
        </p:txBody>
      </p:sp>
    </p:spTree>
    <p:extLst>
      <p:ext uri="{BB962C8B-B14F-4D97-AF65-F5344CB8AC3E}">
        <p14:creationId xmlns:p14="http://schemas.microsoft.com/office/powerpoint/2010/main" val="2828613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environment and climate change canada 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4550" y="4834577"/>
            <a:ext cx="1905000" cy="1905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Image result for parks canad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56019" y="4939724"/>
            <a:ext cx="1826544" cy="18265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Image result for BC Ministry of Environm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9562" y="1353641"/>
            <a:ext cx="1662297" cy="16622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53761" y="340901"/>
            <a:ext cx="8970436" cy="1630362"/>
          </a:xfrm>
        </p:spPr>
        <p:txBody>
          <a:bodyPr>
            <a:noAutofit/>
          </a:bodyPr>
          <a:lstStyle/>
          <a:p>
            <a:pPr fontAlgn="base">
              <a:spcBef>
                <a:spcPct val="50000"/>
              </a:spcBef>
              <a:spcAft>
                <a:spcPct val="0"/>
              </a:spcAft>
              <a:defRPr/>
            </a:pPr>
            <a:r>
              <a:rPr lang="en-US" sz="4000" kern="0" dirty="0">
                <a:latin typeface="Times New Roman" panose="02020603050405020304" pitchFamily="18" charset="0"/>
                <a:cs typeface="Times New Roman" panose="02020603050405020304" pitchFamily="18" charset="0"/>
              </a:rPr>
              <a:t>Facilitate Consensus Decisions </a:t>
            </a:r>
            <a:br>
              <a:rPr lang="en-US" sz="4000" kern="0" dirty="0">
                <a:latin typeface="Times New Roman" panose="02020603050405020304" pitchFamily="18" charset="0"/>
                <a:cs typeface="Times New Roman" panose="02020603050405020304" pitchFamily="18" charset="0"/>
              </a:rPr>
            </a:br>
            <a:r>
              <a:rPr lang="en-US" sz="4000" kern="0" dirty="0">
                <a:latin typeface="Times New Roman" panose="02020603050405020304" pitchFamily="18" charset="0"/>
                <a:cs typeface="Times New Roman" panose="02020603050405020304" pitchFamily="18" charset="0"/>
              </a:rPr>
              <a:t>on Protection</a:t>
            </a:r>
          </a:p>
        </p:txBody>
      </p:sp>
      <p:pic>
        <p:nvPicPr>
          <p:cNvPr id="3" name="Picture 17" descr="log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60666" y="3299078"/>
            <a:ext cx="4285725" cy="1199822"/>
          </a:xfrm>
          <a:prstGeom prst="rect">
            <a:avLst/>
          </a:prstGeom>
          <a:solidFill>
            <a:schemeClr val="tx1"/>
          </a:solidFill>
          <a:ln>
            <a:solidFill>
              <a:schemeClr val="tx1"/>
            </a:solidFill>
          </a:ln>
        </p:spPr>
      </p:pic>
      <p:pic>
        <p:nvPicPr>
          <p:cNvPr id="4" name="Picture 5" descr="TNT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91100" y="2016259"/>
            <a:ext cx="2209800" cy="9172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Nature Conservancy Canad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38453" y="2267325"/>
            <a:ext cx="2385744" cy="735693"/>
          </a:xfrm>
          <a:prstGeom prst="rect">
            <a:avLst/>
          </a:prstGeom>
          <a:solidFill>
            <a:schemeClr val="tx1"/>
          </a:solidFill>
          <a:ln>
            <a:solidFill>
              <a:schemeClr val="tx1"/>
            </a:solidFill>
          </a:ln>
        </p:spPr>
      </p:pic>
      <p:pic>
        <p:nvPicPr>
          <p:cNvPr id="1028" name="Picture 4" descr="Image result for bc ministry of forests lands and natural resource operation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09561" y="3177969"/>
            <a:ext cx="1330680" cy="15997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Image result for greater victoria regional district logo"/>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35847" y="4833502"/>
            <a:ext cx="1468211" cy="15691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Image result for habitat acquisition trust"/>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804402" y="3355270"/>
            <a:ext cx="1330199" cy="1087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Image result for cowichan regional district logo"/>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910354" y="4871922"/>
            <a:ext cx="1224247" cy="981075"/>
          </a:xfrm>
          <a:prstGeom prst="rect">
            <a:avLst/>
          </a:prstGeom>
          <a:solidFill>
            <a:schemeClr val="tx1"/>
          </a:solidFill>
          <a:ln>
            <a:solidFill>
              <a:schemeClr val="tx1"/>
            </a:solidFill>
          </a:ln>
        </p:spPr>
      </p:pic>
    </p:spTree>
    <p:extLst>
      <p:ext uri="{BB962C8B-B14F-4D97-AF65-F5344CB8AC3E}">
        <p14:creationId xmlns:p14="http://schemas.microsoft.com/office/powerpoint/2010/main" val="340668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96881" y="2170558"/>
            <a:ext cx="6742020" cy="4202636"/>
          </a:xfrm>
          <a:ln>
            <a:solidFill>
              <a:schemeClr val="tx1"/>
            </a:solidFill>
          </a:ln>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100" y="1327589"/>
            <a:ext cx="4068205" cy="5264737"/>
          </a:xfrm>
          <a:prstGeom prst="rect">
            <a:avLst/>
          </a:prstGeom>
          <a:ln>
            <a:solidFill>
              <a:schemeClr val="tx1"/>
            </a:solidFill>
          </a:ln>
        </p:spPr>
      </p:pic>
      <p:pic>
        <p:nvPicPr>
          <p:cNvPr id="8" name="Picture 2">
            <a:extLst>
              <a:ext uri="{FF2B5EF4-FFF2-40B4-BE49-F238E27FC236}">
                <a16:creationId xmlns:a16="http://schemas.microsoft.com/office/drawing/2014/main" id="{F5227E93-953B-4E7A-8202-D25A66E1343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8946017" y="89453"/>
            <a:ext cx="1634295" cy="189409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DB0351DF-FF27-40D8-9A47-B1B71BFE28E2}"/>
              </a:ext>
            </a:extLst>
          </p:cNvPr>
          <p:cNvSpPr txBox="1">
            <a:spLocks/>
          </p:cNvSpPr>
          <p:nvPr/>
        </p:nvSpPr>
        <p:spPr>
          <a:xfrm>
            <a:off x="997085" y="265674"/>
            <a:ext cx="10972800"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r>
              <a:rPr lang="en-US" sz="4800" dirty="0"/>
              <a:t>Making </a:t>
            </a:r>
            <a:r>
              <a:rPr lang="en-US" sz="4800" dirty="0" err="1"/>
              <a:t>prioritizr</a:t>
            </a:r>
            <a:r>
              <a:rPr lang="en-US" sz="4800" dirty="0"/>
              <a:t> user friendly:</a:t>
            </a:r>
            <a:endParaRPr lang="en-CA" sz="4800" dirty="0"/>
          </a:p>
        </p:txBody>
      </p:sp>
    </p:spTree>
    <p:extLst>
      <p:ext uri="{BB962C8B-B14F-4D97-AF65-F5344CB8AC3E}">
        <p14:creationId xmlns:p14="http://schemas.microsoft.com/office/powerpoint/2010/main" val="1273756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994041"/>
            <a:ext cx="2990850" cy="5286375"/>
          </a:xfrm>
          <a:prstGeom prst="rect">
            <a:avLst/>
          </a:prstGeom>
          <a:ln>
            <a:solidFill>
              <a:schemeClr val="tx1"/>
            </a:solidFill>
          </a:ln>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5116" y="679717"/>
            <a:ext cx="2962275" cy="5915025"/>
          </a:xfrm>
          <a:prstGeom prst="rect">
            <a:avLst/>
          </a:prstGeom>
          <a:ln>
            <a:solidFill>
              <a:schemeClr val="tx1"/>
            </a:solidFill>
          </a:ln>
        </p:spPr>
      </p:pic>
    </p:spTree>
    <p:extLst>
      <p:ext uri="{BB962C8B-B14F-4D97-AF65-F5344CB8AC3E}">
        <p14:creationId xmlns:p14="http://schemas.microsoft.com/office/powerpoint/2010/main" val="1571331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CA"/>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892714"/>
            <a:ext cx="9144000" cy="5877244"/>
          </a:xfrm>
          <a:prstGeom prst="rect">
            <a:avLst/>
          </a:prstGeom>
        </p:spPr>
      </p:pic>
      <p:sp>
        <p:nvSpPr>
          <p:cNvPr id="6" name="TextBox 5"/>
          <p:cNvSpPr txBox="1"/>
          <p:nvPr/>
        </p:nvSpPr>
        <p:spPr>
          <a:xfrm>
            <a:off x="2182368" y="431050"/>
            <a:ext cx="8330184" cy="461665"/>
          </a:xfrm>
          <a:prstGeom prst="rect">
            <a:avLst/>
          </a:prstGeom>
          <a:noFill/>
        </p:spPr>
        <p:txBody>
          <a:bodyPr wrap="square" rtlCol="0">
            <a:spAutoFit/>
          </a:bodyPr>
          <a:lstStyle/>
          <a:p>
            <a:r>
              <a:rPr lang="en-CA" sz="2400" b="1" dirty="0"/>
              <a:t>Old forest community                                             Beta diversity</a:t>
            </a:r>
          </a:p>
        </p:txBody>
      </p:sp>
    </p:spTree>
    <p:extLst>
      <p:ext uri="{BB962C8B-B14F-4D97-AF65-F5344CB8AC3E}">
        <p14:creationId xmlns:p14="http://schemas.microsoft.com/office/powerpoint/2010/main" val="3038021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t>CDFCP tool tutorial (p.15+)</a:t>
            </a:r>
            <a:br>
              <a:rPr lang="en-CA" b="1" dirty="0"/>
            </a:br>
            <a:r>
              <a:rPr lang="en-CA" sz="3100" dirty="0"/>
              <a:t>http://arcese.forestry.ubc.ca/marxan-tool-cdfcp/</a:t>
            </a:r>
            <a:endParaRPr lang="en-CA" b="1" dirty="0"/>
          </a:p>
        </p:txBody>
      </p:sp>
      <p:sp>
        <p:nvSpPr>
          <p:cNvPr id="3" name="Content Placeholder 2"/>
          <p:cNvSpPr>
            <a:spLocks noGrp="1"/>
          </p:cNvSpPr>
          <p:nvPr>
            <p:ph idx="1"/>
          </p:nvPr>
        </p:nvSpPr>
        <p:spPr/>
        <p:txBody>
          <a:bodyPr/>
          <a:lstStyle/>
          <a:p>
            <a:endParaRPr lang="en-CA"/>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29115" y="1536193"/>
            <a:ext cx="7333771" cy="5121275"/>
          </a:xfrm>
          <a:prstGeom prst="rect">
            <a:avLst/>
          </a:prstGeom>
          <a:ln>
            <a:solidFill>
              <a:schemeClr val="tx1"/>
            </a:solidFill>
          </a:ln>
        </p:spPr>
      </p:pic>
    </p:spTree>
    <p:extLst>
      <p:ext uri="{BB962C8B-B14F-4D97-AF65-F5344CB8AC3E}">
        <p14:creationId xmlns:p14="http://schemas.microsoft.com/office/powerpoint/2010/main" val="2869264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D5F-8CCC-4C80-AF4C-C241BDB16FF6}"/>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61AE009B-3F63-4E9E-8D2D-FACDFB669F9D}"/>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92007439-4F5E-4B4B-AFBE-963B1B68B8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9119" y="0"/>
            <a:ext cx="5313762" cy="6858000"/>
          </a:xfrm>
          <a:prstGeom prst="rect">
            <a:avLst/>
          </a:prstGeom>
        </p:spPr>
      </p:pic>
    </p:spTree>
    <p:extLst>
      <p:ext uri="{BB962C8B-B14F-4D97-AF65-F5344CB8AC3E}">
        <p14:creationId xmlns:p14="http://schemas.microsoft.com/office/powerpoint/2010/main" val="23420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7900-CBDE-4974-9E51-008B08698029}"/>
              </a:ext>
            </a:extLst>
          </p:cNvPr>
          <p:cNvSpPr>
            <a:spLocks noGrp="1"/>
          </p:cNvSpPr>
          <p:nvPr>
            <p:ph type="title"/>
          </p:nvPr>
        </p:nvSpPr>
        <p:spPr/>
        <p:txBody>
          <a:bodyPr>
            <a:normAutofit/>
          </a:bodyPr>
          <a:lstStyle/>
          <a:p>
            <a:r>
              <a:rPr lang="en-CA" sz="5333" dirty="0"/>
              <a:t>The Why?</a:t>
            </a:r>
          </a:p>
        </p:txBody>
      </p:sp>
      <p:sp>
        <p:nvSpPr>
          <p:cNvPr id="3" name="Content Placeholder 2">
            <a:extLst>
              <a:ext uri="{FF2B5EF4-FFF2-40B4-BE49-F238E27FC236}">
                <a16:creationId xmlns:a16="http://schemas.microsoft.com/office/drawing/2014/main" id="{C9954AF9-AA99-456F-8D90-8EFA80750B5C}"/>
              </a:ext>
            </a:extLst>
          </p:cNvPr>
          <p:cNvSpPr>
            <a:spLocks noGrp="1"/>
          </p:cNvSpPr>
          <p:nvPr>
            <p:ph idx="1"/>
          </p:nvPr>
        </p:nvSpPr>
        <p:spPr>
          <a:xfrm>
            <a:off x="1749286" y="1600202"/>
            <a:ext cx="9833113" cy="4525963"/>
          </a:xfrm>
        </p:spPr>
        <p:txBody>
          <a:bodyPr>
            <a:noAutofit/>
          </a:bodyPr>
          <a:lstStyle/>
          <a:p>
            <a:r>
              <a:rPr lang="en-CA" dirty="0"/>
              <a:t>Conservation planning = challenging</a:t>
            </a:r>
          </a:p>
          <a:p>
            <a:r>
              <a:rPr lang="en-CA" dirty="0"/>
              <a:t>Range of objectives and constraints</a:t>
            </a:r>
          </a:p>
          <a:p>
            <a:r>
              <a:rPr lang="en-CA" dirty="0"/>
              <a:t>Analytical tools tailored to specific tasks</a:t>
            </a:r>
          </a:p>
          <a:p>
            <a:endParaRPr lang="en-CA" dirty="0"/>
          </a:p>
          <a:p>
            <a:pPr marL="0" indent="0">
              <a:buNone/>
            </a:pPr>
            <a:r>
              <a:rPr lang="en-CA" sz="4000" b="1" dirty="0">
                <a:solidFill>
                  <a:srgbClr val="FF0000"/>
                </a:solidFill>
              </a:rPr>
              <a:t>Proposal:</a:t>
            </a:r>
          </a:p>
          <a:p>
            <a:pPr marL="0" indent="0">
              <a:buNone/>
            </a:pPr>
            <a:r>
              <a:rPr lang="en-CA" altLang="en-US" dirty="0"/>
              <a:t>Flexible, powerful framework</a:t>
            </a:r>
          </a:p>
          <a:p>
            <a:pPr marL="0" indent="0">
              <a:buNone/>
            </a:pPr>
            <a:r>
              <a:rPr lang="en-CA" altLang="en-US" dirty="0"/>
              <a:t>+ </a:t>
            </a:r>
            <a:br>
              <a:rPr lang="en-CA" altLang="en-US" dirty="0"/>
            </a:br>
            <a:r>
              <a:rPr lang="en-US" altLang="en-US" dirty="0"/>
              <a:t>U</a:t>
            </a:r>
            <a:r>
              <a:rPr lang="en-US" dirty="0"/>
              <a:t>ser friendly (browser) interface</a:t>
            </a:r>
          </a:p>
          <a:p>
            <a:endParaRPr lang="en-CA" sz="2400" dirty="0"/>
          </a:p>
          <a:p>
            <a:endParaRPr lang="en-CA" sz="2400" dirty="0"/>
          </a:p>
        </p:txBody>
      </p:sp>
      <p:pic>
        <p:nvPicPr>
          <p:cNvPr id="4" name="Picture 2">
            <a:extLst>
              <a:ext uri="{FF2B5EF4-FFF2-40B4-BE49-F238E27FC236}">
                <a16:creationId xmlns:a16="http://schemas.microsoft.com/office/drawing/2014/main" id="{F0818EE8-4C11-4B2D-926D-A5CDB94066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718657" y="5323361"/>
            <a:ext cx="1087177"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080AB2-EEA1-49C8-9E90-DF93BCF20E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8659" y="3961915"/>
            <a:ext cx="1100072" cy="1260000"/>
          </a:xfrm>
          <a:prstGeom prst="rect">
            <a:avLst/>
          </a:prstGeom>
        </p:spPr>
      </p:pic>
    </p:spTree>
    <p:extLst>
      <p:ext uri="{BB962C8B-B14F-4D97-AF65-F5344CB8AC3E}">
        <p14:creationId xmlns:p14="http://schemas.microsoft.com/office/powerpoint/2010/main" val="363038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1"/>
          <p:cNvSpPr txBox="1">
            <a:spLocks noChangeArrowheads="1"/>
          </p:cNvSpPr>
          <p:nvPr/>
        </p:nvSpPr>
        <p:spPr bwMode="auto">
          <a:xfrm>
            <a:off x="1507346" y="549235"/>
            <a:ext cx="4648200" cy="7232749"/>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CA" altLang="en-US" sz="2800" dirty="0">
              <a:latin typeface="Times New Roman" panose="02020603050405020304" pitchFamily="18" charset="0"/>
              <a:cs typeface="Times New Roman" panose="02020603050405020304" pitchFamily="18" charset="0"/>
            </a:endParaRPr>
          </a:p>
          <a:p>
            <a:pPr fontAlgn="base">
              <a:spcBef>
                <a:spcPct val="0"/>
              </a:spcBef>
              <a:spcAft>
                <a:spcPct val="0"/>
              </a:spcAft>
              <a:buFontTx/>
              <a:buNone/>
            </a:pPr>
            <a:r>
              <a:rPr lang="en-CA" altLang="en-US" sz="2800" b="1" dirty="0">
                <a:latin typeface="Times New Roman" panose="02020603050405020304" pitchFamily="18" charset="0"/>
                <a:cs typeface="Times New Roman" panose="02020603050405020304" pitchFamily="18" charset="0"/>
              </a:rPr>
              <a:t>Applications?</a:t>
            </a:r>
          </a:p>
          <a:p>
            <a:pPr fontAlgn="base">
              <a:spcBef>
                <a:spcPct val="0"/>
              </a:spcBef>
              <a:spcAft>
                <a:spcPct val="0"/>
              </a:spcAft>
              <a:buFontTx/>
              <a:buNone/>
            </a:pPr>
            <a:endParaRPr lang="en-CA" altLang="en-US" sz="2800" dirty="0">
              <a:latin typeface="Times New Roman" panose="02020603050405020304" pitchFamily="18" charset="0"/>
              <a:cs typeface="Times New Roman" panose="02020603050405020304" pitchFamily="18" charset="0"/>
            </a:endParaRPr>
          </a:p>
          <a:p>
            <a:pPr fontAlgn="base">
              <a:spcBef>
                <a:spcPct val="0"/>
              </a:spcBef>
              <a:spcAft>
                <a:spcPct val="0"/>
              </a:spcAft>
              <a:buFontTx/>
              <a:buNone/>
            </a:pPr>
            <a:endParaRPr lang="en-CA" altLang="en-US" sz="2800" dirty="0">
              <a:latin typeface="Times New Roman" panose="02020603050405020304" pitchFamily="18" charset="0"/>
              <a:cs typeface="Times New Roman" panose="02020603050405020304" pitchFamily="18" charset="0"/>
            </a:endParaRPr>
          </a:p>
          <a:p>
            <a:pPr fontAlgn="base">
              <a:spcBef>
                <a:spcPct val="0"/>
              </a:spcBef>
              <a:spcAft>
                <a:spcPct val="0"/>
              </a:spcAft>
              <a:buFontTx/>
              <a:buNone/>
            </a:pPr>
            <a:endParaRPr lang="en-CA" altLang="en-US" sz="2800" dirty="0">
              <a:latin typeface="Times New Roman" panose="02020603050405020304" pitchFamily="18" charset="0"/>
              <a:cs typeface="Times New Roman" panose="02020603050405020304" pitchFamily="18" charset="0"/>
            </a:endParaRPr>
          </a:p>
          <a:p>
            <a:pPr fontAlgn="base">
              <a:spcBef>
                <a:spcPct val="0"/>
              </a:spcBef>
              <a:spcAft>
                <a:spcPct val="0"/>
              </a:spcAft>
              <a:buFontTx/>
              <a:buNone/>
            </a:pPr>
            <a:r>
              <a:rPr lang="en-CA" altLang="en-US" sz="2600" dirty="0">
                <a:latin typeface="Times New Roman" panose="02020603050405020304" pitchFamily="18" charset="0"/>
                <a:cs typeface="Times New Roman" panose="02020603050405020304" pitchFamily="18" charset="0"/>
              </a:rPr>
              <a:t>Acquire Biodiverse Parcels </a:t>
            </a:r>
          </a:p>
          <a:p>
            <a:pPr fontAlgn="base">
              <a:spcBef>
                <a:spcPct val="0"/>
              </a:spcBef>
              <a:spcAft>
                <a:spcPct val="0"/>
              </a:spcAft>
              <a:buFontTx/>
              <a:buNone/>
            </a:pPr>
            <a:endParaRPr lang="en-CA" altLang="en-US" sz="2600" dirty="0">
              <a:latin typeface="Times New Roman" panose="02020603050405020304" pitchFamily="18" charset="0"/>
              <a:cs typeface="Times New Roman" panose="02020603050405020304" pitchFamily="18" charset="0"/>
            </a:endParaRPr>
          </a:p>
          <a:p>
            <a:pPr fontAlgn="base">
              <a:spcBef>
                <a:spcPct val="0"/>
              </a:spcBef>
              <a:spcAft>
                <a:spcPct val="0"/>
              </a:spcAft>
              <a:buFontTx/>
              <a:buNone/>
            </a:pPr>
            <a:r>
              <a:rPr lang="en-US" altLang="en-US" sz="2600" dirty="0">
                <a:latin typeface="Times New Roman" panose="02020603050405020304" pitchFamily="18" charset="0"/>
                <a:cs typeface="Times New Roman" panose="02020603050405020304" pitchFamily="18" charset="0"/>
              </a:rPr>
              <a:t>Minimize Management Costs, Maximize Return on Conservation Investments</a:t>
            </a:r>
          </a:p>
          <a:p>
            <a:pPr fontAlgn="base">
              <a:spcBef>
                <a:spcPct val="0"/>
              </a:spcBef>
              <a:spcAft>
                <a:spcPct val="0"/>
              </a:spcAft>
              <a:buFontTx/>
              <a:buNone/>
            </a:pPr>
            <a:endParaRPr lang="en-US" altLang="en-US" sz="2600" dirty="0">
              <a:latin typeface="Times New Roman" panose="02020603050405020304" pitchFamily="18" charset="0"/>
              <a:cs typeface="Times New Roman" panose="02020603050405020304" pitchFamily="18" charset="0"/>
            </a:endParaRPr>
          </a:p>
          <a:p>
            <a:pPr fontAlgn="base">
              <a:spcBef>
                <a:spcPct val="0"/>
              </a:spcBef>
              <a:spcAft>
                <a:spcPct val="0"/>
              </a:spcAft>
              <a:buFontTx/>
              <a:buNone/>
            </a:pPr>
            <a:endParaRPr lang="en-CA" altLang="en-US" sz="2800" dirty="0">
              <a:latin typeface="Times New Roman" panose="02020603050405020304" pitchFamily="18" charset="0"/>
              <a:cs typeface="Times New Roman" panose="02020603050405020304" pitchFamily="18" charset="0"/>
            </a:endParaRPr>
          </a:p>
          <a:p>
            <a:pPr fontAlgn="base">
              <a:spcBef>
                <a:spcPct val="0"/>
              </a:spcBef>
              <a:spcAft>
                <a:spcPct val="0"/>
              </a:spcAft>
              <a:buFontTx/>
              <a:buNone/>
            </a:pPr>
            <a:endParaRPr lang="en-CA" altLang="en-US" sz="2800" dirty="0">
              <a:latin typeface="Times New Roman" panose="02020603050405020304" pitchFamily="18" charset="0"/>
              <a:cs typeface="Times New Roman" panose="02020603050405020304" pitchFamily="18" charset="0"/>
            </a:endParaRPr>
          </a:p>
          <a:p>
            <a:pPr fontAlgn="base">
              <a:spcBef>
                <a:spcPct val="0"/>
              </a:spcBef>
              <a:spcAft>
                <a:spcPct val="0"/>
              </a:spcAft>
              <a:buFontTx/>
              <a:buNone/>
            </a:pPr>
            <a:endParaRPr lang="en-CA" altLang="en-US" sz="2800" dirty="0">
              <a:latin typeface="Times New Roman" panose="02020603050405020304" pitchFamily="18" charset="0"/>
              <a:cs typeface="Times New Roman" panose="02020603050405020304" pitchFamily="18" charset="0"/>
            </a:endParaRPr>
          </a:p>
          <a:p>
            <a:pPr fontAlgn="base">
              <a:spcBef>
                <a:spcPct val="0"/>
              </a:spcBef>
              <a:spcAft>
                <a:spcPct val="0"/>
              </a:spcAft>
              <a:buFontTx/>
              <a:buNone/>
            </a:pPr>
            <a:endParaRPr lang="en-CA" altLang="en-US" sz="2800" dirty="0">
              <a:latin typeface="Times New Roman" panose="02020603050405020304" pitchFamily="18" charset="0"/>
              <a:cs typeface="Times New Roman" panose="02020603050405020304" pitchFamily="18" charset="0"/>
            </a:endParaRPr>
          </a:p>
          <a:p>
            <a:pPr fontAlgn="base">
              <a:spcBef>
                <a:spcPct val="0"/>
              </a:spcBef>
              <a:spcAft>
                <a:spcPct val="0"/>
              </a:spcAft>
              <a:buFontTx/>
              <a:buNone/>
            </a:pPr>
            <a:endParaRPr lang="en-CA" altLang="en-US" sz="2800" dirty="0">
              <a:latin typeface="Times New Roman" panose="02020603050405020304" pitchFamily="18" charset="0"/>
              <a:cs typeface="Times New Roman" panose="02020603050405020304" pitchFamily="18" charset="0"/>
            </a:endParaRPr>
          </a:p>
          <a:p>
            <a:pPr fontAlgn="base">
              <a:spcBef>
                <a:spcPct val="0"/>
              </a:spcBef>
              <a:spcAft>
                <a:spcPct val="0"/>
              </a:spcAft>
              <a:buFontTx/>
              <a:buNone/>
            </a:pPr>
            <a:endParaRPr lang="en-CA" alt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0625" y="610616"/>
            <a:ext cx="4286413" cy="5722776"/>
          </a:xfrm>
          <a:prstGeom prst="rect">
            <a:avLst/>
          </a:prstGeom>
          <a:ln>
            <a:solidFill>
              <a:schemeClr val="tx1"/>
            </a:solidFill>
          </a:ln>
        </p:spPr>
      </p:pic>
      <p:sp>
        <p:nvSpPr>
          <p:cNvPr id="7" name="TextBox 6"/>
          <p:cNvSpPr txBox="1"/>
          <p:nvPr/>
        </p:nvSpPr>
        <p:spPr>
          <a:xfrm>
            <a:off x="1507347" y="4800600"/>
            <a:ext cx="4596869" cy="2893100"/>
          </a:xfrm>
          <a:prstGeom prst="rect">
            <a:avLst/>
          </a:prstGeom>
          <a:noFill/>
          <a:ln>
            <a:solidFill>
              <a:schemeClr val="bg1"/>
            </a:solidFill>
          </a:ln>
        </p:spPr>
        <p:txBody>
          <a:bodyPr wrap="square" rtlCol="0">
            <a:spAutoFit/>
          </a:bodyPr>
          <a:lstStyle/>
          <a:p>
            <a:r>
              <a:rPr lang="en-US" sz="2600" dirty="0">
                <a:latin typeface="Times New Roman" panose="02020603050405020304" pitchFamily="18" charset="0"/>
                <a:cs typeface="Times New Roman" panose="02020603050405020304" pitchFamily="18" charset="0"/>
              </a:rPr>
              <a:t>Develop Contact Lists to Engage Private Landowners in Conservation at Landscape Scales</a:t>
            </a:r>
          </a:p>
          <a:p>
            <a:endParaRPr lang="en-US" sz="2600" dirty="0">
              <a:solidFill>
                <a:schemeClr val="bg1"/>
              </a:solidFill>
              <a:latin typeface="Times New Roman" panose="02020603050405020304" pitchFamily="18" charset="0"/>
              <a:cs typeface="Times New Roman" panose="02020603050405020304" pitchFamily="18" charset="0"/>
            </a:endParaRPr>
          </a:p>
          <a:p>
            <a:endParaRPr lang="en-US" sz="2600" dirty="0">
              <a:solidFill>
                <a:schemeClr val="bg1"/>
              </a:solidFill>
              <a:latin typeface="Times New Roman" panose="02020603050405020304" pitchFamily="18" charset="0"/>
              <a:cs typeface="Times New Roman" panose="02020603050405020304" pitchFamily="18" charset="0"/>
            </a:endParaRPr>
          </a:p>
          <a:p>
            <a:endParaRPr lang="en-US" sz="2600" dirty="0">
              <a:solidFill>
                <a:schemeClr val="bg1"/>
              </a:solidFill>
              <a:latin typeface="Times New Roman" panose="02020603050405020304" pitchFamily="18" charset="0"/>
              <a:cs typeface="Times New Roman" panose="02020603050405020304" pitchFamily="18" charset="0"/>
            </a:endParaRPr>
          </a:p>
        </p:txBody>
      </p:sp>
      <p:pic>
        <p:nvPicPr>
          <p:cNvPr id="9" name="Picture 17" descr="logo">
            <a:extLst>
              <a:ext uri="{FF2B5EF4-FFF2-40B4-BE49-F238E27FC236}">
                <a16:creationId xmlns:a16="http://schemas.microsoft.com/office/drawing/2014/main" id="{FDA1B8EA-0976-4B9D-B99C-D05D335B56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92077" y="1577636"/>
            <a:ext cx="3427407" cy="959529"/>
          </a:xfrm>
          <a:prstGeom prst="rect">
            <a:avLst/>
          </a:prstGeom>
          <a:solidFill>
            <a:schemeClr val="tx1"/>
          </a:solidFill>
          <a:ln>
            <a:solidFill>
              <a:schemeClr val="tx1"/>
            </a:solidFill>
          </a:ln>
        </p:spPr>
      </p:pic>
    </p:spTree>
    <p:extLst>
      <p:ext uri="{BB962C8B-B14F-4D97-AF65-F5344CB8AC3E}">
        <p14:creationId xmlns:p14="http://schemas.microsoft.com/office/powerpoint/2010/main" val="104063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E47C85-06F6-415E-8D30-7F4C0C0ED57E}"/>
              </a:ext>
            </a:extLst>
          </p:cNvPr>
          <p:cNvSpPr>
            <a:spLocks noGrp="1"/>
          </p:cNvSpPr>
          <p:nvPr>
            <p:ph type="title"/>
          </p:nvPr>
        </p:nvSpPr>
        <p:spPr>
          <a:xfrm>
            <a:off x="1905000" y="587375"/>
            <a:ext cx="3810000" cy="2667000"/>
          </a:xfrm>
        </p:spPr>
        <p:txBody>
          <a:bodyPr/>
          <a:lstStyle/>
          <a:p>
            <a:pPr algn="l"/>
            <a:r>
              <a:rPr lang="en-US" altLang="en-US" sz="4000">
                <a:latin typeface="Times New Roman" panose="02020603050405020304" pitchFamily="18" charset="0"/>
                <a:cs typeface="Times New Roman" panose="02020603050405020304" pitchFamily="18" charset="0"/>
              </a:rPr>
              <a:t>Payments for Ecosystem Services</a:t>
            </a:r>
            <a:br>
              <a:rPr lang="en-US" altLang="en-US" sz="4000">
                <a:latin typeface="Times New Roman" panose="02020603050405020304" pitchFamily="18" charset="0"/>
                <a:cs typeface="Times New Roman" panose="02020603050405020304" pitchFamily="18" charset="0"/>
              </a:rPr>
            </a:br>
            <a:endParaRPr lang="en-US" altLang="en-US" sz="4000">
              <a:latin typeface="Times New Roman" panose="02020603050405020304" pitchFamily="18" charset="0"/>
              <a:cs typeface="Times New Roman" panose="02020603050405020304" pitchFamily="18" charset="0"/>
            </a:endParaRPr>
          </a:p>
        </p:txBody>
      </p:sp>
      <p:pic>
        <p:nvPicPr>
          <p:cNvPr id="5" name="Content Placeholder 4" descr="http://forest-trends.org/releases/uploads/cover_view_from_the_underside.jpg">
            <a:extLst>
              <a:ext uri="{FF2B5EF4-FFF2-40B4-BE49-F238E27FC236}">
                <a16:creationId xmlns:a16="http://schemas.microsoft.com/office/drawing/2014/main" id="{8F9422C2-1FC2-4F1F-AEBC-ADEE14A0A00B}"/>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548314" y="195264"/>
            <a:ext cx="4967287" cy="6434137"/>
          </a:xfrm>
          <a:noFill/>
        </p:spPr>
      </p:pic>
      <p:sp>
        <p:nvSpPr>
          <p:cNvPr id="6" name="TextBox 5">
            <a:extLst>
              <a:ext uri="{FF2B5EF4-FFF2-40B4-BE49-F238E27FC236}">
                <a16:creationId xmlns:a16="http://schemas.microsoft.com/office/drawing/2014/main" id="{20C1EFA8-423A-4AFC-8D53-C5738A4C4F1E}"/>
              </a:ext>
            </a:extLst>
          </p:cNvPr>
          <p:cNvSpPr txBox="1">
            <a:spLocks noChangeArrowheads="1"/>
          </p:cNvSpPr>
          <p:nvPr/>
        </p:nvSpPr>
        <p:spPr bwMode="auto">
          <a:xfrm>
            <a:off x="1905001" y="3962400"/>
            <a:ext cx="3103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a:latin typeface="Arial" panose="020B0604020202020204" pitchFamily="34" charset="0"/>
              </a:rPr>
              <a:t>$6 Billion Invested</a:t>
            </a:r>
          </a:p>
          <a:p>
            <a:pPr>
              <a:spcBef>
                <a:spcPct val="0"/>
              </a:spcBef>
              <a:buFontTx/>
              <a:buNone/>
            </a:pPr>
            <a:r>
              <a:rPr lang="en-US" altLang="en-US" sz="2800" dirty="0">
                <a:latin typeface="Arial" panose="020B0604020202020204" pitchFamily="34" charset="0"/>
              </a:rPr>
              <a:t>to 2016 in Carbon</a:t>
            </a:r>
          </a:p>
        </p:txBody>
      </p:sp>
    </p:spTree>
    <p:extLst>
      <p:ext uri="{BB962C8B-B14F-4D97-AF65-F5344CB8AC3E}">
        <p14:creationId xmlns:p14="http://schemas.microsoft.com/office/powerpoint/2010/main" val="1196109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EF480-3B34-47F2-A46A-0B49EE375F12}"/>
              </a:ext>
            </a:extLst>
          </p:cNvPr>
          <p:cNvSpPr>
            <a:spLocks noGrp="1"/>
          </p:cNvSpPr>
          <p:nvPr>
            <p:ph type="title"/>
          </p:nvPr>
        </p:nvSpPr>
        <p:spPr>
          <a:xfrm>
            <a:off x="1752600" y="228600"/>
            <a:ext cx="8229600" cy="1143000"/>
          </a:xfrm>
        </p:spPr>
        <p:txBody>
          <a:bodyPr>
            <a:normAutofit fontScale="90000"/>
          </a:bodyPr>
          <a:lstStyle/>
          <a:p>
            <a:pPr algn="l" eaLnBrk="1" hangingPunct="1"/>
            <a:r>
              <a:rPr lang="en-US" altLang="en-US" sz="3600"/>
              <a:t>Synergies: High Value Forests Have Standing Carbon In Excess of 200 t/ha</a:t>
            </a:r>
          </a:p>
        </p:txBody>
      </p:sp>
      <p:pic>
        <p:nvPicPr>
          <p:cNvPr id="3" name="Content Placeholder 2">
            <a:extLst>
              <a:ext uri="{FF2B5EF4-FFF2-40B4-BE49-F238E27FC236}">
                <a16:creationId xmlns:a16="http://schemas.microsoft.com/office/drawing/2014/main" id="{2DA1995A-3675-4450-A875-736659905D5B}"/>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658126" y="1371600"/>
            <a:ext cx="6788150" cy="5210175"/>
          </a:xfrm>
        </p:spPr>
      </p:pic>
      <p:sp>
        <p:nvSpPr>
          <p:cNvPr id="4" name="TextBox 3">
            <a:extLst>
              <a:ext uri="{FF2B5EF4-FFF2-40B4-BE49-F238E27FC236}">
                <a16:creationId xmlns:a16="http://schemas.microsoft.com/office/drawing/2014/main" id="{78B65E35-563F-484B-9C17-7455080AF0F4}"/>
              </a:ext>
            </a:extLst>
          </p:cNvPr>
          <p:cNvSpPr txBox="1">
            <a:spLocks noChangeArrowheads="1"/>
          </p:cNvSpPr>
          <p:nvPr/>
        </p:nvSpPr>
        <p:spPr bwMode="auto">
          <a:xfrm>
            <a:off x="745724" y="2068514"/>
            <a:ext cx="391240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b="1" dirty="0"/>
              <a:t>Standing Carbon in High Value Forests in the Georgia Basin is Currently Worth $4-10K/ha</a:t>
            </a:r>
          </a:p>
          <a:p>
            <a:pPr eaLnBrk="1" hangingPunct="1">
              <a:spcBef>
                <a:spcPct val="0"/>
              </a:spcBef>
              <a:buFontTx/>
              <a:buNone/>
            </a:pPr>
            <a:endParaRPr lang="en-US" altLang="en-US" sz="2200" b="1" dirty="0"/>
          </a:p>
          <a:p>
            <a:pPr eaLnBrk="1" hangingPunct="1">
              <a:spcBef>
                <a:spcPct val="0"/>
              </a:spcBef>
              <a:buFontTx/>
              <a:buNone/>
            </a:pPr>
            <a:r>
              <a:rPr lang="en-US" altLang="en-US" sz="2200" b="1" dirty="0"/>
              <a:t>~3-15% of Acquisition Cost</a:t>
            </a:r>
          </a:p>
        </p:txBody>
      </p:sp>
    </p:spTree>
    <p:extLst>
      <p:ext uri="{BB962C8B-B14F-4D97-AF65-F5344CB8AC3E}">
        <p14:creationId xmlns:p14="http://schemas.microsoft.com/office/powerpoint/2010/main" val="2695853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BACD0-F6ED-44FB-A44A-66155F1D0523}"/>
              </a:ext>
            </a:extLst>
          </p:cNvPr>
          <p:cNvSpPr>
            <a:spLocks noGrp="1"/>
          </p:cNvSpPr>
          <p:nvPr>
            <p:ph type="title"/>
          </p:nvPr>
        </p:nvSpPr>
        <p:spPr>
          <a:xfrm>
            <a:off x="2971800" y="-92075"/>
            <a:ext cx="8229600" cy="854075"/>
          </a:xfrm>
        </p:spPr>
        <p:txBody>
          <a:bodyPr/>
          <a:lstStyle/>
          <a:p>
            <a:pPr eaLnBrk="1" hangingPunct="1"/>
            <a:r>
              <a:rPr lang="en-CA" altLang="en-US" b="1" dirty="0"/>
              <a:t>Biodiversity - Carbon</a:t>
            </a:r>
            <a:endParaRPr lang="en-CA" altLang="en-US" dirty="0"/>
          </a:p>
        </p:txBody>
      </p:sp>
      <p:pic>
        <p:nvPicPr>
          <p:cNvPr id="3" name="Picture 3" descr="D:\Work\_Biodiv_Carbon_MS\Figures\R\test.png">
            <a:extLst>
              <a:ext uri="{FF2B5EF4-FFF2-40B4-BE49-F238E27FC236}">
                <a16:creationId xmlns:a16="http://schemas.microsoft.com/office/drawing/2014/main" id="{852AF0A8-4EB5-491E-8AF2-7A2B6F7F10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36764" y="762000"/>
            <a:ext cx="8174037" cy="5621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7C032C66-5616-41BD-A0FF-47335E842C45}"/>
              </a:ext>
            </a:extLst>
          </p:cNvPr>
          <p:cNvSpPr txBox="1">
            <a:spLocks noChangeArrowheads="1"/>
          </p:cNvSpPr>
          <p:nvPr/>
        </p:nvSpPr>
        <p:spPr bwMode="auto">
          <a:xfrm>
            <a:off x="7521575" y="6445251"/>
            <a:ext cx="2846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en-US" sz="1200">
                <a:solidFill>
                  <a:srgbClr val="000000"/>
                </a:solidFill>
              </a:rPr>
              <a:t>Schuster, Martin &amp; Arcese  2014 </a:t>
            </a:r>
            <a:r>
              <a:rPr lang="en-CA" altLang="en-US" sz="1200">
                <a:solidFill>
                  <a:srgbClr val="000000"/>
                </a:solidFill>
              </a:rPr>
              <a:t>PLoS One</a:t>
            </a:r>
            <a:r>
              <a:rPr lang="en-CA" altLang="en-US" sz="1200" i="1">
                <a:solidFill>
                  <a:srgbClr val="000000"/>
                </a:solidFill>
              </a:rPr>
              <a:t> </a:t>
            </a:r>
            <a:endParaRPr lang="en-US" altLang="en-US" sz="1200">
              <a:solidFill>
                <a:srgbClr val="000000"/>
              </a:solidFill>
            </a:endParaRPr>
          </a:p>
        </p:txBody>
      </p:sp>
      <p:sp>
        <p:nvSpPr>
          <p:cNvPr id="5" name="TextBox 3">
            <a:extLst>
              <a:ext uri="{FF2B5EF4-FFF2-40B4-BE49-F238E27FC236}">
                <a16:creationId xmlns:a16="http://schemas.microsoft.com/office/drawing/2014/main" id="{D9A459F5-C3A4-4DD0-AB48-8A8FA2370C31}"/>
              </a:ext>
            </a:extLst>
          </p:cNvPr>
          <p:cNvSpPr txBox="1">
            <a:spLocks noChangeArrowheads="1"/>
          </p:cNvSpPr>
          <p:nvPr/>
        </p:nvSpPr>
        <p:spPr bwMode="auto">
          <a:xfrm>
            <a:off x="4079876" y="1066800"/>
            <a:ext cx="6130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3600" dirty="0">
                <a:solidFill>
                  <a:srgbClr val="000000"/>
                </a:solidFill>
              </a:rPr>
              <a:t>Huge Initial Reductions in Cost Possible</a:t>
            </a:r>
          </a:p>
        </p:txBody>
      </p:sp>
    </p:spTree>
    <p:extLst>
      <p:ext uri="{BB962C8B-B14F-4D97-AF65-F5344CB8AC3E}">
        <p14:creationId xmlns:p14="http://schemas.microsoft.com/office/powerpoint/2010/main" val="951678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bcfederationist.com/wp-content/uploads/2012/02/bc-old-growth-forest_1025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94735" y="1721042"/>
            <a:ext cx="3073730" cy="204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615024" y="4318003"/>
            <a:ext cx="1924390" cy="830997"/>
          </a:xfrm>
          <a:prstGeom prst="rect">
            <a:avLst/>
          </a:prstGeom>
        </p:spPr>
        <p:txBody>
          <a:bodyPr wrap="square">
            <a:spAutoFit/>
          </a:bodyPr>
          <a:lstStyle/>
          <a:p>
            <a:r>
              <a:rPr lang="en-US" sz="2400" dirty="0">
                <a:cs typeface="Times New Roman" panose="02020603050405020304" pitchFamily="18" charset="0"/>
              </a:rPr>
              <a:t>Water Quality / Supply</a:t>
            </a:r>
          </a:p>
        </p:txBody>
      </p:sp>
      <p:pic>
        <p:nvPicPr>
          <p:cNvPr id="9" name="Picture 2" descr="Image result for streams imag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86614" y="4817364"/>
            <a:ext cx="2071019" cy="13792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870212" y="5704392"/>
            <a:ext cx="2551223" cy="830997"/>
          </a:xfrm>
          <a:prstGeom prst="rect">
            <a:avLst/>
          </a:prstGeom>
          <a:noFill/>
        </p:spPr>
        <p:txBody>
          <a:bodyPr wrap="square" rtlCol="0">
            <a:spAutoFit/>
          </a:bodyPr>
          <a:lstStyle/>
          <a:p>
            <a:r>
              <a:rPr lang="en-US" sz="2400" dirty="0">
                <a:cs typeface="Times New Roman" panose="02020603050405020304" pitchFamily="18" charset="0"/>
              </a:rPr>
              <a:t>Beneficial Farm Practices</a:t>
            </a:r>
          </a:p>
        </p:txBody>
      </p:sp>
      <p:sp>
        <p:nvSpPr>
          <p:cNvPr id="6" name="TextBox 5"/>
          <p:cNvSpPr txBox="1"/>
          <p:nvPr/>
        </p:nvSpPr>
        <p:spPr>
          <a:xfrm>
            <a:off x="1724595" y="744026"/>
            <a:ext cx="8691513" cy="707886"/>
          </a:xfrm>
          <a:prstGeom prst="rect">
            <a:avLst/>
          </a:prstGeom>
          <a:noFill/>
        </p:spPr>
        <p:txBody>
          <a:bodyPr wrap="square" rtlCol="0">
            <a:spAutoFit/>
          </a:bodyPr>
          <a:lstStyle/>
          <a:p>
            <a:r>
              <a:rPr lang="en-US" sz="4000" b="1" dirty="0">
                <a:cs typeface="Times New Roman" panose="02020603050405020304" pitchFamily="18" charset="0"/>
              </a:rPr>
              <a:t>Strategic Investment for ‘Co-benefits’</a:t>
            </a:r>
          </a:p>
        </p:txBody>
      </p:sp>
      <p:pic>
        <p:nvPicPr>
          <p:cNvPr id="12" name="Picture 2" descr="http://t2.gstatic.com/images?q=tbn:ANd9GcRg5qGk8sW2XoVABYWhoF0KNv1zf-q3-P7le_yNFjylFi4Tcbc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29380" y="4039697"/>
            <a:ext cx="2001245" cy="143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Image result for organic farm image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77201" y="4968287"/>
            <a:ext cx="2338907" cy="15614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89736" y="2099622"/>
            <a:ext cx="1976671" cy="1200329"/>
          </a:xfrm>
          <a:prstGeom prst="rect">
            <a:avLst/>
          </a:prstGeom>
        </p:spPr>
        <p:txBody>
          <a:bodyPr wrap="square">
            <a:spAutoFit/>
          </a:bodyPr>
          <a:lstStyle/>
          <a:p>
            <a:r>
              <a:rPr lang="en-US" sz="2400" dirty="0">
                <a:cs typeface="Times New Roman" panose="02020603050405020304" pitchFamily="18" charset="0"/>
              </a:rPr>
              <a:t>Standing / Sequestered Carbon</a:t>
            </a:r>
          </a:p>
        </p:txBody>
      </p:sp>
    </p:spTree>
    <p:extLst>
      <p:ext uri="{BB962C8B-B14F-4D97-AF65-F5344CB8AC3E}">
        <p14:creationId xmlns:p14="http://schemas.microsoft.com/office/powerpoint/2010/main" val="399115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1"/>
          <p:cNvSpPr txBox="1">
            <a:spLocks noChangeArrowheads="1"/>
          </p:cNvSpPr>
          <p:nvPr/>
        </p:nvSpPr>
        <p:spPr bwMode="auto">
          <a:xfrm>
            <a:off x="2441040" y="552937"/>
            <a:ext cx="74247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altLang="en-US" sz="3600" dirty="0">
                <a:solidFill>
                  <a:schemeClr val="tx2"/>
                </a:solidFill>
                <a:latin typeface="Times Roman" pitchFamily="18" charset="0"/>
              </a:rPr>
              <a:t>Coastal Douglas-fir Carbon Co-Benefit</a:t>
            </a:r>
            <a:endParaRPr lang="en-GB" altLang="en-US" sz="3600" dirty="0">
              <a:solidFill>
                <a:schemeClr val="tx2"/>
              </a:solidFill>
              <a:latin typeface="Times Roman" pitchFamily="18" charset="0"/>
            </a:endParaRPr>
          </a:p>
        </p:txBody>
      </p:sp>
      <p:sp>
        <p:nvSpPr>
          <p:cNvPr id="3" name="TextBox 2"/>
          <p:cNvSpPr txBox="1"/>
          <p:nvPr/>
        </p:nvSpPr>
        <p:spPr>
          <a:xfrm>
            <a:off x="8763001" y="2339742"/>
            <a:ext cx="1500283"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Vancouver</a:t>
            </a:r>
          </a:p>
        </p:txBody>
      </p:sp>
      <p:sp>
        <p:nvSpPr>
          <p:cNvPr id="4" name="5-Point Star 3"/>
          <p:cNvSpPr/>
          <p:nvPr/>
        </p:nvSpPr>
        <p:spPr>
          <a:xfrm>
            <a:off x="10220003" y="2107758"/>
            <a:ext cx="415925" cy="457200"/>
          </a:xfrm>
          <a:prstGeom prst="star5">
            <a:avLst/>
          </a:prstGeom>
          <a:solidFill>
            <a:srgbClr val="FF0000"/>
          </a:solidFill>
          <a:ln>
            <a:solidFill>
              <a:srgbClr val="DF4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182074"/>
            <a:ext cx="9144000" cy="5675926"/>
          </a:xfrm>
          <a:prstGeom prst="rect">
            <a:avLst/>
          </a:prstGeom>
        </p:spPr>
      </p:pic>
      <p:sp>
        <p:nvSpPr>
          <p:cNvPr id="2" name="TextBox 1"/>
          <p:cNvSpPr txBox="1"/>
          <p:nvPr/>
        </p:nvSpPr>
        <p:spPr>
          <a:xfrm>
            <a:off x="9609884" y="2267684"/>
            <a:ext cx="797013" cy="415498"/>
          </a:xfrm>
          <a:prstGeom prst="rect">
            <a:avLst/>
          </a:prstGeom>
          <a:noFill/>
        </p:spPr>
        <p:txBody>
          <a:bodyPr wrap="none" rtlCol="0">
            <a:spAutoFit/>
          </a:bodyPr>
          <a:lstStyle/>
          <a:p>
            <a:r>
              <a:rPr lang="en-US" sz="2100" dirty="0">
                <a:solidFill>
                  <a:schemeClr val="bg1"/>
                </a:solidFill>
              </a:rPr>
              <a:t>$96.7</a:t>
            </a:r>
          </a:p>
        </p:txBody>
      </p:sp>
      <p:pic>
        <p:nvPicPr>
          <p:cNvPr id="11" name="Picture 12" descr="DSC_0226.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9190" y="4050716"/>
            <a:ext cx="756811" cy="1139421"/>
          </a:xfrm>
          <a:prstGeom prst="rect">
            <a:avLst/>
          </a:prstGeom>
          <a:noFill/>
          <a:ln w="9525">
            <a:noFill/>
            <a:miter lim="800000"/>
            <a:headEnd/>
            <a:tailEnd/>
          </a:ln>
        </p:spPr>
      </p:pic>
      <p:pic>
        <p:nvPicPr>
          <p:cNvPr id="12" name="Picture 4" descr="DSC_0308.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04026" y="2739014"/>
            <a:ext cx="1185088" cy="78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SC_0214.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5654" y="2025395"/>
            <a:ext cx="770513" cy="115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Image result for sockeye salmon tre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149347" y="1341644"/>
            <a:ext cx="1213786" cy="7708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771532" y="1341643"/>
            <a:ext cx="4798663" cy="2424320"/>
          </a:xfrm>
          <a:prstGeom prst="rect">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solidFill>
                  <a:schemeClr val="bg1"/>
                </a:solidFill>
              </a:ln>
              <a:solidFill>
                <a:schemeClr val="bg1"/>
              </a:solidFill>
            </a:endParaRPr>
          </a:p>
        </p:txBody>
      </p:sp>
      <p:sp>
        <p:nvSpPr>
          <p:cNvPr id="5" name="Freeform: Shape 4">
            <a:extLst>
              <a:ext uri="{FF2B5EF4-FFF2-40B4-BE49-F238E27FC236}">
                <a16:creationId xmlns:a16="http://schemas.microsoft.com/office/drawing/2014/main" id="{8B84135B-D8FB-4C41-A819-94C208CC960D}"/>
              </a:ext>
            </a:extLst>
          </p:cNvPr>
          <p:cNvSpPr/>
          <p:nvPr/>
        </p:nvSpPr>
        <p:spPr>
          <a:xfrm>
            <a:off x="7854462" y="1257300"/>
            <a:ext cx="2769576" cy="2224454"/>
          </a:xfrm>
          <a:custGeom>
            <a:avLst/>
            <a:gdLst>
              <a:gd name="connsiteX0" fmla="*/ 0 w 2769576"/>
              <a:gd name="connsiteY0" fmla="*/ 0 h 2224454"/>
              <a:gd name="connsiteX1" fmla="*/ 52753 w 2769576"/>
              <a:gd name="connsiteY1" fmla="*/ 1063869 h 2224454"/>
              <a:gd name="connsiteX2" fmla="*/ 545123 w 2769576"/>
              <a:gd name="connsiteY2" fmla="*/ 1072662 h 2224454"/>
              <a:gd name="connsiteX3" fmla="*/ 729761 w 2769576"/>
              <a:gd name="connsiteY3" fmla="*/ 2224454 h 2224454"/>
              <a:gd name="connsiteX4" fmla="*/ 2769576 w 2769576"/>
              <a:gd name="connsiteY4" fmla="*/ 2066192 h 2224454"/>
              <a:gd name="connsiteX5" fmla="*/ 2760784 w 2769576"/>
              <a:gd name="connsiteY5" fmla="*/ 26377 h 2224454"/>
              <a:gd name="connsiteX6" fmla="*/ 0 w 2769576"/>
              <a:gd name="connsiteY6" fmla="*/ 0 h 222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9576" h="2224454">
                <a:moveTo>
                  <a:pt x="0" y="0"/>
                </a:moveTo>
                <a:lnTo>
                  <a:pt x="52753" y="1063869"/>
                </a:lnTo>
                <a:lnTo>
                  <a:pt x="545123" y="1072662"/>
                </a:lnTo>
                <a:lnTo>
                  <a:pt x="729761" y="2224454"/>
                </a:lnTo>
                <a:lnTo>
                  <a:pt x="2769576" y="2066192"/>
                </a:lnTo>
                <a:cubicBezTo>
                  <a:pt x="2766645" y="1386254"/>
                  <a:pt x="2763715" y="706315"/>
                  <a:pt x="2760784" y="26377"/>
                </a:cubicBezTo>
                <a:lnTo>
                  <a:pt x="0" y="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5462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09883" y="2267684"/>
            <a:ext cx="660758" cy="415498"/>
          </a:xfrm>
          <a:prstGeom prst="rect">
            <a:avLst/>
          </a:prstGeom>
          <a:noFill/>
        </p:spPr>
        <p:txBody>
          <a:bodyPr wrap="none" rtlCol="0">
            <a:spAutoFit/>
          </a:bodyPr>
          <a:lstStyle/>
          <a:p>
            <a:r>
              <a:rPr lang="en-US" sz="2100" dirty="0">
                <a:solidFill>
                  <a:schemeClr val="bg1"/>
                </a:solidFill>
              </a:rPr>
              <a:t>$9.7</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1644" y="1268894"/>
            <a:ext cx="9156357" cy="566530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1939" y="3202835"/>
            <a:ext cx="3140792" cy="1605856"/>
          </a:xfrm>
          <a:prstGeom prst="rect">
            <a:avLst/>
          </a:prstGeom>
        </p:spPr>
      </p:pic>
      <p:cxnSp>
        <p:nvCxnSpPr>
          <p:cNvPr id="11" name="Straight Connector 10"/>
          <p:cNvCxnSpPr/>
          <p:nvPr/>
        </p:nvCxnSpPr>
        <p:spPr>
          <a:xfrm>
            <a:off x="3657600" y="1600200"/>
            <a:ext cx="1066800"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657600" y="2057400"/>
            <a:ext cx="1066800" cy="0"/>
          </a:xfrm>
          <a:prstGeom prst="line">
            <a:avLst/>
          </a:prstGeom>
          <a:ln w="63500">
            <a:solidFill>
              <a:srgbClr val="ED7B2C"/>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578930" y="1600200"/>
            <a:ext cx="1831271" cy="400110"/>
          </a:xfrm>
          <a:prstGeom prst="rect">
            <a:avLst/>
          </a:prstGeom>
          <a:noFill/>
        </p:spPr>
        <p:txBody>
          <a:bodyPr wrap="none" rtlCol="0">
            <a:spAutoFit/>
          </a:bodyPr>
          <a:lstStyle/>
          <a:p>
            <a:r>
              <a:rPr lang="en-US" sz="2000" dirty="0">
                <a:solidFill>
                  <a:schemeClr val="bg2"/>
                </a:solidFill>
              </a:rPr>
              <a:t>Cost of Solution</a:t>
            </a:r>
          </a:p>
        </p:txBody>
      </p:sp>
      <p:sp>
        <p:nvSpPr>
          <p:cNvPr id="15" name="TextBox 14"/>
          <p:cNvSpPr txBox="1"/>
          <p:nvPr/>
        </p:nvSpPr>
        <p:spPr>
          <a:xfrm>
            <a:off x="3566298" y="2083018"/>
            <a:ext cx="1826141" cy="400110"/>
          </a:xfrm>
          <a:prstGeom prst="rect">
            <a:avLst/>
          </a:prstGeom>
          <a:noFill/>
        </p:spPr>
        <p:txBody>
          <a:bodyPr wrap="none" rtlCol="0">
            <a:spAutoFit/>
          </a:bodyPr>
          <a:lstStyle/>
          <a:p>
            <a:r>
              <a:rPr lang="en-US" sz="2000" dirty="0">
                <a:solidFill>
                  <a:srgbClr val="EE812F"/>
                </a:solidFill>
              </a:rPr>
              <a:t>St + </a:t>
            </a:r>
            <a:r>
              <a:rPr lang="en-US" sz="2000" dirty="0" err="1">
                <a:solidFill>
                  <a:srgbClr val="EE812F"/>
                </a:solidFill>
              </a:rPr>
              <a:t>Seq</a:t>
            </a:r>
            <a:r>
              <a:rPr lang="en-US" sz="2000" dirty="0">
                <a:solidFill>
                  <a:srgbClr val="EE812F"/>
                </a:solidFill>
              </a:rPr>
              <a:t> Carbon</a:t>
            </a:r>
          </a:p>
        </p:txBody>
      </p:sp>
      <p:sp>
        <p:nvSpPr>
          <p:cNvPr id="14" name="TextBox 13"/>
          <p:cNvSpPr txBox="1"/>
          <p:nvPr/>
        </p:nvSpPr>
        <p:spPr>
          <a:xfrm>
            <a:off x="4648200" y="3946325"/>
            <a:ext cx="2514600" cy="1200329"/>
          </a:xfrm>
          <a:prstGeom prst="rect">
            <a:avLst/>
          </a:prstGeom>
          <a:noFill/>
        </p:spPr>
        <p:txBody>
          <a:bodyPr wrap="square" rtlCol="0">
            <a:spAutoFit/>
          </a:bodyPr>
          <a:lstStyle/>
          <a:p>
            <a:r>
              <a:rPr lang="en-US" sz="2400" dirty="0">
                <a:solidFill>
                  <a:srgbClr val="FF6600"/>
                </a:solidFill>
              </a:rPr>
              <a:t>Canadian Carbon Policy</a:t>
            </a:r>
          </a:p>
          <a:p>
            <a:r>
              <a:rPr lang="en-US" sz="2400" dirty="0">
                <a:solidFill>
                  <a:srgbClr val="FF6600"/>
                </a:solidFill>
              </a:rPr>
              <a:t>$20/t by 2020</a:t>
            </a:r>
          </a:p>
        </p:txBody>
      </p:sp>
      <p:sp>
        <p:nvSpPr>
          <p:cNvPr id="16" name="TextBox 1">
            <a:extLst>
              <a:ext uri="{FF2B5EF4-FFF2-40B4-BE49-F238E27FC236}">
                <a16:creationId xmlns:a16="http://schemas.microsoft.com/office/drawing/2014/main" id="{17D1AB84-75AC-405E-AD11-A67F4ED24117}"/>
              </a:ext>
            </a:extLst>
          </p:cNvPr>
          <p:cNvSpPr txBox="1">
            <a:spLocks noChangeArrowheads="1"/>
          </p:cNvSpPr>
          <p:nvPr/>
        </p:nvSpPr>
        <p:spPr bwMode="auto">
          <a:xfrm>
            <a:off x="2441040" y="552937"/>
            <a:ext cx="74247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altLang="en-US" sz="3600" dirty="0">
                <a:solidFill>
                  <a:schemeClr val="tx2"/>
                </a:solidFill>
                <a:latin typeface="Times Roman" pitchFamily="18" charset="0"/>
              </a:rPr>
              <a:t>Coastal Douglas-fir Carbon Co-Benefit</a:t>
            </a:r>
            <a:endParaRPr lang="en-GB" altLang="en-US" sz="3600" dirty="0">
              <a:solidFill>
                <a:schemeClr val="tx2"/>
              </a:solidFill>
              <a:latin typeface="Times Roman" pitchFamily="18" charset="0"/>
            </a:endParaRPr>
          </a:p>
        </p:txBody>
      </p:sp>
      <p:sp>
        <p:nvSpPr>
          <p:cNvPr id="3" name="TextBox 2">
            <a:extLst>
              <a:ext uri="{FF2B5EF4-FFF2-40B4-BE49-F238E27FC236}">
                <a16:creationId xmlns:a16="http://schemas.microsoft.com/office/drawing/2014/main" id="{0BC19B92-1360-4256-ADEC-B9D79305E9ED}"/>
              </a:ext>
            </a:extLst>
          </p:cNvPr>
          <p:cNvSpPr txBox="1"/>
          <p:nvPr/>
        </p:nvSpPr>
        <p:spPr>
          <a:xfrm>
            <a:off x="7416229" y="1230868"/>
            <a:ext cx="710451" cy="369332"/>
          </a:xfrm>
          <a:prstGeom prst="rect">
            <a:avLst/>
          </a:prstGeom>
          <a:noFill/>
        </p:spPr>
        <p:txBody>
          <a:bodyPr wrap="none" rtlCol="0">
            <a:spAutoFit/>
          </a:bodyPr>
          <a:lstStyle/>
          <a:p>
            <a:r>
              <a:rPr lang="en-CA" dirty="0">
                <a:solidFill>
                  <a:srgbClr val="4A7EBB"/>
                </a:solidFill>
              </a:rPr>
              <a:t>$96.1</a:t>
            </a:r>
          </a:p>
        </p:txBody>
      </p:sp>
      <p:sp>
        <p:nvSpPr>
          <p:cNvPr id="17" name="TextBox 16">
            <a:extLst>
              <a:ext uri="{FF2B5EF4-FFF2-40B4-BE49-F238E27FC236}">
                <a16:creationId xmlns:a16="http://schemas.microsoft.com/office/drawing/2014/main" id="{FC24626E-9E18-4A01-80DD-C0BC9D3F32EA}"/>
              </a:ext>
            </a:extLst>
          </p:cNvPr>
          <p:cNvSpPr txBox="1"/>
          <p:nvPr/>
        </p:nvSpPr>
        <p:spPr>
          <a:xfrm>
            <a:off x="5247421" y="1425326"/>
            <a:ext cx="710451" cy="369332"/>
          </a:xfrm>
          <a:prstGeom prst="rect">
            <a:avLst/>
          </a:prstGeom>
          <a:noFill/>
        </p:spPr>
        <p:txBody>
          <a:bodyPr wrap="none" rtlCol="0">
            <a:spAutoFit/>
          </a:bodyPr>
          <a:lstStyle/>
          <a:p>
            <a:r>
              <a:rPr lang="en-CA" dirty="0">
                <a:solidFill>
                  <a:srgbClr val="4A7EBB"/>
                </a:solidFill>
              </a:rPr>
              <a:t>$46.2</a:t>
            </a:r>
          </a:p>
        </p:txBody>
      </p:sp>
      <p:sp>
        <p:nvSpPr>
          <p:cNvPr id="18" name="TextBox 17">
            <a:extLst>
              <a:ext uri="{FF2B5EF4-FFF2-40B4-BE49-F238E27FC236}">
                <a16:creationId xmlns:a16="http://schemas.microsoft.com/office/drawing/2014/main" id="{EAA30DD1-EE66-4F59-BA25-283C1A45D5F2}"/>
              </a:ext>
            </a:extLst>
          </p:cNvPr>
          <p:cNvSpPr txBox="1"/>
          <p:nvPr/>
        </p:nvSpPr>
        <p:spPr>
          <a:xfrm>
            <a:off x="9585036" y="1229409"/>
            <a:ext cx="593432" cy="369332"/>
          </a:xfrm>
          <a:prstGeom prst="rect">
            <a:avLst/>
          </a:prstGeom>
          <a:noFill/>
        </p:spPr>
        <p:txBody>
          <a:bodyPr wrap="none" rtlCol="0">
            <a:spAutoFit/>
          </a:bodyPr>
          <a:lstStyle/>
          <a:p>
            <a:r>
              <a:rPr lang="en-CA" dirty="0">
                <a:solidFill>
                  <a:srgbClr val="4A7EBB"/>
                </a:solidFill>
              </a:rPr>
              <a:t>96.7</a:t>
            </a:r>
          </a:p>
        </p:txBody>
      </p:sp>
      <p:sp>
        <p:nvSpPr>
          <p:cNvPr id="4" name="TextBox 3">
            <a:extLst>
              <a:ext uri="{FF2B5EF4-FFF2-40B4-BE49-F238E27FC236}">
                <a16:creationId xmlns:a16="http://schemas.microsoft.com/office/drawing/2014/main" id="{34D74172-84BA-4354-8AEC-FCEF983BB7CD}"/>
              </a:ext>
            </a:extLst>
          </p:cNvPr>
          <p:cNvSpPr txBox="1"/>
          <p:nvPr/>
        </p:nvSpPr>
        <p:spPr>
          <a:xfrm>
            <a:off x="5410201" y="3094174"/>
            <a:ext cx="710451" cy="369332"/>
          </a:xfrm>
          <a:prstGeom prst="rect">
            <a:avLst/>
          </a:prstGeom>
          <a:noFill/>
        </p:spPr>
        <p:txBody>
          <a:bodyPr wrap="none" rtlCol="0">
            <a:spAutoFit/>
          </a:bodyPr>
          <a:lstStyle/>
          <a:p>
            <a:r>
              <a:rPr lang="en-CA" dirty="0">
                <a:solidFill>
                  <a:srgbClr val="ED7D31"/>
                </a:solidFill>
              </a:rPr>
              <a:t>$31.2</a:t>
            </a:r>
          </a:p>
        </p:txBody>
      </p:sp>
      <p:sp>
        <p:nvSpPr>
          <p:cNvPr id="19" name="TextBox 18">
            <a:extLst>
              <a:ext uri="{FF2B5EF4-FFF2-40B4-BE49-F238E27FC236}">
                <a16:creationId xmlns:a16="http://schemas.microsoft.com/office/drawing/2014/main" id="{15AD9D35-1EA5-48F1-96A6-B769974EC743}"/>
              </a:ext>
            </a:extLst>
          </p:cNvPr>
          <p:cNvSpPr txBox="1"/>
          <p:nvPr/>
        </p:nvSpPr>
        <p:spPr>
          <a:xfrm>
            <a:off x="7414503" y="2846995"/>
            <a:ext cx="710451" cy="369332"/>
          </a:xfrm>
          <a:prstGeom prst="rect">
            <a:avLst/>
          </a:prstGeom>
          <a:noFill/>
        </p:spPr>
        <p:txBody>
          <a:bodyPr wrap="none" rtlCol="0">
            <a:spAutoFit/>
          </a:bodyPr>
          <a:lstStyle/>
          <a:p>
            <a:r>
              <a:rPr lang="en-CA" dirty="0">
                <a:solidFill>
                  <a:srgbClr val="ED7D31"/>
                </a:solidFill>
              </a:rPr>
              <a:t>$46.4</a:t>
            </a:r>
          </a:p>
        </p:txBody>
      </p:sp>
      <p:sp>
        <p:nvSpPr>
          <p:cNvPr id="20" name="TextBox 19">
            <a:extLst>
              <a:ext uri="{FF2B5EF4-FFF2-40B4-BE49-F238E27FC236}">
                <a16:creationId xmlns:a16="http://schemas.microsoft.com/office/drawing/2014/main" id="{CE1CE2F1-931F-4399-8389-A0B881FE908C}"/>
              </a:ext>
            </a:extLst>
          </p:cNvPr>
          <p:cNvSpPr txBox="1"/>
          <p:nvPr/>
        </p:nvSpPr>
        <p:spPr>
          <a:xfrm>
            <a:off x="9526527" y="2854356"/>
            <a:ext cx="710451" cy="369332"/>
          </a:xfrm>
          <a:prstGeom prst="rect">
            <a:avLst/>
          </a:prstGeom>
          <a:noFill/>
        </p:spPr>
        <p:txBody>
          <a:bodyPr wrap="none" rtlCol="0">
            <a:spAutoFit/>
          </a:bodyPr>
          <a:lstStyle/>
          <a:p>
            <a:r>
              <a:rPr lang="en-CA" dirty="0">
                <a:solidFill>
                  <a:srgbClr val="ED7D31"/>
                </a:solidFill>
              </a:rPr>
              <a:t>$46.8</a:t>
            </a:r>
          </a:p>
        </p:txBody>
      </p:sp>
      <p:sp>
        <p:nvSpPr>
          <p:cNvPr id="7" name="Arrow: Down 6">
            <a:extLst>
              <a:ext uri="{FF2B5EF4-FFF2-40B4-BE49-F238E27FC236}">
                <a16:creationId xmlns:a16="http://schemas.microsoft.com/office/drawing/2014/main" id="{F13F5916-0798-42F7-8E66-18B5F1593ACF}"/>
              </a:ext>
            </a:extLst>
          </p:cNvPr>
          <p:cNvSpPr/>
          <p:nvPr/>
        </p:nvSpPr>
        <p:spPr>
          <a:xfrm flipH="1">
            <a:off x="5602645" y="2000310"/>
            <a:ext cx="128932" cy="751678"/>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1" name="Arrow: Down 20">
            <a:extLst>
              <a:ext uri="{FF2B5EF4-FFF2-40B4-BE49-F238E27FC236}">
                <a16:creationId xmlns:a16="http://schemas.microsoft.com/office/drawing/2014/main" id="{3981C366-B9B9-469A-8F93-B8CDE0F531D3}"/>
              </a:ext>
            </a:extLst>
          </p:cNvPr>
          <p:cNvSpPr/>
          <p:nvPr/>
        </p:nvSpPr>
        <p:spPr>
          <a:xfrm flipH="1">
            <a:off x="7705261" y="1815707"/>
            <a:ext cx="128932" cy="751678"/>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2" name="Arrow: Down 21">
            <a:extLst>
              <a:ext uri="{FF2B5EF4-FFF2-40B4-BE49-F238E27FC236}">
                <a16:creationId xmlns:a16="http://schemas.microsoft.com/office/drawing/2014/main" id="{014D003C-AAEC-46D3-ACBE-8A14E7C0931F}"/>
              </a:ext>
            </a:extLst>
          </p:cNvPr>
          <p:cNvSpPr/>
          <p:nvPr/>
        </p:nvSpPr>
        <p:spPr>
          <a:xfrm flipH="1">
            <a:off x="9842836" y="1807183"/>
            <a:ext cx="128932" cy="751678"/>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06849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8230-AE18-4C2C-BD4E-D20DDDA4D966}"/>
              </a:ext>
            </a:extLst>
          </p:cNvPr>
          <p:cNvSpPr>
            <a:spLocks noGrp="1"/>
          </p:cNvSpPr>
          <p:nvPr>
            <p:ph type="title"/>
          </p:nvPr>
        </p:nvSpPr>
        <p:spPr>
          <a:xfrm>
            <a:off x="609600" y="118481"/>
            <a:ext cx="10972800" cy="1143000"/>
          </a:xfrm>
        </p:spPr>
        <p:txBody>
          <a:bodyPr>
            <a:normAutofit fontScale="90000"/>
          </a:bodyPr>
          <a:lstStyle/>
          <a:p>
            <a:r>
              <a:rPr lang="en-US" dirty="0"/>
              <a:t>Climate Adaptive Planning for </a:t>
            </a:r>
            <a:br>
              <a:rPr lang="en-US" dirty="0"/>
            </a:br>
            <a:r>
              <a:rPr lang="en-US" dirty="0"/>
              <a:t>British Columbia</a:t>
            </a:r>
            <a:endParaRPr lang="en-CA" dirty="0"/>
          </a:p>
        </p:txBody>
      </p:sp>
      <p:sp>
        <p:nvSpPr>
          <p:cNvPr id="3" name="Content Placeholder 2">
            <a:extLst>
              <a:ext uri="{FF2B5EF4-FFF2-40B4-BE49-F238E27FC236}">
                <a16:creationId xmlns:a16="http://schemas.microsoft.com/office/drawing/2014/main" id="{C3FC74AE-2CD6-4D3A-81A9-9A2ECE407FA4}"/>
              </a:ext>
            </a:extLst>
          </p:cNvPr>
          <p:cNvSpPr>
            <a:spLocks noGrp="1"/>
          </p:cNvSpPr>
          <p:nvPr>
            <p:ph idx="1"/>
          </p:nvPr>
        </p:nvSpPr>
        <p:spPr/>
        <p:txBody>
          <a:bodyPr/>
          <a:lstStyle/>
          <a:p>
            <a:r>
              <a:rPr lang="en-US" dirty="0"/>
              <a:t>Recently started 3 year project</a:t>
            </a:r>
          </a:p>
          <a:p>
            <a:r>
              <a:rPr lang="en-US" dirty="0"/>
              <a:t>Leads: Oscar Venter and Peter </a:t>
            </a:r>
            <a:r>
              <a:rPr lang="en-US" dirty="0" err="1"/>
              <a:t>Arcese</a:t>
            </a:r>
            <a:endParaRPr lang="en-US" dirty="0"/>
          </a:p>
          <a:p>
            <a:r>
              <a:rPr lang="en-US" dirty="0"/>
              <a:t>Partners:</a:t>
            </a:r>
            <a:endParaRPr lang="en-CA" dirty="0"/>
          </a:p>
        </p:txBody>
      </p:sp>
      <p:pic>
        <p:nvPicPr>
          <p:cNvPr id="14" name="Picture 13">
            <a:extLst>
              <a:ext uri="{FF2B5EF4-FFF2-40B4-BE49-F238E27FC236}">
                <a16:creationId xmlns:a16="http://schemas.microsoft.com/office/drawing/2014/main" id="{0022BC88-E889-4A62-9589-72E8843B79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66995" y="4261478"/>
            <a:ext cx="2203407" cy="2203407"/>
          </a:xfrm>
          <a:prstGeom prst="rect">
            <a:avLst/>
          </a:prstGeom>
        </p:spPr>
      </p:pic>
      <p:pic>
        <p:nvPicPr>
          <p:cNvPr id="16" name="Picture 15">
            <a:extLst>
              <a:ext uri="{FF2B5EF4-FFF2-40B4-BE49-F238E27FC236}">
                <a16:creationId xmlns:a16="http://schemas.microsoft.com/office/drawing/2014/main" id="{44EA4EDC-3104-4124-9664-7507B9DEA9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3655" y="5273743"/>
            <a:ext cx="4048212" cy="1275187"/>
          </a:xfrm>
          <a:prstGeom prst="rect">
            <a:avLst/>
          </a:prstGeom>
        </p:spPr>
      </p:pic>
      <p:pic>
        <p:nvPicPr>
          <p:cNvPr id="18" name="Picture 17">
            <a:extLst>
              <a:ext uri="{FF2B5EF4-FFF2-40B4-BE49-F238E27FC236}">
                <a16:creationId xmlns:a16="http://schemas.microsoft.com/office/drawing/2014/main" id="{B3579077-529A-4A87-A8A7-DA57F200DE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8565" y="3328092"/>
            <a:ext cx="1949025" cy="1759077"/>
          </a:xfrm>
          <a:prstGeom prst="rect">
            <a:avLst/>
          </a:prstGeom>
        </p:spPr>
      </p:pic>
      <p:pic>
        <p:nvPicPr>
          <p:cNvPr id="22" name="Picture 21">
            <a:extLst>
              <a:ext uri="{FF2B5EF4-FFF2-40B4-BE49-F238E27FC236}">
                <a16:creationId xmlns:a16="http://schemas.microsoft.com/office/drawing/2014/main" id="{16154CC0-4C27-4C1B-9A82-A0DD1A11ED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307" y="5225082"/>
            <a:ext cx="3475231" cy="1261172"/>
          </a:xfrm>
          <a:prstGeom prst="rect">
            <a:avLst/>
          </a:prstGeom>
        </p:spPr>
      </p:pic>
      <p:pic>
        <p:nvPicPr>
          <p:cNvPr id="24" name="Picture 23">
            <a:extLst>
              <a:ext uri="{FF2B5EF4-FFF2-40B4-BE49-F238E27FC236}">
                <a16:creationId xmlns:a16="http://schemas.microsoft.com/office/drawing/2014/main" id="{91FDB2BE-C245-429F-909D-D022631E992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7942" y="4120149"/>
            <a:ext cx="4514839" cy="780447"/>
          </a:xfrm>
          <a:prstGeom prst="rect">
            <a:avLst/>
          </a:prstGeom>
        </p:spPr>
      </p:pic>
      <p:pic>
        <p:nvPicPr>
          <p:cNvPr id="26" name="Picture 25">
            <a:extLst>
              <a:ext uri="{FF2B5EF4-FFF2-40B4-BE49-F238E27FC236}">
                <a16:creationId xmlns:a16="http://schemas.microsoft.com/office/drawing/2014/main" id="{0A2641CB-4358-4857-919F-2CB5FB0E4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82707" y="1321223"/>
            <a:ext cx="3212192" cy="1199101"/>
          </a:xfrm>
          <a:prstGeom prst="rect">
            <a:avLst/>
          </a:prstGeom>
        </p:spPr>
      </p:pic>
    </p:spTree>
    <p:extLst>
      <p:ext uri="{BB962C8B-B14F-4D97-AF65-F5344CB8AC3E}">
        <p14:creationId xmlns:p14="http://schemas.microsoft.com/office/powerpoint/2010/main" val="1639909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014DA71-7EBF-4EAA-A8BE-52C88A6F7995}"/>
              </a:ext>
            </a:extLst>
          </p:cNvPr>
          <p:cNvSpPr txBox="1"/>
          <p:nvPr/>
        </p:nvSpPr>
        <p:spPr>
          <a:xfrm>
            <a:off x="3499969" y="2828835"/>
            <a:ext cx="5192062" cy="1200329"/>
          </a:xfrm>
          <a:prstGeom prst="rect">
            <a:avLst/>
          </a:prstGeom>
          <a:noFill/>
        </p:spPr>
        <p:txBody>
          <a:bodyPr wrap="none" rtlCol="0">
            <a:spAutoFit/>
          </a:bodyPr>
          <a:lstStyle/>
          <a:p>
            <a:r>
              <a:rPr lang="en-CA" altLang="en-US" sz="7200" b="1" dirty="0">
                <a:solidFill>
                  <a:schemeClr val="tx2"/>
                </a:solidFill>
              </a:rPr>
              <a:t>What’s next?</a:t>
            </a:r>
            <a:endParaRPr lang="en-CA" sz="7200" b="1" dirty="0"/>
          </a:p>
        </p:txBody>
      </p:sp>
    </p:spTree>
    <p:extLst>
      <p:ext uri="{BB962C8B-B14F-4D97-AF65-F5344CB8AC3E}">
        <p14:creationId xmlns:p14="http://schemas.microsoft.com/office/powerpoint/2010/main" val="229231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9A26-8951-4F99-8068-84858D593A6D}"/>
              </a:ext>
            </a:extLst>
          </p:cNvPr>
          <p:cNvSpPr>
            <a:spLocks noGrp="1"/>
          </p:cNvSpPr>
          <p:nvPr>
            <p:ph type="title"/>
          </p:nvPr>
        </p:nvSpPr>
        <p:spPr/>
        <p:txBody>
          <a:bodyPr>
            <a:normAutofit/>
          </a:bodyPr>
          <a:lstStyle/>
          <a:p>
            <a:pPr algn="l"/>
            <a:r>
              <a:rPr lang="en-US" dirty="0"/>
              <a:t>                </a:t>
            </a:r>
            <a:r>
              <a:rPr lang="en-US" dirty="0" err="1"/>
              <a:t>prioritizrshiny</a:t>
            </a:r>
            <a:r>
              <a:rPr lang="en-US" dirty="0"/>
              <a:t>    </a:t>
            </a:r>
            <a:r>
              <a:rPr lang="en-US" sz="3200" dirty="0"/>
              <a:t>(in development)</a:t>
            </a:r>
            <a:endParaRPr lang="en-CA" dirty="0"/>
          </a:p>
        </p:txBody>
      </p:sp>
      <p:sp>
        <p:nvSpPr>
          <p:cNvPr id="8" name="Content Placeholder 2">
            <a:extLst>
              <a:ext uri="{FF2B5EF4-FFF2-40B4-BE49-F238E27FC236}">
                <a16:creationId xmlns:a16="http://schemas.microsoft.com/office/drawing/2014/main" id="{8A47249C-6BA9-4A6A-A376-6C09FCB04C4D}"/>
              </a:ext>
            </a:extLst>
          </p:cNvPr>
          <p:cNvSpPr txBox="1">
            <a:spLocks/>
          </p:cNvSpPr>
          <p:nvPr/>
        </p:nvSpPr>
        <p:spPr>
          <a:xfrm>
            <a:off x="185055" y="1994581"/>
            <a:ext cx="4550228" cy="2963952"/>
          </a:xfrm>
          <a:prstGeom prst="rect">
            <a:avLst/>
          </a:prstGeom>
          <a:ln>
            <a:solidFill>
              <a:schemeClr val="tx1"/>
            </a:solidFill>
          </a:ln>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AU" sz="1867" dirty="0">
                <a:latin typeface="Courier New" panose="02070309020205020404" pitchFamily="49" charset="0"/>
                <a:cs typeface="Courier New" panose="02070309020205020404" pitchFamily="49" charset="0"/>
              </a:rPr>
              <a:t>p &lt;- problem(areas, feats) %&gt;%</a:t>
            </a:r>
          </a:p>
          <a:p>
            <a:pPr marL="0" indent="0">
              <a:buNone/>
            </a:pPr>
            <a:r>
              <a:rPr lang="en-AU" sz="1867" dirty="0">
                <a:latin typeface="Courier New" panose="02070309020205020404" pitchFamily="49" charset="0"/>
                <a:cs typeface="Courier New" panose="02070309020205020404" pitchFamily="49" charset="0"/>
              </a:rPr>
              <a:t> </a:t>
            </a:r>
            <a:r>
              <a:rPr lang="en-AU" sz="1867" dirty="0" err="1">
                <a:uFill>
                  <a:solidFill>
                    <a:srgbClr val="FF0000"/>
                  </a:solidFill>
                </a:uFill>
                <a:latin typeface="Courier New" panose="02070309020205020404" pitchFamily="49" charset="0"/>
                <a:cs typeface="Courier New" panose="02070309020205020404" pitchFamily="49" charset="0"/>
              </a:rPr>
              <a:t>add_min_set_objective</a:t>
            </a:r>
            <a:r>
              <a:rPr lang="en-AU" sz="1867" dirty="0">
                <a:uFill>
                  <a:solidFill>
                    <a:srgbClr val="FF0000"/>
                  </a:solidFill>
                </a:uFill>
                <a:latin typeface="Courier New" panose="02070309020205020404" pitchFamily="49" charset="0"/>
                <a:cs typeface="Courier New" panose="02070309020205020404" pitchFamily="49" charset="0"/>
              </a:rPr>
              <a:t>()</a:t>
            </a:r>
            <a:r>
              <a:rPr lang="en-AU" sz="1867" dirty="0">
                <a:latin typeface="Courier New" panose="02070309020205020404" pitchFamily="49" charset="0"/>
                <a:cs typeface="Courier New" panose="02070309020205020404" pitchFamily="49" charset="0"/>
              </a:rPr>
              <a:t> %&gt;%</a:t>
            </a:r>
          </a:p>
          <a:p>
            <a:pPr marL="0" indent="0">
              <a:buNone/>
            </a:pPr>
            <a:r>
              <a:rPr lang="en-AU" sz="1867" dirty="0">
                <a:latin typeface="Courier New" panose="02070309020205020404" pitchFamily="49" charset="0"/>
                <a:cs typeface="Courier New" panose="02070309020205020404" pitchFamily="49" charset="0"/>
              </a:rPr>
              <a:t> </a:t>
            </a:r>
            <a:r>
              <a:rPr lang="en-AU" sz="1867" dirty="0" err="1">
                <a:latin typeface="Courier New" panose="02070309020205020404" pitchFamily="49" charset="0"/>
                <a:cs typeface="Courier New" panose="02070309020205020404" pitchFamily="49" charset="0"/>
              </a:rPr>
              <a:t>add_relative_targets</a:t>
            </a:r>
            <a:r>
              <a:rPr lang="en-AU" sz="1867" dirty="0">
                <a:latin typeface="Courier New" panose="02070309020205020404" pitchFamily="49" charset="0"/>
                <a:cs typeface="Courier New" panose="02070309020205020404" pitchFamily="49" charset="0"/>
              </a:rPr>
              <a:t>(0.1) %&gt;%</a:t>
            </a:r>
          </a:p>
          <a:p>
            <a:pPr marL="0" indent="0">
              <a:buNone/>
            </a:pPr>
            <a:r>
              <a:rPr lang="en-AU" sz="1867" dirty="0">
                <a:latin typeface="Courier New" panose="02070309020205020404" pitchFamily="49" charset="0"/>
                <a:cs typeface="Courier New" panose="02070309020205020404" pitchFamily="49" charset="0"/>
              </a:rPr>
              <a:t> </a:t>
            </a:r>
            <a:r>
              <a:rPr lang="en-AU" sz="1867" dirty="0" err="1">
                <a:latin typeface="Courier New" panose="02070309020205020404" pitchFamily="49" charset="0"/>
                <a:cs typeface="Courier New" panose="02070309020205020404" pitchFamily="49" charset="0"/>
              </a:rPr>
              <a:t>add_boundary_penalties</a:t>
            </a:r>
            <a:r>
              <a:rPr lang="en-AU" sz="1867" dirty="0">
                <a:latin typeface="Courier New" panose="02070309020205020404" pitchFamily="49" charset="0"/>
                <a:cs typeface="Courier New" panose="02070309020205020404" pitchFamily="49" charset="0"/>
              </a:rPr>
              <a:t>(5) %&gt;%</a:t>
            </a:r>
          </a:p>
          <a:p>
            <a:pPr marL="0" indent="0">
              <a:buNone/>
            </a:pPr>
            <a:r>
              <a:rPr lang="en-AU" sz="1867" dirty="0">
                <a:latin typeface="Courier New" panose="02070309020205020404" pitchFamily="49" charset="0"/>
                <a:cs typeface="Courier New" panose="02070309020205020404" pitchFamily="49" charset="0"/>
              </a:rPr>
              <a:t> </a:t>
            </a:r>
            <a:r>
              <a:rPr lang="en-AU" sz="1867" dirty="0" err="1">
                <a:uFill>
                  <a:solidFill>
                    <a:srgbClr val="FF0000"/>
                  </a:solidFill>
                </a:uFill>
                <a:latin typeface="Courier New" panose="02070309020205020404" pitchFamily="49" charset="0"/>
                <a:cs typeface="Courier New" panose="02070309020205020404" pitchFamily="49" charset="0"/>
              </a:rPr>
              <a:t>add_binary_decisions</a:t>
            </a:r>
            <a:r>
              <a:rPr lang="en-AU" sz="1867" dirty="0">
                <a:uFill>
                  <a:solidFill>
                    <a:srgbClr val="FF0000"/>
                  </a:solidFill>
                </a:uFill>
                <a:latin typeface="Courier New" panose="02070309020205020404" pitchFamily="49" charset="0"/>
                <a:cs typeface="Courier New" panose="02070309020205020404" pitchFamily="49" charset="0"/>
              </a:rPr>
              <a:t>()</a:t>
            </a:r>
            <a:r>
              <a:rPr lang="en-AU" sz="1867" dirty="0">
                <a:latin typeface="Courier New" panose="02070309020205020404" pitchFamily="49" charset="0"/>
                <a:cs typeface="Courier New" panose="02070309020205020404" pitchFamily="49" charset="0"/>
              </a:rPr>
              <a:t> %&gt;%</a:t>
            </a:r>
          </a:p>
          <a:p>
            <a:pPr marL="0" indent="0">
              <a:buNone/>
            </a:pPr>
            <a:r>
              <a:rPr lang="en-AU" sz="1867" dirty="0">
                <a:latin typeface="Courier New" panose="02070309020205020404" pitchFamily="49" charset="0"/>
                <a:cs typeface="Courier New" panose="02070309020205020404" pitchFamily="49" charset="0"/>
              </a:rPr>
              <a:t> </a:t>
            </a:r>
            <a:r>
              <a:rPr lang="en-AU" sz="1867" dirty="0" err="1">
                <a:uFill>
                  <a:solidFill>
                    <a:srgbClr val="FF0000"/>
                  </a:solidFill>
                </a:uFill>
                <a:latin typeface="Courier New" panose="02070309020205020404" pitchFamily="49" charset="0"/>
                <a:cs typeface="Courier New" panose="02070309020205020404" pitchFamily="49" charset="0"/>
              </a:rPr>
              <a:t>add_rsymphony_solver</a:t>
            </a:r>
            <a:r>
              <a:rPr lang="en-AU" sz="1867" dirty="0">
                <a:uFill>
                  <a:solidFill>
                    <a:srgbClr val="FF0000"/>
                  </a:solidFill>
                </a:uFill>
                <a:latin typeface="Courier New" panose="02070309020205020404" pitchFamily="49" charset="0"/>
                <a:cs typeface="Courier New" panose="02070309020205020404" pitchFamily="49" charset="0"/>
              </a:rPr>
              <a:t>()</a:t>
            </a:r>
          </a:p>
          <a:p>
            <a:pPr marL="0" indent="0">
              <a:buNone/>
            </a:pPr>
            <a:endParaRPr lang="en-AU" sz="1867" dirty="0">
              <a:latin typeface="Courier New" panose="02070309020205020404" pitchFamily="49" charset="0"/>
              <a:cs typeface="Courier New" panose="02070309020205020404" pitchFamily="49" charset="0"/>
            </a:endParaRPr>
          </a:p>
          <a:p>
            <a:pPr marL="0" indent="0">
              <a:buNone/>
            </a:pPr>
            <a:r>
              <a:rPr lang="en-AU" sz="1867" dirty="0">
                <a:latin typeface="Courier New" panose="02070309020205020404" pitchFamily="49" charset="0"/>
                <a:cs typeface="Courier New" panose="02070309020205020404" pitchFamily="49" charset="0"/>
              </a:rPr>
              <a:t>solution &lt;- solve(p)</a:t>
            </a:r>
          </a:p>
        </p:txBody>
      </p:sp>
      <p:pic>
        <p:nvPicPr>
          <p:cNvPr id="5" name="Picture 4">
            <a:extLst>
              <a:ext uri="{FF2B5EF4-FFF2-40B4-BE49-F238E27FC236}">
                <a16:creationId xmlns:a16="http://schemas.microsoft.com/office/drawing/2014/main" id="{88A163BF-989D-4D80-AC54-C5A8FB9FA1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8313" y="1994582"/>
            <a:ext cx="7058632" cy="4711017"/>
          </a:xfrm>
          <a:prstGeom prst="rect">
            <a:avLst/>
          </a:prstGeom>
        </p:spPr>
      </p:pic>
      <p:sp>
        <p:nvSpPr>
          <p:cNvPr id="9" name="TextBox 8">
            <a:extLst>
              <a:ext uri="{FF2B5EF4-FFF2-40B4-BE49-F238E27FC236}">
                <a16:creationId xmlns:a16="http://schemas.microsoft.com/office/drawing/2014/main" id="{5650B485-8ED1-4F6A-8B15-0AB6DB363212}"/>
              </a:ext>
            </a:extLst>
          </p:cNvPr>
          <p:cNvSpPr txBox="1"/>
          <p:nvPr/>
        </p:nvSpPr>
        <p:spPr>
          <a:xfrm>
            <a:off x="1536735" y="1296955"/>
            <a:ext cx="1181734" cy="666786"/>
          </a:xfrm>
          <a:prstGeom prst="rect">
            <a:avLst/>
          </a:prstGeom>
          <a:noFill/>
        </p:spPr>
        <p:txBody>
          <a:bodyPr wrap="none" rtlCol="0">
            <a:spAutoFit/>
          </a:bodyPr>
          <a:lstStyle/>
          <a:p>
            <a:r>
              <a:rPr lang="en-AU" sz="3733" dirty="0"/>
              <a:t>Code</a:t>
            </a:r>
          </a:p>
        </p:txBody>
      </p:sp>
      <p:sp>
        <p:nvSpPr>
          <p:cNvPr id="10" name="TextBox 9">
            <a:extLst>
              <a:ext uri="{FF2B5EF4-FFF2-40B4-BE49-F238E27FC236}">
                <a16:creationId xmlns:a16="http://schemas.microsoft.com/office/drawing/2014/main" id="{85C776E6-BDBD-4158-918B-7B290E4207E9}"/>
              </a:ext>
            </a:extLst>
          </p:cNvPr>
          <p:cNvSpPr txBox="1"/>
          <p:nvPr/>
        </p:nvSpPr>
        <p:spPr>
          <a:xfrm>
            <a:off x="6989657" y="1296955"/>
            <a:ext cx="2919710" cy="666786"/>
          </a:xfrm>
          <a:prstGeom prst="rect">
            <a:avLst/>
          </a:prstGeom>
          <a:noFill/>
        </p:spPr>
        <p:txBody>
          <a:bodyPr wrap="none" rtlCol="0">
            <a:spAutoFit/>
          </a:bodyPr>
          <a:lstStyle/>
          <a:p>
            <a:r>
              <a:rPr lang="en-AU" sz="3733" dirty="0"/>
              <a:t>User interface</a:t>
            </a:r>
          </a:p>
        </p:txBody>
      </p:sp>
    </p:spTree>
    <p:extLst>
      <p:ext uri="{BB962C8B-B14F-4D97-AF65-F5344CB8AC3E}">
        <p14:creationId xmlns:p14="http://schemas.microsoft.com/office/powerpoint/2010/main" val="27359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9" descr="talltree">
            <a:extLst>
              <a:ext uri="{FF2B5EF4-FFF2-40B4-BE49-F238E27FC236}">
                <a16:creationId xmlns:a16="http://schemas.microsoft.com/office/drawing/2014/main" id="{86467F49-4052-4FD2-B2E6-5C3EC4BE60A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2601" y="2971800"/>
            <a:ext cx="1978025"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07B8A1-DCF3-4CAC-8CFD-70EBC9E860CD}"/>
              </a:ext>
            </a:extLst>
          </p:cNvPr>
          <p:cNvSpPr>
            <a:spLocks noGrp="1"/>
          </p:cNvSpPr>
          <p:nvPr>
            <p:ph type="title"/>
          </p:nvPr>
        </p:nvSpPr>
        <p:spPr>
          <a:xfrm>
            <a:off x="994299" y="198438"/>
            <a:ext cx="10328358" cy="1143000"/>
          </a:xfrm>
        </p:spPr>
        <p:txBody>
          <a:bodyPr rtlCol="0">
            <a:noAutofit/>
          </a:bodyPr>
          <a:lstStyle/>
          <a:p>
            <a:pPr algn="l">
              <a:defRPr/>
            </a:pPr>
            <a:r>
              <a:rPr lang="de-AT" sz="4000" dirty="0">
                <a:cs typeface="Times New Roman" panose="02020603050405020304" pitchFamily="18" charset="0"/>
              </a:rPr>
              <a:t>Traditional Goal of Conservation Area Design</a:t>
            </a:r>
            <a:endParaRPr lang="de-DE" sz="4000" dirty="0">
              <a:cs typeface="Times New Roman" panose="02020603050405020304" pitchFamily="18" charset="0"/>
            </a:endParaRPr>
          </a:p>
        </p:txBody>
      </p:sp>
      <p:sp>
        <p:nvSpPr>
          <p:cNvPr id="3" name="Content Placeholder 2">
            <a:extLst>
              <a:ext uri="{FF2B5EF4-FFF2-40B4-BE49-F238E27FC236}">
                <a16:creationId xmlns:a16="http://schemas.microsoft.com/office/drawing/2014/main" id="{1B549E3E-3936-427E-993B-C7D07F3DAB0B}"/>
              </a:ext>
            </a:extLst>
          </p:cNvPr>
          <p:cNvSpPr>
            <a:spLocks noGrp="1"/>
          </p:cNvSpPr>
          <p:nvPr>
            <p:ph idx="1"/>
          </p:nvPr>
        </p:nvSpPr>
        <p:spPr>
          <a:xfrm>
            <a:off x="1892300" y="1503363"/>
            <a:ext cx="6489700" cy="3733800"/>
          </a:xfrm>
        </p:spPr>
        <p:txBody>
          <a:bodyPr rtlCol="0">
            <a:normAutofit/>
          </a:bodyPr>
          <a:lstStyle/>
          <a:p>
            <a:pPr>
              <a:buNone/>
              <a:defRPr/>
            </a:pPr>
            <a:r>
              <a:rPr lang="en-CA" sz="2800" dirty="0">
                <a:cs typeface="Times New Roman" panose="02020603050405020304" pitchFamily="18" charset="0"/>
              </a:rPr>
              <a:t>Prioritize and Conserve ‘Intact’ or ‘Relic Ecosystems’</a:t>
            </a:r>
          </a:p>
          <a:p>
            <a:pPr>
              <a:defRPr/>
            </a:pPr>
            <a:r>
              <a:rPr lang="en-CA" sz="2400" dirty="0">
                <a:cs typeface="Times New Roman" panose="02020603050405020304" pitchFamily="18" charset="0"/>
              </a:rPr>
              <a:t>Multiple criteria  </a:t>
            </a:r>
          </a:p>
          <a:p>
            <a:pPr>
              <a:defRPr/>
            </a:pPr>
            <a:r>
              <a:rPr lang="en-CA" sz="2400" dirty="0">
                <a:cs typeface="Times New Roman" panose="02020603050405020304" pitchFamily="18" charset="0"/>
              </a:rPr>
              <a:t>Decision support tools</a:t>
            </a:r>
            <a:endParaRPr lang="en-CA" sz="2200" dirty="0">
              <a:cs typeface="Times New Roman" panose="02020603050405020304" pitchFamily="18" charset="0"/>
            </a:endParaRPr>
          </a:p>
          <a:p>
            <a:pPr>
              <a:buNone/>
              <a:defRPr/>
            </a:pPr>
            <a:r>
              <a:rPr lang="en-CA" dirty="0"/>
              <a:t/>
            </a:r>
            <a:br>
              <a:rPr lang="en-CA" dirty="0"/>
            </a:br>
            <a:endParaRPr lang="en-CA" dirty="0"/>
          </a:p>
          <a:p>
            <a:pPr>
              <a:defRPr/>
            </a:pPr>
            <a:endParaRPr lang="en-CA" dirty="0"/>
          </a:p>
          <a:p>
            <a:pPr>
              <a:defRPr/>
            </a:pPr>
            <a:endParaRPr lang="en-CA" dirty="0"/>
          </a:p>
        </p:txBody>
      </p:sp>
      <p:pic>
        <p:nvPicPr>
          <p:cNvPr id="198661" name="Picture 4" descr="http://www.greenpeace.org/canada/ReSizes/OriginalWatermarked/Global/canada/image/2009/3/great-bear-rainfores-map-2009.jpg">
            <a:extLst>
              <a:ext uri="{FF2B5EF4-FFF2-40B4-BE49-F238E27FC236}">
                <a16:creationId xmlns:a16="http://schemas.microsoft.com/office/drawing/2014/main" id="{9DF750F3-1C84-4598-A3DC-16C3EB9F4B6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07401" y="1565276"/>
            <a:ext cx="23082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Picture 8" descr="kermode">
            <a:extLst>
              <a:ext uri="{FF2B5EF4-FFF2-40B4-BE49-F238E27FC236}">
                <a16:creationId xmlns:a16="http://schemas.microsoft.com/office/drawing/2014/main" id="{51628AC4-8C51-44BE-B804-65055CDB9A5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6963" y="5476876"/>
            <a:ext cx="17843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3" name="Picture 20" descr="salmonmale">
            <a:extLst>
              <a:ext uri="{FF2B5EF4-FFF2-40B4-BE49-F238E27FC236}">
                <a16:creationId xmlns:a16="http://schemas.microsoft.com/office/drawing/2014/main" id="{9BE2ABF5-B956-43D4-8D26-EF51F8AB746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23263" y="4899026"/>
            <a:ext cx="123825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16" descr="Juv MaMu">
            <a:extLst>
              <a:ext uri="{FF2B5EF4-FFF2-40B4-BE49-F238E27FC236}">
                <a16:creationId xmlns:a16="http://schemas.microsoft.com/office/drawing/2014/main" id="{F4AF4477-632C-4B4A-9F9A-DEEDDA7CDB8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69288" y="4521201"/>
            <a:ext cx="908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75D3CAD2-86E5-4E76-829B-5DE3D1C48085}"/>
              </a:ext>
            </a:extLst>
          </p:cNvPr>
          <p:cNvSpPr txBox="1"/>
          <p:nvPr/>
        </p:nvSpPr>
        <p:spPr>
          <a:xfrm>
            <a:off x="1800226" y="3563938"/>
            <a:ext cx="3756025" cy="2646362"/>
          </a:xfrm>
          <a:prstGeom prst="rect">
            <a:avLst/>
          </a:prstGeom>
          <a:noFill/>
        </p:spPr>
        <p:txBody>
          <a:bodyPr>
            <a:spAutoFit/>
          </a:bodyPr>
          <a:lstStyle/>
          <a:p>
            <a:pPr>
              <a:defRPr/>
            </a:pPr>
            <a:r>
              <a:rPr lang="en-US" sz="2600" dirty="0">
                <a:solidFill>
                  <a:srgbClr val="FFC000"/>
                </a:solidFill>
                <a:cs typeface="Times New Roman" panose="02020603050405020304" pitchFamily="18" charset="0"/>
              </a:rPr>
              <a:t>Impractical in Human-dominated Landscapes</a:t>
            </a:r>
          </a:p>
          <a:p>
            <a:pPr>
              <a:defRPr/>
            </a:pPr>
            <a:endParaRPr lang="en-US" sz="1000" dirty="0">
              <a:solidFill>
                <a:srgbClr val="FFC000"/>
              </a:solidFill>
              <a:cs typeface="Times New Roman" panose="02020603050405020304" pitchFamily="18" charset="0"/>
            </a:endParaRPr>
          </a:p>
          <a:p>
            <a:pPr marL="342900" indent="-342900">
              <a:buFont typeface="Arial" panose="020B0604020202020204" pitchFamily="34" charset="0"/>
              <a:buChar char="•"/>
              <a:defRPr/>
            </a:pPr>
            <a:r>
              <a:rPr lang="en-US" sz="2400" dirty="0">
                <a:solidFill>
                  <a:srgbClr val="FFC000"/>
                </a:solidFill>
                <a:cs typeface="Times New Roman" panose="02020603050405020304" pitchFamily="18" charset="0"/>
              </a:rPr>
              <a:t>No Benchmark Ecosystems</a:t>
            </a:r>
          </a:p>
          <a:p>
            <a:pPr marL="342900" indent="-342900">
              <a:buFont typeface="Arial" panose="020B0604020202020204" pitchFamily="34" charset="0"/>
              <a:buChar char="•"/>
              <a:defRPr/>
            </a:pPr>
            <a:endParaRPr lang="en-US" sz="800" dirty="0">
              <a:solidFill>
                <a:srgbClr val="FFC000"/>
              </a:solidFill>
              <a:cs typeface="Times New Roman" panose="02020603050405020304" pitchFamily="18" charset="0"/>
            </a:endParaRPr>
          </a:p>
          <a:p>
            <a:pPr marL="342900" indent="-342900">
              <a:buFont typeface="Arial" panose="020B0604020202020204" pitchFamily="34" charset="0"/>
              <a:buChar char="•"/>
              <a:defRPr/>
            </a:pPr>
            <a:r>
              <a:rPr lang="en-US" sz="2400" dirty="0">
                <a:solidFill>
                  <a:srgbClr val="FFC000"/>
                </a:solidFill>
                <a:cs typeface="Times New Roman" panose="02020603050405020304" pitchFamily="18" charset="0"/>
              </a:rPr>
              <a:t>Biological Survey Data Often Biased</a:t>
            </a:r>
          </a:p>
        </p:txBody>
      </p:sp>
      <p:sp>
        <p:nvSpPr>
          <p:cNvPr id="6" name="TextBox 5">
            <a:extLst>
              <a:ext uri="{FF2B5EF4-FFF2-40B4-BE49-F238E27FC236}">
                <a16:creationId xmlns:a16="http://schemas.microsoft.com/office/drawing/2014/main" id="{C7338D43-138F-4572-82F8-7367905C4757}"/>
              </a:ext>
            </a:extLst>
          </p:cNvPr>
          <p:cNvSpPr txBox="1">
            <a:spLocks noChangeArrowheads="1"/>
          </p:cNvSpPr>
          <p:nvPr/>
        </p:nvSpPr>
        <p:spPr bwMode="auto">
          <a:xfrm>
            <a:off x="1812925" y="6223001"/>
            <a:ext cx="3892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a:solidFill>
                  <a:srgbClr val="FFC000"/>
                </a:solidFill>
                <a:latin typeface="+mn-lt"/>
                <a:cs typeface="Times New Roman" panose="02020603050405020304" pitchFamily="18" charset="0"/>
              </a:rPr>
              <a:t>Many Threats Hard to Map</a:t>
            </a:r>
          </a:p>
        </p:txBody>
      </p:sp>
      <p:grpSp>
        <p:nvGrpSpPr>
          <p:cNvPr id="4" name="Group 3">
            <a:extLst>
              <a:ext uri="{FF2B5EF4-FFF2-40B4-BE49-F238E27FC236}">
                <a16:creationId xmlns:a16="http://schemas.microsoft.com/office/drawing/2014/main" id="{51992950-20B7-45A0-B4AD-6D88AE948295}"/>
              </a:ext>
            </a:extLst>
          </p:cNvPr>
          <p:cNvGrpSpPr>
            <a:grpSpLocks/>
          </p:cNvGrpSpPr>
          <p:nvPr/>
        </p:nvGrpSpPr>
        <p:grpSpPr bwMode="auto">
          <a:xfrm>
            <a:off x="5153025" y="3751263"/>
            <a:ext cx="1747838" cy="1879600"/>
            <a:chOff x="3770349" y="3976551"/>
            <a:chExt cx="1748439" cy="1880296"/>
          </a:xfrm>
        </p:grpSpPr>
        <p:grpSp>
          <p:nvGrpSpPr>
            <p:cNvPr id="198668" name="Group 4">
              <a:extLst>
                <a:ext uri="{FF2B5EF4-FFF2-40B4-BE49-F238E27FC236}">
                  <a16:creationId xmlns:a16="http://schemas.microsoft.com/office/drawing/2014/main" id="{2EFE5CE0-F7DA-4569-9EFC-76E5903B69D1}"/>
                </a:ext>
              </a:extLst>
            </p:cNvPr>
            <p:cNvGrpSpPr>
              <a:grpSpLocks/>
            </p:cNvGrpSpPr>
            <p:nvPr/>
          </p:nvGrpSpPr>
          <p:grpSpPr bwMode="auto">
            <a:xfrm>
              <a:off x="3770349" y="3976551"/>
              <a:ext cx="1365602" cy="1880296"/>
              <a:chOff x="5543626" y="2182804"/>
              <a:chExt cx="1639350" cy="2352428"/>
            </a:xfrm>
          </p:grpSpPr>
          <p:pic>
            <p:nvPicPr>
              <p:cNvPr id="198670" name="Picture 7" descr="00000003124">
                <a:extLst>
                  <a:ext uri="{FF2B5EF4-FFF2-40B4-BE49-F238E27FC236}">
                    <a16:creationId xmlns:a16="http://schemas.microsoft.com/office/drawing/2014/main" id="{E6DF89A4-A3B7-4A5D-8A5A-83B4FEA9F0C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43626" y="2182804"/>
                <a:ext cx="1639350" cy="113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71" name="Picture 4" descr="Odocoileus_hemionus_feeding_Web">
                <a:extLst>
                  <a:ext uri="{FF2B5EF4-FFF2-40B4-BE49-F238E27FC236}">
                    <a16:creationId xmlns:a16="http://schemas.microsoft.com/office/drawing/2014/main" id="{9B5DF25D-DF10-47BA-8C7A-62325B177D3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72947" y="3177104"/>
                <a:ext cx="1066801" cy="135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8669" name="Picture 4" descr="Image result for raccoon images">
              <a:extLst>
                <a:ext uri="{FF2B5EF4-FFF2-40B4-BE49-F238E27FC236}">
                  <a16:creationId xmlns:a16="http://schemas.microsoft.com/office/drawing/2014/main" id="{08D83C95-DCE9-4C3B-B6B2-79C9D660453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704279" y="4970450"/>
              <a:ext cx="814509" cy="68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9212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3CE7-0B5A-4BC5-A7D6-6B3573567BE1}"/>
              </a:ext>
            </a:extLst>
          </p:cNvPr>
          <p:cNvSpPr>
            <a:spLocks noGrp="1"/>
          </p:cNvSpPr>
          <p:nvPr>
            <p:ph type="title"/>
          </p:nvPr>
        </p:nvSpPr>
        <p:spPr/>
        <p:txBody>
          <a:bodyPr/>
          <a:lstStyle/>
          <a:p>
            <a:r>
              <a:rPr lang="en-CA" dirty="0"/>
              <a:t>NCC – Carleton partnership</a:t>
            </a:r>
          </a:p>
        </p:txBody>
      </p:sp>
      <p:sp>
        <p:nvSpPr>
          <p:cNvPr id="3" name="Content Placeholder 2">
            <a:extLst>
              <a:ext uri="{FF2B5EF4-FFF2-40B4-BE49-F238E27FC236}">
                <a16:creationId xmlns:a16="http://schemas.microsoft.com/office/drawing/2014/main" id="{F0FE05F7-E374-4AF3-9AB7-0B50D52C1971}"/>
              </a:ext>
            </a:extLst>
          </p:cNvPr>
          <p:cNvSpPr>
            <a:spLocks noGrp="1"/>
          </p:cNvSpPr>
          <p:nvPr>
            <p:ph idx="1"/>
          </p:nvPr>
        </p:nvSpPr>
        <p:spPr/>
        <p:txBody>
          <a:bodyPr/>
          <a:lstStyle/>
          <a:p>
            <a:r>
              <a:rPr lang="en-US" sz="3600" b="1" dirty="0"/>
              <a:t>Tools for prioritization of conservation investments</a:t>
            </a:r>
          </a:p>
          <a:p>
            <a:endParaRPr lang="en-US" b="1" dirty="0"/>
          </a:p>
          <a:p>
            <a:r>
              <a:rPr lang="en-US" u="sng" dirty="0"/>
              <a:t>Phase 1: Modernize NCC’s conservation prioritization methods </a:t>
            </a:r>
            <a:endParaRPr lang="en-CA" dirty="0"/>
          </a:p>
          <a:p>
            <a:pPr lvl="1"/>
            <a:r>
              <a:rPr lang="en-US" dirty="0"/>
              <a:t>Systematic Reserve Acquisition Prioritization tools</a:t>
            </a:r>
          </a:p>
          <a:p>
            <a:pPr lvl="1"/>
            <a:r>
              <a:rPr lang="en-US" dirty="0"/>
              <a:t>Tools aimed at optimizing stewardship decisions</a:t>
            </a:r>
          </a:p>
          <a:p>
            <a:pPr lvl="1"/>
            <a:endParaRPr lang="en-US" dirty="0"/>
          </a:p>
          <a:p>
            <a:r>
              <a:rPr lang="en-US" u="sng" dirty="0"/>
              <a:t>Phase 2: democratize conservation decisions beyond NCC</a:t>
            </a:r>
            <a:endParaRPr lang="en-CA" dirty="0"/>
          </a:p>
          <a:p>
            <a:endParaRPr lang="en-CA" dirty="0"/>
          </a:p>
        </p:txBody>
      </p:sp>
      <p:pic>
        <p:nvPicPr>
          <p:cNvPr id="4" name="Picture 3">
            <a:extLst>
              <a:ext uri="{FF2B5EF4-FFF2-40B4-BE49-F238E27FC236}">
                <a16:creationId xmlns:a16="http://schemas.microsoft.com/office/drawing/2014/main" id="{02357983-7162-4C14-BBE0-4C744DEC76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8071" y="5554664"/>
            <a:ext cx="3724275" cy="1143000"/>
          </a:xfrm>
          <a:prstGeom prst="rect">
            <a:avLst/>
          </a:prstGeom>
        </p:spPr>
      </p:pic>
      <p:pic>
        <p:nvPicPr>
          <p:cNvPr id="5" name="Picture 4">
            <a:extLst>
              <a:ext uri="{FF2B5EF4-FFF2-40B4-BE49-F238E27FC236}">
                <a16:creationId xmlns:a16="http://schemas.microsoft.com/office/drawing/2014/main" id="{54CD0E7F-6934-45C1-A0F2-3188F30291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3821" y="5634297"/>
            <a:ext cx="3869356" cy="983735"/>
          </a:xfrm>
          <a:prstGeom prst="rect">
            <a:avLst/>
          </a:prstGeom>
          <a:solidFill>
            <a:schemeClr val="tx1"/>
          </a:solidFill>
          <a:ln>
            <a:solidFill>
              <a:schemeClr val="tx1"/>
            </a:solidFill>
          </a:ln>
        </p:spPr>
      </p:pic>
      <p:pic>
        <p:nvPicPr>
          <p:cNvPr id="6" name="Picture 2">
            <a:extLst>
              <a:ext uri="{FF2B5EF4-FFF2-40B4-BE49-F238E27FC236}">
                <a16:creationId xmlns:a16="http://schemas.microsoft.com/office/drawing/2014/main" id="{50FED8DE-F215-42C9-AA7C-A32B4387A68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10500468" y="239968"/>
            <a:ext cx="926259" cy="10735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1D7CAE-41D1-463F-B6FB-981A95B272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2597" y="250766"/>
            <a:ext cx="935853" cy="1071907"/>
          </a:xfrm>
          <a:prstGeom prst="rect">
            <a:avLst/>
          </a:prstGeom>
        </p:spPr>
      </p:pic>
    </p:spTree>
    <p:extLst>
      <p:ext uri="{BB962C8B-B14F-4D97-AF65-F5344CB8AC3E}">
        <p14:creationId xmlns:p14="http://schemas.microsoft.com/office/powerpoint/2010/main" val="2464690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F29B1-0569-4E98-A28E-B83421342EFB}"/>
              </a:ext>
            </a:extLst>
          </p:cNvPr>
          <p:cNvSpPr>
            <a:spLocks noGrp="1"/>
          </p:cNvSpPr>
          <p:nvPr>
            <p:ph type="title"/>
          </p:nvPr>
        </p:nvSpPr>
        <p:spPr>
          <a:xfrm>
            <a:off x="609600" y="274639"/>
            <a:ext cx="7876419" cy="1143000"/>
          </a:xfrm>
        </p:spPr>
        <p:txBody>
          <a:bodyPr/>
          <a:lstStyle/>
          <a:p>
            <a:r>
              <a:rPr lang="en-AU" dirty="0"/>
              <a:t>Take home message</a:t>
            </a:r>
            <a:endParaRPr lang="en-CA" dirty="0"/>
          </a:p>
        </p:txBody>
      </p:sp>
      <p:sp>
        <p:nvSpPr>
          <p:cNvPr id="3" name="Content Placeholder 2">
            <a:extLst>
              <a:ext uri="{FF2B5EF4-FFF2-40B4-BE49-F238E27FC236}">
                <a16:creationId xmlns:a16="http://schemas.microsoft.com/office/drawing/2014/main" id="{7AED35CB-FFF7-4F5A-9000-D04D1D639C66}"/>
              </a:ext>
            </a:extLst>
          </p:cNvPr>
          <p:cNvSpPr>
            <a:spLocks noGrp="1"/>
          </p:cNvSpPr>
          <p:nvPr>
            <p:ph idx="1"/>
          </p:nvPr>
        </p:nvSpPr>
        <p:spPr/>
        <p:txBody>
          <a:bodyPr>
            <a:normAutofit lnSpcReduction="10000"/>
          </a:bodyPr>
          <a:lstStyle/>
          <a:p>
            <a:pPr marL="0" indent="0">
              <a:buNone/>
            </a:pPr>
            <a:r>
              <a:rPr lang="en-CA" altLang="en-US" sz="3600" dirty="0"/>
              <a:t>Flexible + powerful framework</a:t>
            </a:r>
          </a:p>
          <a:p>
            <a:pPr marL="0" indent="0">
              <a:buNone/>
            </a:pPr>
            <a:r>
              <a:rPr lang="en-CA" altLang="en-US" sz="3600" dirty="0"/>
              <a:t>+ </a:t>
            </a:r>
            <a:br>
              <a:rPr lang="en-CA" altLang="en-US" sz="3600" dirty="0"/>
            </a:br>
            <a:r>
              <a:rPr lang="en-US" altLang="en-US" sz="3600" dirty="0"/>
              <a:t>U</a:t>
            </a:r>
            <a:r>
              <a:rPr lang="en-US" sz="3600" dirty="0"/>
              <a:t>ser friendly browser interface</a:t>
            </a:r>
          </a:p>
          <a:p>
            <a:pPr marL="0" indent="0">
              <a:buNone/>
            </a:pPr>
            <a:r>
              <a:rPr lang="en-US" sz="3600" dirty="0"/>
              <a:t>=</a:t>
            </a:r>
            <a:br>
              <a:rPr lang="en-US" sz="3600" dirty="0"/>
            </a:br>
            <a:r>
              <a:rPr lang="en-CA" sz="3600" dirty="0"/>
              <a:t>A novice stakeholder can </a:t>
            </a:r>
            <a:br>
              <a:rPr lang="en-CA" sz="3600" dirty="0"/>
            </a:br>
            <a:r>
              <a:rPr lang="en-CA" sz="3600" dirty="0"/>
              <a:t>devise a high-quality, </a:t>
            </a:r>
            <a:br>
              <a:rPr lang="en-CA" sz="3600" dirty="0"/>
            </a:br>
            <a:r>
              <a:rPr lang="en-CA" sz="3600" dirty="0"/>
              <a:t>data-driven spatial plan in just </a:t>
            </a:r>
            <a:br>
              <a:rPr lang="en-CA" sz="3600" dirty="0"/>
            </a:br>
            <a:r>
              <a:rPr lang="en-CA" sz="3600" dirty="0"/>
              <a:t>one hour.</a:t>
            </a:r>
            <a:endParaRPr lang="en-US" sz="3600" dirty="0"/>
          </a:p>
          <a:p>
            <a:endParaRPr lang="en-CA" dirty="0"/>
          </a:p>
        </p:txBody>
      </p:sp>
      <p:grpSp>
        <p:nvGrpSpPr>
          <p:cNvPr id="4" name="Group 3">
            <a:extLst>
              <a:ext uri="{FF2B5EF4-FFF2-40B4-BE49-F238E27FC236}">
                <a16:creationId xmlns:a16="http://schemas.microsoft.com/office/drawing/2014/main" id="{A62B612D-3AE4-45F4-AF41-9D2DDD0D6CD1}"/>
              </a:ext>
            </a:extLst>
          </p:cNvPr>
          <p:cNvGrpSpPr/>
          <p:nvPr/>
        </p:nvGrpSpPr>
        <p:grpSpPr>
          <a:xfrm>
            <a:off x="302793" y="6165638"/>
            <a:ext cx="5694223" cy="523220"/>
            <a:chOff x="259155" y="4479765"/>
            <a:chExt cx="5694225" cy="523219"/>
          </a:xfrm>
          <a:solidFill>
            <a:schemeClr val="bg1"/>
          </a:solidFill>
        </p:grpSpPr>
        <p:pic>
          <p:nvPicPr>
            <p:cNvPr id="5" name="Picture 2" descr="C:\Users\jhanson\Downloads\1467354618_f0e0.png">
              <a:extLst>
                <a:ext uri="{FF2B5EF4-FFF2-40B4-BE49-F238E27FC236}">
                  <a16:creationId xmlns:a16="http://schemas.microsoft.com/office/drawing/2014/main" id="{A4796629-4838-4F72-95D1-D36A68EC7DE9}"/>
                </a:ext>
              </a:extLst>
            </p:cNvPr>
            <p:cNvPicPr>
              <a:picLocks noChangeAspect="1" noChangeArrowheads="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59155" y="4497845"/>
              <a:ext cx="426645" cy="425504"/>
            </a:xfrm>
            <a:prstGeom prst="rect">
              <a:avLst/>
            </a:prstGeom>
            <a:grpFill/>
          </p:spPr>
        </p:pic>
        <p:sp>
          <p:nvSpPr>
            <p:cNvPr id="6" name="TextBox 5">
              <a:extLst>
                <a:ext uri="{FF2B5EF4-FFF2-40B4-BE49-F238E27FC236}">
                  <a16:creationId xmlns:a16="http://schemas.microsoft.com/office/drawing/2014/main" id="{AF5BB0B6-970C-4274-A2CC-882481134C80}"/>
                </a:ext>
              </a:extLst>
            </p:cNvPr>
            <p:cNvSpPr txBox="1"/>
            <p:nvPr/>
          </p:nvSpPr>
          <p:spPr>
            <a:xfrm>
              <a:off x="732334" y="4479765"/>
              <a:ext cx="5221046" cy="523219"/>
            </a:xfrm>
            <a:prstGeom prst="rect">
              <a:avLst/>
            </a:prstGeom>
            <a:grpFill/>
          </p:spPr>
          <p:txBody>
            <a:bodyPr wrap="none" rtlCol="0">
              <a:spAutoFit/>
            </a:bodyPr>
            <a:lstStyle/>
            <a:p>
              <a:r>
                <a:rPr lang="en-AU" sz="2800" dirty="0"/>
                <a:t>jeffrey.hanson@uqconnect.edu.au</a:t>
              </a:r>
            </a:p>
          </p:txBody>
        </p:sp>
      </p:grpSp>
      <p:pic>
        <p:nvPicPr>
          <p:cNvPr id="8" name="Picture 4" descr="C:\Users\jhanson\Downloads\1467354784_web.png">
            <a:extLst>
              <a:ext uri="{FF2B5EF4-FFF2-40B4-BE49-F238E27FC236}">
                <a16:creationId xmlns:a16="http://schemas.microsoft.com/office/drawing/2014/main" id="{97EB1AAD-421C-4CE7-B28F-17F8D0FE4F08}"/>
              </a:ext>
            </a:extLst>
          </p:cNvPr>
          <p:cNvPicPr>
            <a:picLocks noChangeAspect="1" noChangeArrowheads="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480848" y="4915950"/>
            <a:ext cx="664885" cy="631308"/>
          </a:xfrm>
          <a:prstGeom prst="rect">
            <a:avLst/>
          </a:prstGeom>
          <a:solidFill>
            <a:schemeClr val="bg1"/>
          </a:solidFill>
        </p:spPr>
      </p:pic>
      <p:sp>
        <p:nvSpPr>
          <p:cNvPr id="9" name="TextBox 8">
            <a:extLst>
              <a:ext uri="{FF2B5EF4-FFF2-40B4-BE49-F238E27FC236}">
                <a16:creationId xmlns:a16="http://schemas.microsoft.com/office/drawing/2014/main" id="{AD7418A0-15AF-4BBF-8EF2-47FAE2608A5D}"/>
              </a:ext>
            </a:extLst>
          </p:cNvPr>
          <p:cNvSpPr txBox="1"/>
          <p:nvPr/>
        </p:nvSpPr>
        <p:spPr>
          <a:xfrm>
            <a:off x="8145734" y="4737885"/>
            <a:ext cx="3374001" cy="830997"/>
          </a:xfrm>
          <a:prstGeom prst="rect">
            <a:avLst/>
          </a:prstGeom>
          <a:solidFill>
            <a:schemeClr val="bg1"/>
          </a:solidFill>
        </p:spPr>
        <p:txBody>
          <a:bodyPr wrap="none" rtlCol="0">
            <a:spAutoFit/>
          </a:bodyPr>
          <a:lstStyle/>
          <a:p>
            <a:r>
              <a:rPr lang="en-AU" sz="4800" b="1" dirty="0"/>
              <a:t>prioritizr.net</a:t>
            </a:r>
            <a:endParaRPr lang="en-AU" sz="3200" b="1" dirty="0"/>
          </a:p>
        </p:txBody>
      </p:sp>
      <p:pic>
        <p:nvPicPr>
          <p:cNvPr id="13" name="Picture 2">
            <a:extLst>
              <a:ext uri="{FF2B5EF4-FFF2-40B4-BE49-F238E27FC236}">
                <a16:creationId xmlns:a16="http://schemas.microsoft.com/office/drawing/2014/main" id="{FF77ED36-DCB8-4704-BCE7-B026C7669A9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8486020" y="2504798"/>
            <a:ext cx="1699649" cy="19698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3F807F8-C254-459A-9058-B9D62C6153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81279" y="274639"/>
            <a:ext cx="1717253" cy="1966907"/>
          </a:xfrm>
          <a:prstGeom prst="rect">
            <a:avLst/>
          </a:prstGeom>
        </p:spPr>
      </p:pic>
      <p:grpSp>
        <p:nvGrpSpPr>
          <p:cNvPr id="15" name="Group 14">
            <a:extLst>
              <a:ext uri="{FF2B5EF4-FFF2-40B4-BE49-F238E27FC236}">
                <a16:creationId xmlns:a16="http://schemas.microsoft.com/office/drawing/2014/main" id="{93C231BC-5D27-49DD-BC05-0548FD2985D5}"/>
              </a:ext>
            </a:extLst>
          </p:cNvPr>
          <p:cNvGrpSpPr/>
          <p:nvPr/>
        </p:nvGrpSpPr>
        <p:grpSpPr>
          <a:xfrm>
            <a:off x="6096000" y="6165638"/>
            <a:ext cx="5538860" cy="523220"/>
            <a:chOff x="259155" y="4479763"/>
            <a:chExt cx="5538862" cy="523219"/>
          </a:xfrm>
          <a:solidFill>
            <a:schemeClr val="bg1"/>
          </a:solidFill>
        </p:grpSpPr>
        <p:pic>
          <p:nvPicPr>
            <p:cNvPr id="16" name="Picture 2" descr="C:\Users\jhanson\Downloads\1467354618_f0e0.png">
              <a:extLst>
                <a:ext uri="{FF2B5EF4-FFF2-40B4-BE49-F238E27FC236}">
                  <a16:creationId xmlns:a16="http://schemas.microsoft.com/office/drawing/2014/main" id="{09A79D51-D01A-4FFE-AC31-0CB89203B663}"/>
                </a:ext>
              </a:extLst>
            </p:cNvPr>
            <p:cNvPicPr>
              <a:picLocks noChangeAspect="1" noChangeArrowheads="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59155" y="4497845"/>
              <a:ext cx="426645" cy="425504"/>
            </a:xfrm>
            <a:prstGeom prst="rect">
              <a:avLst/>
            </a:prstGeom>
            <a:grpFill/>
          </p:spPr>
        </p:pic>
        <p:sp>
          <p:nvSpPr>
            <p:cNvPr id="17" name="TextBox 16">
              <a:extLst>
                <a:ext uri="{FF2B5EF4-FFF2-40B4-BE49-F238E27FC236}">
                  <a16:creationId xmlns:a16="http://schemas.microsoft.com/office/drawing/2014/main" id="{525F7BDB-2093-41EB-92F6-9F0B442DFFB3}"/>
                </a:ext>
              </a:extLst>
            </p:cNvPr>
            <p:cNvSpPr txBox="1"/>
            <p:nvPr/>
          </p:nvSpPr>
          <p:spPr>
            <a:xfrm>
              <a:off x="732334" y="4479763"/>
              <a:ext cx="5065683" cy="523219"/>
            </a:xfrm>
            <a:prstGeom prst="rect">
              <a:avLst/>
            </a:prstGeom>
            <a:grpFill/>
          </p:spPr>
          <p:txBody>
            <a:bodyPr wrap="none" rtlCol="0">
              <a:spAutoFit/>
            </a:bodyPr>
            <a:lstStyle/>
            <a:p>
              <a:r>
                <a:rPr lang="en-AU" sz="2800" dirty="0"/>
                <a:t>richard.schuster@glel.carleton.ca</a:t>
              </a:r>
            </a:p>
          </p:txBody>
        </p:sp>
      </p:grpSp>
    </p:spTree>
    <p:extLst>
      <p:ext uri="{BB962C8B-B14F-4D97-AF65-F5344CB8AC3E}">
        <p14:creationId xmlns:p14="http://schemas.microsoft.com/office/powerpoint/2010/main" val="2296603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2" descr="DSC_0226.JPG">
            <a:extLst>
              <a:ext uri="{FF2B5EF4-FFF2-40B4-BE49-F238E27FC236}">
                <a16:creationId xmlns:a16="http://schemas.microsoft.com/office/drawing/2014/main" id="{FF94F0A7-AF21-43B1-A16F-58DCFA985CC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19356" y="84138"/>
            <a:ext cx="3087687"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Title 3">
            <a:extLst>
              <a:ext uri="{FF2B5EF4-FFF2-40B4-BE49-F238E27FC236}">
                <a16:creationId xmlns:a16="http://schemas.microsoft.com/office/drawing/2014/main" id="{C4AC1E25-A95E-40E4-B924-5291C66B27D4}"/>
              </a:ext>
            </a:extLst>
          </p:cNvPr>
          <p:cNvSpPr>
            <a:spLocks noGrp="1"/>
          </p:cNvSpPr>
          <p:nvPr>
            <p:ph type="title"/>
          </p:nvPr>
        </p:nvSpPr>
        <p:spPr>
          <a:xfrm>
            <a:off x="1647826" y="84138"/>
            <a:ext cx="6113463" cy="1219200"/>
          </a:xfrm>
        </p:spPr>
        <p:txBody>
          <a:bodyPr/>
          <a:lstStyle/>
          <a:p>
            <a:pPr algn="l" eaLnBrk="1" hangingPunct="1"/>
            <a:r>
              <a:rPr lang="en-US" altLang="en-US" sz="3600" b="1" dirty="0">
                <a:cs typeface="Times New Roman" panose="02020603050405020304" pitchFamily="18" charset="0"/>
              </a:rPr>
              <a:t>Dry Forest / Savanna Habitats of the Georgia Basin</a:t>
            </a:r>
          </a:p>
        </p:txBody>
      </p:sp>
      <p:sp>
        <p:nvSpPr>
          <p:cNvPr id="7171" name="Content Placeholder 5">
            <a:extLst>
              <a:ext uri="{FF2B5EF4-FFF2-40B4-BE49-F238E27FC236}">
                <a16:creationId xmlns:a16="http://schemas.microsoft.com/office/drawing/2014/main" id="{40C79839-913F-4B96-9B31-9F508FACD59A}"/>
              </a:ext>
            </a:extLst>
          </p:cNvPr>
          <p:cNvSpPr>
            <a:spLocks noGrp="1"/>
          </p:cNvSpPr>
          <p:nvPr>
            <p:ph sz="half" idx="1"/>
          </p:nvPr>
        </p:nvSpPr>
        <p:spPr>
          <a:xfrm>
            <a:off x="1000898" y="1066801"/>
            <a:ext cx="5247504" cy="3154363"/>
          </a:xfrm>
        </p:spPr>
        <p:txBody>
          <a:bodyPr>
            <a:normAutofit/>
          </a:bodyPr>
          <a:lstStyle/>
          <a:p>
            <a:pPr marL="0" indent="0">
              <a:buNone/>
            </a:pPr>
            <a:endParaRPr lang="en-US" altLang="en-US" sz="2600" dirty="0"/>
          </a:p>
          <a:p>
            <a:pPr marL="0" indent="0"/>
            <a:endParaRPr lang="en-US" altLang="en-US" sz="1000" dirty="0"/>
          </a:p>
          <a:p>
            <a:pPr marL="0" indent="0">
              <a:buNone/>
            </a:pPr>
            <a:r>
              <a:rPr lang="en-US" altLang="en-US" dirty="0">
                <a:cs typeface="Times New Roman" panose="02020603050405020304" pitchFamily="18" charset="0"/>
              </a:rPr>
              <a:t>49% Converted to Human Use </a:t>
            </a:r>
          </a:p>
          <a:p>
            <a:pPr marL="0" indent="0">
              <a:buNone/>
            </a:pPr>
            <a:r>
              <a:rPr lang="en-US" altLang="en-US" dirty="0">
                <a:cs typeface="Times New Roman" panose="02020603050405020304" pitchFamily="18" charset="0"/>
              </a:rPr>
              <a:t>&lt; 3% Pre-settlement Forest Intact</a:t>
            </a:r>
          </a:p>
          <a:p>
            <a:pPr marL="0" indent="0">
              <a:buNone/>
            </a:pPr>
            <a:r>
              <a:rPr lang="en-US" altLang="en-US" dirty="0">
                <a:cs typeface="Times New Roman" panose="02020603050405020304" pitchFamily="18" charset="0"/>
              </a:rPr>
              <a:t>&gt; 80% Privately-owned</a:t>
            </a:r>
          </a:p>
          <a:p>
            <a:pPr marL="0" indent="0">
              <a:buNone/>
            </a:pPr>
            <a:r>
              <a:rPr lang="en-US" altLang="en-US" dirty="0">
                <a:cs typeface="Times New Roman" panose="02020603050405020304" pitchFamily="18" charset="0"/>
              </a:rPr>
              <a:t>&gt;153  Species At Risk</a:t>
            </a:r>
          </a:p>
        </p:txBody>
      </p:sp>
      <p:sp>
        <p:nvSpPr>
          <p:cNvPr id="9" name="Down Arrow 8">
            <a:extLst>
              <a:ext uri="{FF2B5EF4-FFF2-40B4-BE49-F238E27FC236}">
                <a16:creationId xmlns:a16="http://schemas.microsoft.com/office/drawing/2014/main" id="{798B16DC-9F0D-4500-AA76-E51F68C4ADD6}"/>
              </a:ext>
            </a:extLst>
          </p:cNvPr>
          <p:cNvSpPr/>
          <p:nvPr/>
        </p:nvSpPr>
        <p:spPr>
          <a:xfrm rot="6856600">
            <a:off x="8929688" y="5110163"/>
            <a:ext cx="271463" cy="12207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173" name="TextBox 10">
            <a:extLst>
              <a:ext uri="{FF2B5EF4-FFF2-40B4-BE49-F238E27FC236}">
                <a16:creationId xmlns:a16="http://schemas.microsoft.com/office/drawing/2014/main" id="{B5397FD6-FB1F-4FF9-9D9D-01179A7D0E85}"/>
              </a:ext>
            </a:extLst>
          </p:cNvPr>
          <p:cNvSpPr txBox="1">
            <a:spLocks noChangeArrowheads="1"/>
          </p:cNvSpPr>
          <p:nvPr/>
        </p:nvSpPr>
        <p:spPr bwMode="auto">
          <a:xfrm>
            <a:off x="1736726" y="3944939"/>
            <a:ext cx="46317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a:solidFill>
                  <a:srgbClr val="FFC000"/>
                </a:solidFill>
                <a:latin typeface="+mn-lt"/>
                <a:cs typeface="Times New Roman" panose="02020603050405020304" pitchFamily="18" charset="0"/>
              </a:rPr>
              <a:t>Most Imperiled Ecosystem in BC</a:t>
            </a:r>
          </a:p>
        </p:txBody>
      </p:sp>
      <p:pic>
        <p:nvPicPr>
          <p:cNvPr id="200711" name="Picture 10" descr="CDFCP Map">
            <a:extLst>
              <a:ext uri="{FF2B5EF4-FFF2-40B4-BE49-F238E27FC236}">
                <a16:creationId xmlns:a16="http://schemas.microsoft.com/office/drawing/2014/main" id="{DD7CBC6D-1F20-4B24-A648-5EA182B761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3224" y="2835275"/>
            <a:ext cx="4195762" cy="35655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57B1364-A17C-406E-9FF7-1A09F097D913}"/>
              </a:ext>
            </a:extLst>
          </p:cNvPr>
          <p:cNvSpPr txBox="1"/>
          <p:nvPr/>
        </p:nvSpPr>
        <p:spPr>
          <a:xfrm>
            <a:off x="8385175" y="4365625"/>
            <a:ext cx="1328738" cy="400050"/>
          </a:xfrm>
          <a:prstGeom prst="rect">
            <a:avLst/>
          </a:prstGeom>
          <a:noFill/>
        </p:spPr>
        <p:txBody>
          <a:bodyPr wrap="none">
            <a:spAutoFit/>
          </a:bodyPr>
          <a:lstStyle/>
          <a:p>
            <a:pPr>
              <a:defRPr/>
            </a:pPr>
            <a:r>
              <a:rPr lang="en-CA" sz="2000" b="1" kern="0" dirty="0">
                <a:solidFill>
                  <a:srgbClr val="C00000"/>
                </a:solidFill>
                <a:latin typeface="Calibri"/>
              </a:rPr>
              <a:t>Vancouver</a:t>
            </a:r>
            <a:endParaRPr lang="en-GB" sz="2000" b="1" kern="0" dirty="0">
              <a:solidFill>
                <a:srgbClr val="C00000"/>
              </a:solidFill>
              <a:latin typeface="Calibri"/>
            </a:endParaRPr>
          </a:p>
        </p:txBody>
      </p:sp>
      <p:pic>
        <p:nvPicPr>
          <p:cNvPr id="12" name="Picture 11">
            <a:extLst>
              <a:ext uri="{FF2B5EF4-FFF2-40B4-BE49-F238E27FC236}">
                <a16:creationId xmlns:a16="http://schemas.microsoft.com/office/drawing/2014/main" id="{97EC2C3D-1FF4-46EB-86B4-6957F96270A1}"/>
              </a:ext>
            </a:extLst>
          </p:cNvPr>
          <p:cNvPicPr preferRelativeResize="0">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84327" y="1566570"/>
            <a:ext cx="3900488" cy="5029200"/>
          </a:xfrm>
          <a:prstGeom prst="rect">
            <a:avLst/>
          </a:prstGeom>
          <a:ln w="12700">
            <a:solidFill>
              <a:schemeClr val="tx1">
                <a:lumMod val="50000"/>
                <a:lumOff val="50000"/>
              </a:schemeClr>
            </a:solidFill>
          </a:ln>
        </p:spPr>
      </p:pic>
      <p:pic>
        <p:nvPicPr>
          <p:cNvPr id="11" name="Picture 2">
            <a:extLst>
              <a:ext uri="{FF2B5EF4-FFF2-40B4-BE49-F238E27FC236}">
                <a16:creationId xmlns:a16="http://schemas.microsoft.com/office/drawing/2014/main" id="{86370632-06ED-4E19-B30F-DA4D4CE21A9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13082" y="2905125"/>
            <a:ext cx="235585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0">
            <a:extLst>
              <a:ext uri="{FF2B5EF4-FFF2-40B4-BE49-F238E27FC236}">
                <a16:creationId xmlns:a16="http://schemas.microsoft.com/office/drawing/2014/main" id="{31858E20-90CF-410D-9B3D-84A722EBA3EB}"/>
              </a:ext>
            </a:extLst>
          </p:cNvPr>
          <p:cNvSpPr txBox="1">
            <a:spLocks noChangeArrowheads="1"/>
          </p:cNvSpPr>
          <p:nvPr/>
        </p:nvSpPr>
        <p:spPr bwMode="auto">
          <a:xfrm>
            <a:off x="2206625" y="4930775"/>
            <a:ext cx="39107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a:solidFill>
                  <a:srgbClr val="FFC000"/>
                </a:solidFill>
                <a:latin typeface="+mn-lt"/>
                <a:cs typeface="Times New Roman" panose="02020603050405020304" pitchFamily="18" charset="0"/>
              </a:rPr>
              <a:t>And Throughout the Pacific Northwest</a:t>
            </a:r>
          </a:p>
        </p:txBody>
      </p:sp>
      <p:pic>
        <p:nvPicPr>
          <p:cNvPr id="13" name="Picture 12">
            <a:extLst>
              <a:ext uri="{FF2B5EF4-FFF2-40B4-BE49-F238E27FC236}">
                <a16:creationId xmlns:a16="http://schemas.microsoft.com/office/drawing/2014/main" id="{5F4F0764-B934-4BF7-8A74-D4C06FDD417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26568" y="4274898"/>
            <a:ext cx="18891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747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7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7475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42750" y="0"/>
            <a:ext cx="88777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251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01183"/>
            <a:ext cx="8229600" cy="1143000"/>
          </a:xfrm>
        </p:spPr>
        <p:txBody>
          <a:bodyPr>
            <a:normAutofit fontScale="90000"/>
          </a:bodyPr>
          <a:lstStyle/>
          <a:p>
            <a:r>
              <a:rPr lang="en-CA" b="1" dirty="0"/>
              <a:t>What problem do we want to solve?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81200" y="2232216"/>
                <a:ext cx="8229600" cy="4525963"/>
              </a:xfrm>
            </p:spPr>
            <p:txBody>
              <a:bodyPr>
                <a:normAutofit fontScale="70000" lnSpcReduction="20000"/>
              </a:bodyPr>
              <a:lstStyle/>
              <a:p>
                <a:pPr marL="0" indent="0" algn="ctr">
                  <a:buNone/>
                </a:pPr>
                <a:r>
                  <a:rPr lang="en-US" sz="5100" b="1" dirty="0"/>
                  <a:t>Score of the configuration being tested</a:t>
                </a:r>
                <a:r>
                  <a:rPr lang="en-US" sz="5100" dirty="0"/>
                  <a:t> = </a:t>
                </a:r>
              </a:p>
              <a:p>
                <a:pPr marL="0" indent="0">
                  <a:buNone/>
                </a:pPr>
                <a:endParaRPr lang="en-US" dirty="0"/>
              </a:p>
              <a:p>
                <a:pPr marL="0" indent="0" algn="ctr">
                  <a:buNone/>
                </a:pPr>
                <a14:m>
                  <m:oMathPara xmlns:m="http://schemas.openxmlformats.org/officeDocument/2006/math">
                    <m:oMathParaPr>
                      <m:jc m:val="centerGroup"/>
                    </m:oMathParaPr>
                    <m:oMath xmlns:m="http://schemas.openxmlformats.org/officeDocument/2006/math">
                      <m:r>
                        <a:rPr lang="en-US" sz="4000" b="1" i="1">
                          <a:latin typeface="Cambria Math"/>
                        </a:rPr>
                        <m:t>𝑪𝒐𝒔𝒕</m:t>
                      </m:r>
                    </m:oMath>
                  </m:oMathPara>
                </a14:m>
                <a:endParaRPr lang="en-CA" sz="4000" b="1" dirty="0">
                  <a:latin typeface="+mj-lt"/>
                </a:endParaRPr>
              </a:p>
              <a:p>
                <a:pPr marL="0" indent="0" algn="ctr">
                  <a:buNone/>
                </a:pPr>
                <a:r>
                  <a:rPr lang="en-US" sz="4000" b="1" dirty="0">
                    <a:latin typeface="+mj-lt"/>
                  </a:rPr>
                  <a:t>+</a:t>
                </a:r>
                <a:br>
                  <a:rPr lang="en-US" sz="4000" b="1" dirty="0">
                    <a:latin typeface="+mj-lt"/>
                  </a:rPr>
                </a:br>
                <a:r>
                  <a:rPr lang="en-US" sz="4000" b="1" dirty="0">
                    <a:latin typeface="+mj-lt"/>
                  </a:rPr>
                  <a:t> </a:t>
                </a:r>
                <a14:m>
                  <m:oMath xmlns:m="http://schemas.openxmlformats.org/officeDocument/2006/math">
                    <m:r>
                      <a:rPr lang="en-CA" sz="4000" b="1" i="1">
                        <a:latin typeface="Cambria Math"/>
                      </a:rPr>
                      <m:t>𝑩𝒐𝒖𝒏𝒅𝒂𝒓𝒚</m:t>
                    </m:r>
                    <m:r>
                      <a:rPr lang="en-CA" sz="4000" b="1" i="1">
                        <a:latin typeface="Cambria Math"/>
                      </a:rPr>
                      <m:t> </m:t>
                    </m:r>
                    <m:r>
                      <a:rPr lang="en-CA" sz="4000" b="1" i="1">
                        <a:latin typeface="Cambria Math"/>
                      </a:rPr>
                      <m:t>𝑳𝒆𝒏𝒈𝒕𝒉</m:t>
                    </m:r>
                    <m:r>
                      <a:rPr lang="en-US" sz="4000" b="1" i="1">
                        <a:latin typeface="Cambria Math"/>
                      </a:rPr>
                      <m:t> </m:t>
                    </m:r>
                    <m:r>
                      <a:rPr lang="en-US" sz="4000" b="1" i="1">
                        <a:latin typeface="Cambria Math"/>
                      </a:rPr>
                      <m:t>𝑴𝒐𝒅𝒊𝒇𝒊𝒆𝒓</m:t>
                    </m:r>
                    <m:r>
                      <a:rPr lang="en-US" sz="4000" b="1" i="1">
                        <a:latin typeface="Cambria Math"/>
                      </a:rPr>
                      <m:t>×</m:t>
                    </m:r>
                    <m:r>
                      <a:rPr lang="en-US" sz="4000" b="1" i="1">
                        <a:latin typeface="Cambria Math"/>
                      </a:rPr>
                      <m:t>𝑩𝒐𝒖𝒏𝒅𝒂𝒓𝒚</m:t>
                    </m:r>
                    <m:r>
                      <a:rPr lang="en-US" sz="4000" b="1" i="1">
                        <a:latin typeface="Cambria Math"/>
                      </a:rPr>
                      <m:t> </m:t>
                    </m:r>
                    <m:r>
                      <a:rPr lang="en-CA" sz="4000" b="1" i="1">
                        <a:latin typeface="Cambria Math"/>
                      </a:rPr>
                      <m:t>𝑪𝒐𝒔𝒕</m:t>
                    </m:r>
                    <m:r>
                      <a:rPr lang="en-CA" sz="4000" b="1" i="1">
                        <a:latin typeface="Cambria Math"/>
                      </a:rPr>
                      <m:t> </m:t>
                    </m:r>
                    <m:r>
                      <a:rPr lang="en-US" sz="4000" b="1" i="1">
                        <a:latin typeface="Cambria Math"/>
                      </a:rPr>
                      <m:t>𝒐𝒇</m:t>
                    </m:r>
                    <m:r>
                      <a:rPr lang="en-US" sz="4000" b="1" i="1">
                        <a:latin typeface="Cambria Math"/>
                      </a:rPr>
                      <m:t> </m:t>
                    </m:r>
                    <m:r>
                      <a:rPr lang="en-US" sz="4000" b="1" i="1">
                        <a:latin typeface="Cambria Math"/>
                      </a:rPr>
                      <m:t>𝒕𝒉𝒆</m:t>
                    </m:r>
                    <m:r>
                      <a:rPr lang="en-US" sz="4000" b="1" i="1">
                        <a:latin typeface="Cambria Math"/>
                      </a:rPr>
                      <m:t> </m:t>
                    </m:r>
                    <m:r>
                      <a:rPr lang="en-US" sz="4000" b="1" i="1">
                        <a:latin typeface="Cambria Math"/>
                      </a:rPr>
                      <m:t>𝒓𝒆𝒔𝒆𝒓𝒗𝒆</m:t>
                    </m:r>
                    <m:r>
                      <a:rPr lang="en-US" sz="4000" b="1" i="1">
                        <a:latin typeface="Cambria Math"/>
                      </a:rPr>
                      <m:t> </m:t>
                    </m:r>
                    <m:r>
                      <a:rPr lang="en-US" sz="4000" b="1" i="1">
                        <a:latin typeface="Cambria Math"/>
                      </a:rPr>
                      <m:t>𝒔𝒚𝒔𝒕𝒆𝒎</m:t>
                    </m:r>
                  </m:oMath>
                </a14:m>
                <a:endParaRPr lang="en-CA" sz="4000" b="1" dirty="0">
                  <a:latin typeface="+mj-lt"/>
                </a:endParaRPr>
              </a:p>
              <a:p>
                <a:pPr marL="0" indent="0" algn="ctr">
                  <a:buNone/>
                </a:pPr>
                <a:r>
                  <a:rPr lang="en-CA" sz="4000" b="1" dirty="0">
                    <a:latin typeface="+mj-lt"/>
                  </a:rPr>
                  <a:t/>
                </a:r>
                <a:br>
                  <a:rPr lang="en-CA" sz="4000" b="1" dirty="0">
                    <a:latin typeface="+mj-lt"/>
                  </a:rPr>
                </a:br>
                <a:r>
                  <a:rPr lang="en-CA" sz="4000" b="1" dirty="0">
                    <a:latin typeface="+mj-lt"/>
                  </a:rPr>
                  <a:t>+</a:t>
                </a:r>
                <a:br>
                  <a:rPr lang="en-CA" sz="4000" b="1" dirty="0">
                    <a:latin typeface="+mj-lt"/>
                  </a:rPr>
                </a:br>
                <a:endParaRPr lang="en-CA" sz="4000" b="1" dirty="0">
                  <a:latin typeface="+mj-lt"/>
                </a:endParaRPr>
              </a:p>
              <a:p>
                <a:pPr marL="0" indent="0" algn="ctr">
                  <a:buNone/>
                </a:pPr>
                <a14:m>
                  <m:oMathPara xmlns:m="http://schemas.openxmlformats.org/officeDocument/2006/math">
                    <m:oMathParaPr>
                      <m:jc m:val="centerGroup"/>
                    </m:oMathParaPr>
                    <m:oMath xmlns:m="http://schemas.openxmlformats.org/officeDocument/2006/math">
                      <m:eqArr>
                        <m:eqArrPr>
                          <m:ctrlPr>
                            <a:rPr lang="en-US" sz="4000" b="1" i="1">
                              <a:latin typeface="Cambria Math" panose="02040503050406030204" pitchFamily="18" charset="0"/>
                            </a:rPr>
                          </m:ctrlPr>
                        </m:eqArrPr>
                        <m:e>
                          <m:r>
                            <a:rPr lang="en-US" sz="4000" b="1" i="1">
                              <a:latin typeface="Cambria Math"/>
                            </a:rPr>
                            <m:t>𝑺𝒑𝒆𝒄𝒊𝒆𝒔</m:t>
                          </m:r>
                          <m:r>
                            <a:rPr lang="en-US" sz="4000" b="1" i="1">
                              <a:latin typeface="Cambria Math"/>
                            </a:rPr>
                            <m:t> </m:t>
                          </m:r>
                          <m:r>
                            <a:rPr lang="en-US" sz="4000" b="1" i="1">
                              <a:latin typeface="Cambria Math"/>
                            </a:rPr>
                            <m:t>𝑷𝒆𝒏𝒂𝒍𝒕𝒚</m:t>
                          </m:r>
                          <m:r>
                            <a:rPr lang="en-US" sz="4000" b="1" i="1">
                              <a:latin typeface="Cambria Math"/>
                            </a:rPr>
                            <m:t> </m:t>
                          </m:r>
                          <m:r>
                            <a:rPr lang="en-US" sz="4000" b="1" i="1">
                              <a:latin typeface="Cambria Math"/>
                            </a:rPr>
                            <m:t>𝑭𝒂𝒄𝒕𝒐𝒓</m:t>
                          </m:r>
                          <m:r>
                            <a:rPr lang="en-US" sz="4000" b="1" i="1">
                              <a:latin typeface="Cambria Math"/>
                            </a:rPr>
                            <m:t> × </m:t>
                          </m:r>
                        </m:e>
                        <m:e>
                          <m:r>
                            <a:rPr lang="en-US" sz="4000" b="1" i="1">
                              <a:latin typeface="Cambria Math"/>
                            </a:rPr>
                            <m:t>𝑷𝒆𝒏𝒂𝒍𝒕𝒚</m:t>
                          </m:r>
                          <m:r>
                            <a:rPr lang="en-US" sz="4000" b="1" i="1">
                              <a:latin typeface="Cambria Math"/>
                            </a:rPr>
                            <m:t> </m:t>
                          </m:r>
                          <m:r>
                            <a:rPr lang="en-US" sz="4000" b="1" i="1">
                              <a:latin typeface="Cambria Math"/>
                            </a:rPr>
                            <m:t>𝒊𝒏𝒄𝒖𝒓𝒓𝒆𝒅</m:t>
                          </m:r>
                          <m:r>
                            <a:rPr lang="en-US" sz="4000" b="1" i="1">
                              <a:latin typeface="Cambria Math"/>
                            </a:rPr>
                            <m:t> </m:t>
                          </m:r>
                          <m:r>
                            <a:rPr lang="en-US" sz="4000" b="1" i="1">
                              <a:latin typeface="Cambria Math"/>
                            </a:rPr>
                            <m:t>𝒇𝒐𝒓</m:t>
                          </m:r>
                          <m:r>
                            <a:rPr lang="en-US" sz="4000" b="1" i="1">
                              <a:latin typeface="Cambria Math"/>
                            </a:rPr>
                            <m:t> </m:t>
                          </m:r>
                          <m:r>
                            <a:rPr lang="en-US" sz="4000" b="1" i="1">
                              <a:latin typeface="Cambria Math"/>
                            </a:rPr>
                            <m:t>𝒖𝒏𝒎𝒆𝒕</m:t>
                          </m:r>
                          <m:r>
                            <a:rPr lang="en-US" sz="4000" b="1" i="1">
                              <a:latin typeface="Cambria Math"/>
                            </a:rPr>
                            <m:t> </m:t>
                          </m:r>
                          <m:r>
                            <a:rPr lang="en-US" sz="4000" b="1" i="1">
                              <a:latin typeface="Cambria Math"/>
                            </a:rPr>
                            <m:t>𝒕𝒂𝒓𝒈𝒆𝒕𝒔</m:t>
                          </m:r>
                        </m:e>
                      </m:eqArr>
                    </m:oMath>
                  </m:oMathPara>
                </a14:m>
                <a:endParaRPr lang="en-CA" b="1" dirty="0">
                  <a:latin typeface="+mj-l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81200" y="2232216"/>
                <a:ext cx="8229600" cy="4525963"/>
              </a:xfrm>
              <a:blipFill>
                <a:blip r:embed="rId2"/>
                <a:stretch>
                  <a:fillRect l="-74" t="-4172" r="-1259"/>
                </a:stretch>
              </a:blipFill>
            </p:spPr>
            <p:txBody>
              <a:bodyPr/>
              <a:lstStyle/>
              <a:p>
                <a:r>
                  <a:rPr lang="en-CA">
                    <a:noFill/>
                  </a:rPr>
                  <a:t> </a:t>
                </a:r>
              </a:p>
            </p:txBody>
          </p:sp>
        </mc:Fallback>
      </mc:AlternateContent>
    </p:spTree>
    <p:extLst>
      <p:ext uri="{BB962C8B-B14F-4D97-AF65-F5344CB8AC3E}">
        <p14:creationId xmlns:p14="http://schemas.microsoft.com/office/powerpoint/2010/main" val="2570823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757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42751" y="0"/>
            <a:ext cx="88777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1224" y="363321"/>
            <a:ext cx="1891498" cy="1875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3BA98136-E0A6-4921-889D-6EFCA3F0B614}"/>
              </a:ext>
            </a:extLst>
          </p:cNvPr>
          <p:cNvSpPr/>
          <p:nvPr/>
        </p:nvSpPr>
        <p:spPr>
          <a:xfrm>
            <a:off x="1971224" y="4222143"/>
            <a:ext cx="8198494" cy="227253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9978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250"/>
            <a:ext cx="8229600" cy="1143000"/>
          </a:xfrm>
        </p:spPr>
        <p:txBody>
          <a:bodyPr/>
          <a:lstStyle/>
          <a:p>
            <a:pPr algn="l"/>
            <a:r>
              <a:rPr lang="en-CA" b="1" dirty="0"/>
              <a:t>Planning units</a:t>
            </a:r>
          </a:p>
        </p:txBody>
      </p:sp>
      <p:sp>
        <p:nvSpPr>
          <p:cNvPr id="3" name="Content Placeholder 2"/>
          <p:cNvSpPr>
            <a:spLocks noGrp="1"/>
          </p:cNvSpPr>
          <p:nvPr>
            <p:ph idx="1"/>
          </p:nvPr>
        </p:nvSpPr>
        <p:spPr>
          <a:xfrm>
            <a:off x="1789042" y="1600202"/>
            <a:ext cx="9793357" cy="4525963"/>
          </a:xfrm>
        </p:spPr>
        <p:txBody>
          <a:bodyPr>
            <a:noAutofit/>
          </a:bodyPr>
          <a:lstStyle/>
          <a:p>
            <a:r>
              <a:rPr lang="en-CA" sz="2400" dirty="0"/>
              <a:t>Land base of the </a:t>
            </a:r>
            <a:br>
              <a:rPr lang="en-CA" sz="2400" dirty="0"/>
            </a:br>
            <a:r>
              <a:rPr lang="en-CA" sz="2400" dirty="0"/>
              <a:t>planning area: ~198,000</a:t>
            </a:r>
            <a:br>
              <a:rPr lang="en-CA" sz="2400" dirty="0"/>
            </a:br>
            <a:r>
              <a:rPr lang="en-CA" sz="2400" dirty="0"/>
              <a:t>properties</a:t>
            </a:r>
            <a:br>
              <a:rPr lang="en-CA" sz="2400" dirty="0"/>
            </a:br>
            <a:endParaRPr lang="en-CA" sz="2400" dirty="0"/>
          </a:p>
          <a:p>
            <a:r>
              <a:rPr lang="en-CA" sz="2400" dirty="0"/>
              <a:t>Possible solutions for a </a:t>
            </a:r>
            <a:br>
              <a:rPr lang="en-CA" sz="2400" dirty="0"/>
            </a:br>
            <a:r>
              <a:rPr lang="en-CA" sz="2400" dirty="0"/>
              <a:t>reserve system:</a:t>
            </a:r>
            <a:br>
              <a:rPr lang="en-CA" sz="2400" dirty="0"/>
            </a:br>
            <a:r>
              <a:rPr lang="en-CA" sz="2400" dirty="0"/>
              <a:t>2^198,000 &gt; atoms in the</a:t>
            </a:r>
            <a:br>
              <a:rPr lang="en-CA" sz="2400" dirty="0"/>
            </a:br>
            <a:r>
              <a:rPr lang="en-CA" sz="2400" dirty="0"/>
              <a:t>Universe</a:t>
            </a:r>
            <a:br>
              <a:rPr lang="en-CA" sz="2400" dirty="0"/>
            </a:br>
            <a:endParaRPr lang="en-CA" sz="2400" dirty="0"/>
          </a:p>
          <a:p>
            <a:r>
              <a:rPr lang="en-CA" sz="2400" dirty="0"/>
              <a:t>How to optimize</a:t>
            </a:r>
            <a:br>
              <a:rPr lang="en-CA" sz="2400" dirty="0"/>
            </a:br>
            <a:r>
              <a:rPr lang="en-CA" sz="2400" dirty="0"/>
              <a:t>prioritization?</a:t>
            </a:r>
            <a:br>
              <a:rPr lang="en-CA" sz="2400" dirty="0"/>
            </a:br>
            <a:endParaRPr lang="en-CA" sz="2400" dirty="0"/>
          </a:p>
        </p:txBody>
      </p:sp>
      <p:pic>
        <p:nvPicPr>
          <p:cNvPr id="5122" name="Picture 2" descr="D:\Work\Committee\2013_07_meeting\Property value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88551" y="331380"/>
            <a:ext cx="4929808" cy="637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52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eff">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eff" id="{E31D9F6F-DF06-47B6-9637-150469B69BEA}" vid="{2C8546ED-594F-477A-B570-BF6DC81EB0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16256</TotalTime>
  <Words>1114</Words>
  <Application>Microsoft Office PowerPoint</Application>
  <PresentationFormat>Widescreen</PresentationFormat>
  <Paragraphs>220</Paragraphs>
  <Slides>41</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Cambria Math</vt:lpstr>
      <vt:lpstr>Courier New</vt:lpstr>
      <vt:lpstr>Times New Roman</vt:lpstr>
      <vt:lpstr>Times Roman</vt:lpstr>
      <vt:lpstr>Verdana</vt:lpstr>
      <vt:lpstr>Jeff</vt:lpstr>
      <vt:lpstr>Democratizing Spatial Planning for  Nature and People</vt:lpstr>
      <vt:lpstr>Acknowledgements</vt:lpstr>
      <vt:lpstr>The Why?</vt:lpstr>
      <vt:lpstr>Traditional Goal of Conservation Area Design</vt:lpstr>
      <vt:lpstr>Dry Forest / Savanna Habitats of the Georgia Basin</vt:lpstr>
      <vt:lpstr>PowerPoint Presentation</vt:lpstr>
      <vt:lpstr>What problem do we want to solve?</vt:lpstr>
      <vt:lpstr>PowerPoint Presentation</vt:lpstr>
      <vt:lpstr>Planning units</vt:lpstr>
      <vt:lpstr>PowerPoint Presentation</vt:lpstr>
      <vt:lpstr>PowerPoint Presentation</vt:lpstr>
      <vt:lpstr>PowerPoint Presentation</vt:lpstr>
      <vt:lpstr>PowerPoint Presentation</vt:lpstr>
      <vt:lpstr>PowerPoint Presentation</vt:lpstr>
      <vt:lpstr>PowerPoint Presentation</vt:lpstr>
      <vt:lpstr>Where do we start?</vt:lpstr>
      <vt:lpstr> prioritizr.net</vt:lpstr>
      <vt:lpstr>Why           ?</vt:lpstr>
      <vt:lpstr>Decision science</vt:lpstr>
      <vt:lpstr>Case-study: Reserve design</vt:lpstr>
      <vt:lpstr>Design your problem</vt:lpstr>
      <vt:lpstr>Solve it fast!</vt:lpstr>
      <vt:lpstr>Optimizing the conservation of migratory species over their full annual cycle          </vt:lpstr>
      <vt:lpstr>Facilitate Consensus Decisions  on Protection</vt:lpstr>
      <vt:lpstr>PowerPoint Presentation</vt:lpstr>
      <vt:lpstr>PowerPoint Presentation</vt:lpstr>
      <vt:lpstr>PowerPoint Presentation</vt:lpstr>
      <vt:lpstr>CDFCP tool tutorial (p.15+) http://arcese.forestry.ubc.ca/marxan-tool-cdfcp/</vt:lpstr>
      <vt:lpstr>PowerPoint Presentation</vt:lpstr>
      <vt:lpstr>PowerPoint Presentation</vt:lpstr>
      <vt:lpstr>Payments for Ecosystem Services </vt:lpstr>
      <vt:lpstr>Synergies: High Value Forests Have Standing Carbon In Excess of 200 t/ha</vt:lpstr>
      <vt:lpstr>Biodiversity - Carbon</vt:lpstr>
      <vt:lpstr>PowerPoint Presentation</vt:lpstr>
      <vt:lpstr>PowerPoint Presentation</vt:lpstr>
      <vt:lpstr>PowerPoint Presentation</vt:lpstr>
      <vt:lpstr>Climate Adaptive Planning for  British Columbia</vt:lpstr>
      <vt:lpstr>PowerPoint Presentation</vt:lpstr>
      <vt:lpstr>                prioritizrshiny    (in development)</vt:lpstr>
      <vt:lpstr>NCC – Carleton partnership</vt:lpstr>
      <vt:lpstr>Take home message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predictive avian occurrence maps for maximizing the efficiency of conservation planning</dc:title>
  <dc:creator>Richard Schuster</dc:creator>
  <cp:lastModifiedBy>Alexander Ippel</cp:lastModifiedBy>
  <cp:revision>2405</cp:revision>
  <dcterms:created xsi:type="dcterms:W3CDTF">2006-08-16T00:00:00Z</dcterms:created>
  <dcterms:modified xsi:type="dcterms:W3CDTF">2020-01-15T23:47:13Z</dcterms:modified>
</cp:coreProperties>
</file>