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9" r:id="rId6"/>
    <p:sldMasterId id="2147483702" r:id="rId7"/>
  </p:sldMasterIdLst>
  <p:notesMasterIdLst>
    <p:notesMasterId r:id="rId25"/>
  </p:notesMasterIdLst>
  <p:handoutMasterIdLst>
    <p:handoutMasterId r:id="rId26"/>
  </p:handoutMasterIdLst>
  <p:sldIdLst>
    <p:sldId id="313" r:id="rId8"/>
    <p:sldId id="291" r:id="rId9"/>
    <p:sldId id="311" r:id="rId10"/>
    <p:sldId id="292" r:id="rId11"/>
    <p:sldId id="319" r:id="rId12"/>
    <p:sldId id="299" r:id="rId13"/>
    <p:sldId id="300" r:id="rId14"/>
    <p:sldId id="301" r:id="rId15"/>
    <p:sldId id="305" r:id="rId16"/>
    <p:sldId id="306" r:id="rId17"/>
    <p:sldId id="320" r:id="rId18"/>
    <p:sldId id="323" r:id="rId19"/>
    <p:sldId id="322" r:id="rId20"/>
    <p:sldId id="330" r:id="rId21"/>
    <p:sldId id="321" r:id="rId22"/>
    <p:sldId id="326" r:id="rId23"/>
    <p:sldId id="31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003946"/>
    <a:srgbClr val="A4383D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3113"/>
        <p:guide orient="horz" pos="1117"/>
        <p:guide pos="546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765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17820849316918E-2"/>
          <c:y val="0.13783376094842079"/>
          <c:w val="0.55526179419880206"/>
          <c:h val="0.72995089799168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Balanced</c:v>
                </c:pt>
                <c:pt idx="1">
                  <c:v>Canadian Equity</c:v>
                </c:pt>
                <c:pt idx="2">
                  <c:v>Fixed Income</c:v>
                </c:pt>
                <c:pt idx="3">
                  <c:v>Foreign Equity</c:v>
                </c:pt>
                <c:pt idx="4">
                  <c:v>Guaranteed/Money Market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0.2890041778626774</c:v>
                </c:pt>
                <c:pt idx="1">
                  <c:v>0.25361192651760345</c:v>
                </c:pt>
                <c:pt idx="2">
                  <c:v>0.15206416393914715</c:v>
                </c:pt>
                <c:pt idx="3">
                  <c:v>0.1911251165962885</c:v>
                </c:pt>
                <c:pt idx="4">
                  <c:v>0.11419461508428341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599117155810072"/>
          <c:y val="9.8708307528974609E-2"/>
          <c:w val="0.34400882844189928"/>
          <c:h val="0.80258338494205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genda Tabular Light" panose="02000603040000020004" pitchFamily="2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17820849316918E-2"/>
          <c:y val="0.13783376094842079"/>
          <c:w val="0.55526179419880206"/>
          <c:h val="0.729950897991683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599117155810072"/>
          <c:y val="9.8708307528974609E-2"/>
          <c:w val="0.34400882844189928"/>
          <c:h val="0.80258338494205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genda Tabular Light" panose="02000603040000020004" pitchFamily="2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DCPP</c:v>
                </c:pt>
              </c:strCache>
            </c:strRef>
          </c:tx>
          <c:spPr>
            <a:solidFill>
              <a:srgbClr val="FFC000"/>
            </a:solidFill>
            <a:ln w="15875">
              <a:solidFill>
                <a:schemeClr val="tx1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259</c:v>
                </c:pt>
                <c:pt idx="1">
                  <c:v>65</c:v>
                </c:pt>
                <c:pt idx="2">
                  <c:v>91</c:v>
                </c:pt>
                <c:pt idx="3">
                  <c:v>88</c:v>
                </c:pt>
                <c:pt idx="4">
                  <c:v>59</c:v>
                </c:pt>
                <c:pt idx="5">
                  <c:v>41</c:v>
                </c:pt>
                <c:pt idx="6">
                  <c:v>37</c:v>
                </c:pt>
                <c:pt idx="7">
                  <c:v>20</c:v>
                </c:pt>
                <c:pt idx="8">
                  <c:v>15</c:v>
                </c:pt>
                <c:pt idx="9">
                  <c:v>8</c:v>
                </c:pt>
                <c:pt idx="10">
                  <c:v>11</c:v>
                </c:pt>
                <c:pt idx="11">
                  <c:v>3</c:v>
                </c:pt>
                <c:pt idx="12">
                  <c:v>6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30368"/>
        <c:axId val="168331904"/>
      </c:barChart>
      <c:catAx>
        <c:axId val="1683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8331904"/>
        <c:crosses val="autoZero"/>
        <c:auto val="1"/>
        <c:lblAlgn val="ctr"/>
        <c:lblOffset val="100"/>
        <c:noMultiLvlLbl val="0"/>
      </c:catAx>
      <c:valAx>
        <c:axId val="1683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8330368"/>
        <c:crosses val="autoZero"/>
        <c:crossBetween val="between"/>
      </c:valAx>
      <c:spPr>
        <a:effectLst>
          <a:glow rad="127000">
            <a:schemeClr val="tx1"/>
          </a:glow>
        </a:effectLst>
      </c:spPr>
    </c:plotArea>
    <c:legend>
      <c:legendPos val="r"/>
      <c:layout>
        <c:manualLayout>
          <c:xMode val="edge"/>
          <c:yMode val="edge"/>
          <c:x val="0.69210131270554942"/>
          <c:y val="5.1649041677914578E-2"/>
          <c:w val="0.16977815717932279"/>
          <c:h val="0.19612328493797021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genda Tabular Light" panose="02000603040000020004" pitchFamily="2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members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B.G. BALANCED FUND (Default fund)</c:v>
                </c:pt>
                <c:pt idx="1">
                  <c:v>BLK BOND INDEX FUND</c:v>
                </c:pt>
                <c:pt idx="2">
                  <c:v>SLF MONEY MARKET</c:v>
                </c:pt>
                <c:pt idx="3">
                  <c:v>CC&amp;L GROUP CDN Q GROWTH</c:v>
                </c:pt>
                <c:pt idx="4">
                  <c:v>CC&amp;L GROUP INCOME&amp;GROWTH</c:v>
                </c:pt>
                <c:pt idx="5">
                  <c:v>CI SIG INCOME &amp; GROWTH</c:v>
                </c:pt>
                <c:pt idx="6">
                  <c:v>BLK US EQUITY INDEX</c:v>
                </c:pt>
                <c:pt idx="7">
                  <c:v>SLA 1YR GUARANTEED FUND</c:v>
                </c:pt>
                <c:pt idx="8">
                  <c:v>SLA 5YR GUARANTEED FUND</c:v>
                </c:pt>
                <c:pt idx="9">
                  <c:v>HEXAVEST WORLD FUND</c:v>
                </c:pt>
                <c:pt idx="10">
                  <c:v>MFS RESPONSIBLE BALANCED</c:v>
                </c:pt>
                <c:pt idx="11">
                  <c:v>PH&amp;N BOND FUND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147</c:v>
                </c:pt>
                <c:pt idx="1">
                  <c:v>56</c:v>
                </c:pt>
                <c:pt idx="2">
                  <c:v>37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32544"/>
        <c:axId val="168738816"/>
      </c:barChart>
      <c:catAx>
        <c:axId val="16873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Fund</a:t>
                </a:r>
                <a:r>
                  <a:rPr lang="en-US" baseline="0" dirty="0" smtClean="0"/>
                  <a:t> name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056473489755589"/>
              <c:y val="0.918171651388271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8738816"/>
        <c:crosses val="autoZero"/>
        <c:auto val="1"/>
        <c:lblAlgn val="ctr"/>
        <c:lblOffset val="100"/>
        <c:noMultiLvlLbl val="0"/>
      </c:catAx>
      <c:valAx>
        <c:axId val="16873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members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73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genda Tabular Light" pitchFamily="2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Balanced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&gt;60</c:v>
                </c:pt>
              </c:strCache>
            </c:strRef>
          </c:cat>
          <c:val>
            <c:numRef>
              <c:f>Sheet1!$B$2:$F$2</c:f>
              <c:numCache>
                <c:formatCode>"$"#,##0.00</c:formatCode>
                <c:ptCount val="5"/>
                <c:pt idx="0">
                  <c:v>342768.89999999991</c:v>
                </c:pt>
                <c:pt idx="1">
                  <c:v>1131557.8400000001</c:v>
                </c:pt>
                <c:pt idx="2">
                  <c:v>4931502.9599999934</c:v>
                </c:pt>
                <c:pt idx="3">
                  <c:v>9427431.950000016</c:v>
                </c:pt>
                <c:pt idx="4">
                  <c:v>4900706.1399999969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Canadian Equity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&gt;60</c:v>
                </c:pt>
              </c:strCache>
            </c:strRef>
          </c:cat>
          <c:val>
            <c:numRef>
              <c:f>Sheet1!$B$3:$F$3</c:f>
              <c:numCache>
                <c:formatCode>"$"#,##0.00</c:formatCode>
                <c:ptCount val="5"/>
                <c:pt idx="0">
                  <c:v>45773.829999999994</c:v>
                </c:pt>
                <c:pt idx="1">
                  <c:v>641327.05999999982</c:v>
                </c:pt>
                <c:pt idx="2">
                  <c:v>4656051.7799999965</c:v>
                </c:pt>
                <c:pt idx="3">
                  <c:v>8230298.5999999968</c:v>
                </c:pt>
                <c:pt idx="4">
                  <c:v>4621377.4499999983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Fixed Income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&gt;60</c:v>
                </c:pt>
              </c:strCache>
            </c:strRef>
          </c:cat>
          <c:val>
            <c:numRef>
              <c:f>Sheet1!$B$4:$F$4</c:f>
              <c:numCache>
                <c:formatCode>"$"#,##0.00</c:formatCode>
                <c:ptCount val="5"/>
                <c:pt idx="0">
                  <c:v>86865.42</c:v>
                </c:pt>
                <c:pt idx="1">
                  <c:v>1579399.3900000001</c:v>
                </c:pt>
                <c:pt idx="2">
                  <c:v>2255823.9800000014</c:v>
                </c:pt>
                <c:pt idx="3">
                  <c:v>5298775.1300000027</c:v>
                </c:pt>
                <c:pt idx="4">
                  <c:v>1688644.3799999997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Foreign Equity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&gt;60</c:v>
                </c:pt>
              </c:strCache>
            </c:strRef>
          </c:cat>
          <c:val>
            <c:numRef>
              <c:f>Sheet1!$B$5:$F$5</c:f>
              <c:numCache>
                <c:formatCode>"$"#,##0.00</c:formatCode>
                <c:ptCount val="5"/>
                <c:pt idx="0">
                  <c:v>88056.67</c:v>
                </c:pt>
                <c:pt idx="1">
                  <c:v>851412.42999999959</c:v>
                </c:pt>
                <c:pt idx="2">
                  <c:v>3457456.6199999992</c:v>
                </c:pt>
                <c:pt idx="3">
                  <c:v>6804584.8099999959</c:v>
                </c:pt>
                <c:pt idx="4">
                  <c:v>2510339.7300000004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Guaranteed/Money Market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&gt;60</c:v>
                </c:pt>
              </c:strCache>
            </c:strRef>
          </c:cat>
          <c:val>
            <c:numRef>
              <c:f>Sheet1!$B$6:$F$6</c:f>
              <c:numCache>
                <c:formatCode>"$"#,##0.00</c:formatCode>
                <c:ptCount val="5"/>
                <c:pt idx="0">
                  <c:v>634.56000000000006</c:v>
                </c:pt>
                <c:pt idx="1">
                  <c:v>210810.05000000002</c:v>
                </c:pt>
                <c:pt idx="2">
                  <c:v>2381490.1600000025</c:v>
                </c:pt>
                <c:pt idx="3">
                  <c:v>3255626.0199999991</c:v>
                </c:pt>
                <c:pt idx="4">
                  <c:v>2344080.1900000009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497920"/>
        <c:axId val="170499456"/>
      </c:barChart>
      <c:catAx>
        <c:axId val="170497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499456"/>
        <c:crosses val="autoZero"/>
        <c:auto val="1"/>
        <c:lblAlgn val="ctr"/>
        <c:lblOffset val="100"/>
        <c:noMultiLvlLbl val="0"/>
      </c:catAx>
      <c:valAx>
        <c:axId val="170499456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crossAx val="170497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>
          <a:latin typeface="Agenda Tabular Light" panose="02000603040000020004" pitchFamily="2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Northern British Columbia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Sheet1!$B$2:$B$13</c:f>
              <c:numCache>
                <c:formatCode>0.0%</c:formatCode>
                <c:ptCount val="12"/>
                <c:pt idx="0">
                  <c:v>2.3E-2</c:v>
                </c:pt>
                <c:pt idx="1">
                  <c:v>2.4E-2</c:v>
                </c:pt>
                <c:pt idx="2">
                  <c:v>1.9E-2</c:v>
                </c:pt>
                <c:pt idx="3">
                  <c:v>1.6E-2</c:v>
                </c:pt>
                <c:pt idx="4">
                  <c:v>8.0000000000000002E-3</c:v>
                </c:pt>
                <c:pt idx="5">
                  <c:v>1.0999999999999999E-2</c:v>
                </c:pt>
                <c:pt idx="6">
                  <c:v>8.0000000000000002E-3</c:v>
                </c:pt>
                <c:pt idx="7">
                  <c:v>1.0999999999999999E-2</c:v>
                </c:pt>
                <c:pt idx="8">
                  <c:v>0.01</c:v>
                </c:pt>
                <c:pt idx="9">
                  <c:v>1.4E-2</c:v>
                </c:pt>
                <c:pt idx="10">
                  <c:v>1.6E-2</c:v>
                </c:pt>
                <c:pt idx="11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Industry: Universities/Colleges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Sheet1!$C$2:$C$13</c:f>
              <c:numCache>
                <c:formatCode>0.0%</c:formatCode>
                <c:ptCount val="12"/>
                <c:pt idx="0">
                  <c:v>2.3E-2</c:v>
                </c:pt>
                <c:pt idx="1">
                  <c:v>1.7000000000000001E-2</c:v>
                </c:pt>
                <c:pt idx="2">
                  <c:v>1.7000000000000001E-2</c:v>
                </c:pt>
                <c:pt idx="3">
                  <c:v>0.02</c:v>
                </c:pt>
                <c:pt idx="4">
                  <c:v>1.7999999999999999E-2</c:v>
                </c:pt>
                <c:pt idx="5">
                  <c:v>1.7000000000000001E-2</c:v>
                </c:pt>
                <c:pt idx="6">
                  <c:v>1.7999999999999999E-2</c:v>
                </c:pt>
                <c:pt idx="7">
                  <c:v>1.4E-2</c:v>
                </c:pt>
                <c:pt idx="8">
                  <c:v>1.0999999999999999E-2</c:v>
                </c:pt>
                <c:pt idx="9">
                  <c:v>1.2E-2</c:v>
                </c:pt>
                <c:pt idx="10">
                  <c:v>1.2E-2</c:v>
                </c:pt>
                <c:pt idx="11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SLF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Sheet1!$D$2:$D$13</c:f>
              <c:numCache>
                <c:formatCode>0.0%</c:formatCode>
                <c:ptCount val="12"/>
                <c:pt idx="0">
                  <c:v>0.05</c:v>
                </c:pt>
                <c:pt idx="1">
                  <c:v>4.9000000000000002E-2</c:v>
                </c:pt>
                <c:pt idx="2">
                  <c:v>5.0999999999999997E-2</c:v>
                </c:pt>
                <c:pt idx="3">
                  <c:v>4.2999999999999997E-2</c:v>
                </c:pt>
                <c:pt idx="4">
                  <c:v>3.3000000000000002E-2</c:v>
                </c:pt>
                <c:pt idx="5">
                  <c:v>3.5000000000000003E-2</c:v>
                </c:pt>
                <c:pt idx="6">
                  <c:v>3.5000000000000003E-2</c:v>
                </c:pt>
                <c:pt idx="7">
                  <c:v>0.03</c:v>
                </c:pt>
                <c:pt idx="8">
                  <c:v>2.9000000000000001E-2</c:v>
                </c:pt>
                <c:pt idx="9">
                  <c:v>2.9000000000000001E-2</c:v>
                </c:pt>
                <c:pt idx="10">
                  <c:v>3.2000000000000001E-2</c:v>
                </c:pt>
                <c:pt idx="1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25088"/>
        <c:axId val="186026624"/>
      </c:barChart>
      <c:dateAx>
        <c:axId val="186025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genda Tabular Light" panose="02000603040000020004" pitchFamily="2" charset="0"/>
              </a:defRPr>
            </a:pPr>
            <a:endParaRPr lang="en-US"/>
          </a:p>
        </c:txPr>
        <c:crossAx val="186026624"/>
        <c:crosses val="autoZero"/>
        <c:auto val="1"/>
        <c:lblOffset val="100"/>
        <c:baseTimeUnit val="months"/>
      </c:dateAx>
      <c:valAx>
        <c:axId val="1860266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genda Tabular Light" panose="02000603040000020004" pitchFamily="2" charset="0"/>
              </a:defRPr>
            </a:pPr>
            <a:endParaRPr lang="en-US"/>
          </a:p>
        </c:txPr>
        <c:crossAx val="186025088"/>
        <c:crosses val="autoZero"/>
        <c:crossBetween val="between"/>
        <c:majorUnit val="2.0000000000000004E-2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genda Tabular Light" panose="0200060304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Northern British Columbia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0.16200000000000001</c:v>
                </c:pt>
                <c:pt idx="1">
                  <c:v>0.114</c:v>
                </c:pt>
                <c:pt idx="2">
                  <c:v>0.123</c:v>
                </c:pt>
                <c:pt idx="3">
                  <c:v>0.17199999999999999</c:v>
                </c:pt>
                <c:pt idx="4">
                  <c:v>0.10199999999999999</c:v>
                </c:pt>
                <c:pt idx="5">
                  <c:v>0.11</c:v>
                </c:pt>
                <c:pt idx="6">
                  <c:v>0.16300000000000001</c:v>
                </c:pt>
                <c:pt idx="7">
                  <c:v>0.113</c:v>
                </c:pt>
                <c:pt idx="8">
                  <c:v>8.6999999999999994E-2</c:v>
                </c:pt>
                <c:pt idx="9">
                  <c:v>0.13</c:v>
                </c:pt>
                <c:pt idx="10">
                  <c:v>0.106</c:v>
                </c:pt>
                <c:pt idx="11">
                  <c:v>8.6999999999999994E-2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Industry: Universites/Colleges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Sheet1!$C$2:$C$13</c:f>
              <c:numCache>
                <c:formatCode>0.0%</c:formatCode>
                <c:ptCount val="12"/>
                <c:pt idx="0">
                  <c:v>0.22900000000000001</c:v>
                </c:pt>
                <c:pt idx="1">
                  <c:v>0.128</c:v>
                </c:pt>
                <c:pt idx="2">
                  <c:v>0.13300000000000001</c:v>
                </c:pt>
                <c:pt idx="3">
                  <c:v>0.183</c:v>
                </c:pt>
                <c:pt idx="4">
                  <c:v>0.14199999999999999</c:v>
                </c:pt>
                <c:pt idx="5">
                  <c:v>0.11899999999999999</c:v>
                </c:pt>
                <c:pt idx="6">
                  <c:v>0.19</c:v>
                </c:pt>
                <c:pt idx="7">
                  <c:v>0.12</c:v>
                </c:pt>
                <c:pt idx="8">
                  <c:v>0.111</c:v>
                </c:pt>
                <c:pt idx="9">
                  <c:v>0.16900000000000001</c:v>
                </c:pt>
                <c:pt idx="10">
                  <c:v>0.11700000000000001</c:v>
                </c:pt>
                <c:pt idx="1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SLF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Sheet1!$D$2:$D$13</c:f>
              <c:numCache>
                <c:formatCode>0.0%</c:formatCode>
                <c:ptCount val="12"/>
                <c:pt idx="0">
                  <c:v>0.23400000000000001</c:v>
                </c:pt>
                <c:pt idx="1">
                  <c:v>0.17699999999999999</c:v>
                </c:pt>
                <c:pt idx="2">
                  <c:v>0.2</c:v>
                </c:pt>
                <c:pt idx="3">
                  <c:v>0.192</c:v>
                </c:pt>
                <c:pt idx="4">
                  <c:v>0.14599999999999999</c:v>
                </c:pt>
                <c:pt idx="5">
                  <c:v>0.14399999999999999</c:v>
                </c:pt>
                <c:pt idx="6">
                  <c:v>0.17799999999999999</c:v>
                </c:pt>
                <c:pt idx="7">
                  <c:v>0.13900000000000001</c:v>
                </c:pt>
                <c:pt idx="8">
                  <c:v>0.13700000000000001</c:v>
                </c:pt>
                <c:pt idx="9">
                  <c:v>0.16500000000000001</c:v>
                </c:pt>
                <c:pt idx="10">
                  <c:v>0.151</c:v>
                </c:pt>
                <c:pt idx="11">
                  <c:v>0.14299999999999999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29216"/>
        <c:axId val="185131008"/>
      </c:barChart>
      <c:dateAx>
        <c:axId val="185129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genda Tabular Light" panose="02000603040000020004" pitchFamily="2" charset="0"/>
              </a:defRPr>
            </a:pPr>
            <a:endParaRPr lang="en-US"/>
          </a:p>
        </c:txPr>
        <c:crossAx val="185131008"/>
        <c:crosses val="autoZero"/>
        <c:auto val="1"/>
        <c:lblOffset val="100"/>
        <c:baseTimeUnit val="months"/>
      </c:dateAx>
      <c:valAx>
        <c:axId val="1851310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genda Tabular Light" panose="02000603040000020004" pitchFamily="2" charset="0"/>
              </a:defRPr>
            </a:pPr>
            <a:endParaRPr lang="en-US"/>
          </a:p>
        </c:txPr>
        <c:crossAx val="185129216"/>
        <c:crosses val="autoZero"/>
        <c:crossBetween val="between"/>
        <c:majorUnit val="5.000000000000001E-2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genda Tabular Light" panose="0200060304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78C0F-331C-4622-9EC4-A7B6DB5BE6B7}" type="datetimeFigureOut">
              <a:rPr lang="en-CA" smtClean="0"/>
              <a:t>09/05/2016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5DA66-E905-4679-B003-681280A66E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75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5D2E30-85B9-4E82-BB41-A4190B5D78D3}" type="datetimeFigureOut">
              <a:rPr lang="en-CA" smtClean="0"/>
              <a:t>09/05/2016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E5BD1B-D44D-4C1D-8649-43FA09EAF0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85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05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35" indent="-168235">
              <a:buFont typeface="Arial" panose="020B0604020202020204" pitchFamily="34" charset="0"/>
              <a:buChar char="•"/>
            </a:pPr>
            <a:r>
              <a:rPr lang="en-CA" dirty="0" smtClean="0"/>
              <a:t>With 52% of traffic</a:t>
            </a:r>
            <a:r>
              <a:rPr lang="en-CA" baseline="0" dirty="0" smtClean="0"/>
              <a:t> in m</a:t>
            </a:r>
            <a:r>
              <a:rPr lang="en-CA" dirty="0" smtClean="0"/>
              <a:t>obile, on average,</a:t>
            </a:r>
            <a:r>
              <a:rPr lang="en-CA" baseline="0" dirty="0" smtClean="0"/>
              <a:t> the mobile device can be the </a:t>
            </a:r>
            <a:r>
              <a:rPr lang="en-CA" dirty="0" smtClean="0"/>
              <a:t>primary device within the household 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CA" dirty="0" smtClean="0"/>
              <a:t>On average 1.5M Canadians will only leverage mobile in a given month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CA" dirty="0" smtClean="0"/>
              <a:t>Screen sizes on phones are getting bigger while desktops are getting smaller</a:t>
            </a:r>
          </a:p>
          <a:p>
            <a:pPr marL="625409" lvl="1" indent="-168235">
              <a:buFont typeface="Arial" panose="020B0604020202020204" pitchFamily="34" charset="0"/>
              <a:buChar char="•"/>
            </a:pPr>
            <a:r>
              <a:rPr lang="en-US" dirty="0" smtClean="0"/>
              <a:t>Mobile screens</a:t>
            </a:r>
            <a:r>
              <a:rPr lang="en-US" baseline="0" dirty="0" smtClean="0"/>
              <a:t> have grown </a:t>
            </a:r>
            <a:r>
              <a:rPr lang="en-US" dirty="0" smtClean="0"/>
              <a:t>from 2.49</a:t>
            </a:r>
            <a:r>
              <a:rPr lang="en-US" baseline="0" dirty="0" smtClean="0"/>
              <a:t>” </a:t>
            </a:r>
            <a:r>
              <a:rPr lang="en-US" dirty="0" smtClean="0"/>
              <a:t>to 4.86” (2007</a:t>
            </a:r>
            <a:r>
              <a:rPr lang="en-US" baseline="0" dirty="0" smtClean="0"/>
              <a:t> to 2014)</a:t>
            </a:r>
            <a:endParaRPr lang="en-US" dirty="0" smtClean="0"/>
          </a:p>
          <a:p>
            <a:pPr marL="1082585" lvl="2" indent="-168235">
              <a:buFont typeface="Arial" panose="020B0604020202020204" pitchFamily="34" charset="0"/>
              <a:buChar char="•"/>
            </a:pPr>
            <a:r>
              <a:rPr lang="en-US" dirty="0" smtClean="0"/>
              <a:t>88% increase</a:t>
            </a:r>
          </a:p>
          <a:p>
            <a:pPr marL="625409" lvl="1" indent="-168235">
              <a:buFont typeface="Arial" panose="020B0604020202020204" pitchFamily="34" charset="0"/>
              <a:buChar char="•"/>
            </a:pPr>
            <a:r>
              <a:rPr lang="en-US" dirty="0" smtClean="0"/>
              <a:t>Laptop</a:t>
            </a:r>
            <a:r>
              <a:rPr lang="en-US" baseline="0" dirty="0" smtClean="0"/>
              <a:t> screens have reduced in size by 10% (2010 – 2013)</a:t>
            </a:r>
            <a:endParaRPr lang="en-CA" dirty="0" smtClean="0"/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CA" dirty="0" smtClean="0"/>
              <a:t>First internet usage globally @ 37hrs / month – </a:t>
            </a:r>
            <a:r>
              <a:rPr lang="en-CA" i="1" dirty="0" err="1" smtClean="0"/>
              <a:t>comscore</a:t>
            </a:r>
            <a:r>
              <a:rPr lang="en-CA" i="1" baseline="0" dirty="0" smtClean="0"/>
              <a:t> 2014</a:t>
            </a:r>
            <a:endParaRPr lang="en-CA" i="1" dirty="0" smtClean="0"/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CA" dirty="0" smtClean="0"/>
              <a:t>Mobile traffic represents</a:t>
            </a:r>
            <a:r>
              <a:rPr lang="en-CA" baseline="0" dirty="0" smtClean="0"/>
              <a:t> 52</a:t>
            </a:r>
            <a:r>
              <a:rPr lang="en-CA" dirty="0" smtClean="0"/>
              <a:t>% but is tracking to surpassing desktop</a:t>
            </a:r>
          </a:p>
          <a:p>
            <a:endParaRPr lang="pt-BR" dirty="0" smtClean="0"/>
          </a:p>
          <a:p>
            <a:r>
              <a:rPr lang="pt-BR" dirty="0" smtClean="0"/>
              <a:t>Lump sum contribution statitics</a:t>
            </a:r>
            <a:r>
              <a:rPr lang="pt-BR" baseline="0" dirty="0" smtClean="0"/>
              <a:t> (as at August 31, 2015):</a:t>
            </a:r>
          </a:p>
          <a:p>
            <a:pPr marL="171441" indent="-171441">
              <a:buFontTx/>
              <a:buChar char="-"/>
            </a:pPr>
            <a:r>
              <a:rPr lang="pt-BR" baseline="0" dirty="0" smtClean="0"/>
              <a:t>Highest transaction amounts: $25,000</a:t>
            </a:r>
          </a:p>
          <a:p>
            <a:pPr marL="171441" indent="-171441">
              <a:buFontTx/>
              <a:buChar char="-"/>
            </a:pPr>
            <a:r>
              <a:rPr lang="pt-BR" baseline="0" dirty="0" smtClean="0"/>
              <a:t>Average contribution amount: $2,500</a:t>
            </a:r>
          </a:p>
          <a:p>
            <a:pPr marL="171441" indent="-171441">
              <a:buFontTx/>
              <a:buChar char="-"/>
            </a:pPr>
            <a:r>
              <a:rPr lang="pt-BR" baseline="0" dirty="0" smtClean="0"/>
              <a:t>14% of transactions were $10,000 or greater</a:t>
            </a:r>
          </a:p>
          <a:p>
            <a:pPr marL="171441" indent="-171441">
              <a:buFontTx/>
              <a:buChar char="-"/>
            </a:pPr>
            <a:r>
              <a:rPr lang="pt-BR" baseline="0" dirty="0" smtClean="0"/>
              <a:t>Primary mobile users: 18-40 years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46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41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1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53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63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91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21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BD1B-D44D-4C1D-8649-43FA09EAF06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52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E8451-5D11-401A-834A-C880676BA7FA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Z:\MA\GRS_Marketing\Business Initiatives\Shannon\Benchmark report\Sun Icon_yello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427">
            <a:off x="-3601972" y="-517202"/>
            <a:ext cx="7245204" cy="74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323528" y="6169087"/>
            <a:ext cx="2208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</a:rPr>
              <a:t>Life’s brighter under the sun</a:t>
            </a:r>
            <a:endParaRPr lang="en-CA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z11\sle_cl_3p_P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59068"/>
            <a:ext cx="1630683" cy="6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333814"/>
            <a:ext cx="8229600" cy="502898"/>
          </a:xfrm>
        </p:spPr>
        <p:txBody>
          <a:bodyPr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2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CE9D-F9A5-427B-9C10-609C280B278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2832" y="476672"/>
            <a:ext cx="0" cy="72008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7544" y="823880"/>
            <a:ext cx="8253413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3600" cap="all" baseline="0" dirty="0" smtClean="0">
                <a:latin typeface="Agenda Tabular Medium" panose="02000603050000020004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07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435A-DCDF-4434-A9F0-35A4A7190B6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2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EE44-FCFC-4CAF-A89B-9E7D409F1D5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17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7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6A2F5B8-BFBA-456A-8278-7BD44525230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6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EC45DED-498F-4E5D-9794-76279F38709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63888" y="630932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AC04A0-7DAC-4C31-9E45-F6DE50D477A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18846" y="854379"/>
            <a:ext cx="864767" cy="108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2254" y="507783"/>
            <a:ext cx="7345362" cy="431800"/>
          </a:xfrm>
        </p:spPr>
        <p:txBody>
          <a:bodyPr anchor="ctr">
            <a:noAutofit/>
          </a:bodyPr>
          <a:lstStyle>
            <a:lvl1pPr marL="0" indent="0">
              <a:buNone/>
              <a:defRPr sz="36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0508" y="868492"/>
            <a:ext cx="7416800" cy="431800"/>
          </a:xfrm>
        </p:spPr>
        <p:txBody>
          <a:bodyPr anchor="ctr">
            <a:noAutofit/>
          </a:bodyPr>
          <a:lstStyle>
            <a:lvl1pPr marL="0" indent="0">
              <a:buNone/>
              <a:defRPr sz="36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44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18846" y="854379"/>
            <a:ext cx="864767" cy="108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2254" y="507783"/>
            <a:ext cx="7345362" cy="431800"/>
          </a:xfrm>
        </p:spPr>
        <p:txBody>
          <a:bodyPr anchor="ctr">
            <a:noAutofit/>
          </a:bodyPr>
          <a:lstStyle>
            <a:lvl1pPr marL="0" indent="0">
              <a:buNone/>
              <a:defRPr sz="36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0508" y="868492"/>
            <a:ext cx="7416800" cy="431800"/>
          </a:xfrm>
        </p:spPr>
        <p:txBody>
          <a:bodyPr anchor="ctr">
            <a:noAutofit/>
          </a:bodyPr>
          <a:lstStyle>
            <a:lvl1pPr marL="0" indent="0">
              <a:buNone/>
              <a:defRPr sz="36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5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- NO ANI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SUNLIFE\REFS\1\1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"/>
            <a:ext cx="2592289" cy="2492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3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333814"/>
            <a:ext cx="8229600" cy="502898"/>
          </a:xfrm>
        </p:spPr>
        <p:txBody>
          <a:bodyPr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2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CE9D-F9A5-427B-9C10-609C280B278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2832" y="476672"/>
            <a:ext cx="0" cy="72008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7544" y="823880"/>
            <a:ext cx="8253413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3600" cap="all" baseline="0" dirty="0" smtClean="0">
                <a:latin typeface="Agenda Tabular Medium" panose="02000603050000020004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3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Z:\MA\GRS_Marketing\Business Initiatives\Shannon\Benchmark report\Sun Icon_yello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024">
            <a:off x="1425892" y="3105498"/>
            <a:ext cx="6292217" cy="64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691680" y="1008024"/>
            <a:ext cx="5472608" cy="1152128"/>
          </a:xfrm>
        </p:spPr>
        <p:txBody>
          <a:bodyPr anchor="b"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9"/>
          <p:cNvSpPr>
            <a:spLocks noGrp="1"/>
          </p:cNvSpPr>
          <p:nvPr>
            <p:ph sz="quarter" idx="15"/>
          </p:nvPr>
        </p:nvSpPr>
        <p:spPr>
          <a:xfrm>
            <a:off x="1691680" y="2173800"/>
            <a:ext cx="5473175" cy="2110168"/>
          </a:xfrm>
        </p:spPr>
        <p:txBody>
          <a:bodyPr>
            <a:normAutofit/>
          </a:bodyPr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Agenda Tabular Light" panose="02000603040000020004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54608" y="620688"/>
            <a:ext cx="1081088" cy="1512168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None/>
              <a:defRPr lang="en-US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genda Tabular Medium" panose="02000603050000020004" pitchFamily="2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4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435A-DCDF-4434-A9F0-35A4A7190B6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7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EE44-FCFC-4CAF-A89B-9E7D409F1D5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308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17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7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6A2F5B8-BFBA-456A-8278-7BD44525230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01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EC45DED-498F-4E5D-9794-76279F3870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72" y="2130425"/>
            <a:ext cx="4578927" cy="147002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002D3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71" y="3886200"/>
            <a:ext cx="4578927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C706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626" y="6520066"/>
            <a:ext cx="18415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41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 userDrawn="1"/>
        </p:nvSpPr>
        <p:spPr>
          <a:xfrm>
            <a:off x="5580112" y="633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genda Tabular Light" panose="02000603040000020004" pitchFamily="2" charset="0"/>
              </a:rPr>
              <a:t>SUN LIFE</a:t>
            </a:r>
            <a:r>
              <a:rPr lang="en-US" sz="1800" baseline="0" dirty="0" smtClean="0">
                <a:solidFill>
                  <a:schemeClr val="bg1"/>
                </a:solidFill>
                <a:latin typeface="Agenda Tabular Light" panose="02000603040000020004" pitchFamily="2" charset="0"/>
              </a:rPr>
              <a:t> FINANCIAL </a:t>
            </a:r>
            <a:r>
              <a:rPr lang="en-US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genda Tabular Light" panose="02000603040000020004" pitchFamily="2" charset="0"/>
              </a:rPr>
              <a:t>2014</a:t>
            </a:r>
            <a:endParaRPr lang="en-CA" sz="18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Agenda Tabular Light" panose="0200060304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44968" y="6456186"/>
            <a:ext cx="0" cy="144000"/>
          </a:xfrm>
          <a:prstGeom prst="line">
            <a:avLst/>
          </a:prstGeom>
          <a:ln w="12700">
            <a:solidFill>
              <a:srgbClr val="00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 Tabular Light" panose="02000603040000020004" pitchFamily="2" charset="0"/>
              </a:defRPr>
            </a:lvl1pPr>
          </a:lstStyle>
          <a:p>
            <a:fld id="{D7C6BA0D-7AC4-47D8-8D5B-A66F0F7FB6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36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4" r:id="rId4"/>
    <p:sldLayoutId id="2147483655" r:id="rId5"/>
    <p:sldLayoutId id="2147483650" r:id="rId6"/>
    <p:sldLayoutId id="214748366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genda Tabular Medium" panose="0200060305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BE10">
                <a:alpha val="30000"/>
              </a:srgbClr>
            </a:gs>
            <a:gs pos="48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14-051-150_Logo-2-Colour-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3" y="5834303"/>
            <a:ext cx="1555271" cy="808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3581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631429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                SUN LIFE FINANCAL</a:t>
            </a:r>
            <a:endParaRPr lang="en-CA" dirty="0">
              <a:ln w="18415" cmpd="sng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 Tabular Light" panose="02000603040000020004" pitchFamily="2" charset="0"/>
              </a:defRPr>
            </a:lvl1pPr>
          </a:lstStyle>
          <a:p>
            <a:fld id="{D7C6BA0D-7AC4-47D8-8D5B-A66F0F7FB6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genda Tabular Medium" panose="0200060305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genda Tabular Light" panose="020006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130425"/>
            <a:ext cx="5544616" cy="1470025"/>
          </a:xfrm>
        </p:spPr>
        <p:txBody>
          <a:bodyPr/>
          <a:lstStyle/>
          <a:p>
            <a:r>
              <a:rPr lang="en-US" sz="2800" dirty="0" smtClean="0">
                <a:latin typeface="Agenda Tabular Medium" panose="02000603050000020004" pitchFamily="2" charset="0"/>
              </a:rPr>
              <a:t>University of Northern </a:t>
            </a:r>
            <a:br>
              <a:rPr lang="en-US" sz="2800" dirty="0" smtClean="0">
                <a:latin typeface="Agenda Tabular Medium" panose="02000603050000020004" pitchFamily="2" charset="0"/>
              </a:rPr>
            </a:br>
            <a:r>
              <a:rPr lang="en-US" sz="2800" dirty="0" smtClean="0">
                <a:latin typeface="Agenda Tabular Medium" panose="02000603050000020004" pitchFamily="2" charset="0"/>
              </a:rPr>
              <a:t>British Columbia </a:t>
            </a:r>
            <a:br>
              <a:rPr lang="en-US" sz="2800" dirty="0" smtClean="0">
                <a:latin typeface="Agenda Tabular Medium" panose="02000603050000020004" pitchFamily="2" charset="0"/>
              </a:rPr>
            </a:br>
            <a:r>
              <a:rPr lang="en-US" sz="2800" dirty="0" smtClean="0">
                <a:latin typeface="Agenda Tabular Medium" panose="02000603050000020004" pitchFamily="2" charset="0"/>
              </a:rPr>
              <a:t>DC Pension Plan AGM</a:t>
            </a:r>
            <a:r>
              <a:rPr lang="en-CA" sz="2800" dirty="0" err="1" smtClean="0">
                <a:solidFill>
                  <a:schemeClr val="bg1"/>
                </a:solidFill>
                <a:latin typeface="Agenda Tabular Medium" panose="02000603050000020004" pitchFamily="2" charset="0"/>
              </a:rPr>
              <a:t>mber</a:t>
            </a:r>
            <a:r>
              <a:rPr lang="en-CA" sz="2800" dirty="0" smtClean="0">
                <a:solidFill>
                  <a:schemeClr val="bg1"/>
                </a:solidFill>
                <a:latin typeface="Agenda Tabular Medium" panose="02000603050000020004" pitchFamily="2" charset="0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genda Tabular Medium" panose="02000603050000020004" pitchFamily="2" charset="0"/>
              </a:rPr>
            </a:br>
            <a:endParaRPr lang="en-US" sz="2800" dirty="0">
              <a:latin typeface="Agenda Tabular Medium" panose="0200060305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9545" y="3548916"/>
            <a:ext cx="44168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400" dirty="0" smtClean="0">
                <a:latin typeface="Agenda Tabular Light" panose="02000603040000020004" pitchFamily="2" charset="0"/>
              </a:rPr>
              <a:t>May 10, 2016</a:t>
            </a:r>
          </a:p>
          <a:p>
            <a:pPr>
              <a:spcBef>
                <a:spcPts val="600"/>
              </a:spcBef>
            </a:pPr>
            <a:r>
              <a:rPr lang="en-CA" sz="1400" dirty="0">
                <a:latin typeface="Agenda Tabular Light" panose="02000603040000020004" pitchFamily="2" charset="0"/>
              </a:rPr>
              <a:t>RYAN </a:t>
            </a:r>
            <a:r>
              <a:rPr lang="en-CA" sz="1400" dirty="0" smtClean="0">
                <a:latin typeface="Agenda Tabular Light" panose="02000603040000020004" pitchFamily="2" charset="0"/>
              </a:rPr>
              <a:t>LANG</a:t>
            </a:r>
            <a:r>
              <a:rPr lang="en-CA" sz="1400" dirty="0">
                <a:latin typeface="Agenda Tabular Light" panose="020006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Mysunlife.ca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CA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10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328576"/>
            <a:ext cx="3600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CALL CENTRE &amp; WEB </a:t>
            </a:r>
            <a:r>
              <a:rPr lang="en-US" sz="2000" b="1" dirty="0" smtClean="0">
                <a:solidFill>
                  <a:schemeClr val="bg1"/>
                </a:solidFill>
              </a:rPr>
              <a:t>REPORTING</a:t>
            </a:r>
            <a:endParaRPr lang="en-C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07354"/>
              </p:ext>
            </p:extLst>
          </p:nvPr>
        </p:nvGraphicFramePr>
        <p:xfrm>
          <a:off x="454224" y="1196752"/>
          <a:ext cx="82089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5946"/>
              </p:ext>
            </p:extLst>
          </p:nvPr>
        </p:nvGraphicFramePr>
        <p:xfrm>
          <a:off x="1763688" y="4653134"/>
          <a:ext cx="5760640" cy="1512170"/>
        </p:xfrm>
        <a:graphic>
          <a:graphicData uri="http://schemas.openxmlformats.org/drawingml/2006/table">
            <a:tbl>
              <a:tblPr firstRow="1" lastRow="1" bandRow="1"/>
              <a:tblGrid>
                <a:gridCol w="2740697"/>
                <a:gridCol w="1407103"/>
                <a:gridCol w="1612840"/>
              </a:tblGrid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mysunlife.ca activity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 YTD</a:t>
                      </a:r>
                      <a:r>
                        <a:rPr lang="en-US" sz="900" u="none" strike="noStrike" baseline="0" dirty="0" smtClean="0">
                          <a:effectLst/>
                          <a:latin typeface="Agenda Tabular Light" panose="02000603040000020004" pitchFamily="2" charset="0"/>
                        </a:rPr>
                        <a:t> </a:t>
                      </a:r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2014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YTD</a:t>
                      </a:r>
                      <a:r>
                        <a:rPr lang="en-US" sz="900" u="none" strike="noStrike" baseline="0" dirty="0" smtClean="0">
                          <a:effectLst/>
                          <a:latin typeface="Agenda Tabular Light" panose="02000603040000020004" pitchFamily="2" charset="0"/>
                        </a:rPr>
                        <a:t> </a:t>
                      </a:r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2015 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>
                          <a:effectLst/>
                          <a:latin typeface="Agenda Tabular Light" panose="02000603040000020004" pitchFamily="2" charset="0"/>
                        </a:rPr>
                        <a:t>Browse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220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240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Help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>
                          <a:effectLst/>
                          <a:latin typeface="Agenda Tabular Light" panose="02000603040000020004" pitchFamily="2" charset="0"/>
                        </a:rPr>
                        <a:t>Information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237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208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>
                          <a:effectLst/>
                          <a:latin typeface="Agenda Tabular Light" panose="02000603040000020004" pitchFamily="2" charset="0"/>
                        </a:rPr>
                        <a:t>My Money Tools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180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106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My Plan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60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56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>
                          <a:effectLst/>
                          <a:latin typeface="Agenda Tabular Light" panose="02000603040000020004" pitchFamily="2" charset="0"/>
                        </a:rPr>
                        <a:t>Newsstand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68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55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900" u="none" strike="noStrike" dirty="0">
                          <a:effectLst/>
                          <a:latin typeface="Agenda Tabular Light" panose="02000603040000020004" pitchFamily="2" charset="0"/>
                        </a:rPr>
                        <a:t>Requests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171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121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Webcast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90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Unique</a:t>
                      </a:r>
                      <a:r>
                        <a:rPr lang="en-US" sz="900" u="none" strike="noStrike" baseline="0" dirty="0" smtClean="0">
                          <a:effectLst/>
                          <a:latin typeface="Agenda Tabular Light" panose="02000603040000020004" pitchFamily="2" charset="0"/>
                        </a:rPr>
                        <a:t> Members: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277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280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1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Regulatory news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08720"/>
            <a:ext cx="5707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00811" y="1124744"/>
            <a:ext cx="7706815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CA" sz="1800" dirty="0">
                <a:solidFill>
                  <a:prstClr val="black"/>
                </a:solidFill>
                <a:latin typeface="Agenda Tabular Medium" panose="02000603050000020004" pitchFamily="2" charset="0"/>
              </a:rPr>
              <a:t>Contribution </a:t>
            </a:r>
            <a:r>
              <a:rPr lang="en-CA" sz="18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limits</a:t>
            </a:r>
          </a:p>
          <a:p>
            <a:pPr marL="0" indent="0">
              <a:buFont typeface="Arial" charset="0"/>
              <a:buNone/>
              <a:defRPr/>
            </a:pPr>
            <a:endParaRPr lang="en-CA" sz="9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1600" dirty="0">
                <a:solidFill>
                  <a:prstClr val="black"/>
                </a:solidFill>
              </a:rPr>
              <a:t>Effective January 1, </a:t>
            </a:r>
            <a:r>
              <a:rPr lang="en-CA" sz="1600" dirty="0" smtClean="0">
                <a:solidFill>
                  <a:prstClr val="black"/>
                </a:solidFill>
              </a:rPr>
              <a:t>2016 </a:t>
            </a:r>
            <a:r>
              <a:rPr lang="en-CA" sz="1600" dirty="0">
                <a:solidFill>
                  <a:prstClr val="black"/>
                </a:solidFill>
              </a:rPr>
              <a:t>contribution limits are as follows</a:t>
            </a:r>
            <a:r>
              <a:rPr lang="en-CA" sz="1600" dirty="0" smtClean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1800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78575"/>
              </p:ext>
            </p:extLst>
          </p:nvPr>
        </p:nvGraphicFramePr>
        <p:xfrm>
          <a:off x="555328" y="2132856"/>
          <a:ext cx="7041008" cy="239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207"/>
                <a:gridCol w="2673801"/>
              </a:tblGrid>
              <a:tr h="52526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</a:rPr>
                        <a:t>Plan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</a:rPr>
                        <a:t>Dollar limit for 2016</a:t>
                      </a:r>
                      <a:endParaRPr lang="en-US" sz="14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357">
                <a:tc>
                  <a:txBody>
                    <a:bodyPr/>
                    <a:lstStyle/>
                    <a:p>
                      <a:pPr algn="l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Defined Contribution Pension Plan (DCPP)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$26,010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897" marR="121897" marT="34275" marB="3427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E8"/>
                    </a:solidFill>
                  </a:tcPr>
                </a:tc>
              </a:tr>
              <a:tr h="483245">
                <a:tc>
                  <a:txBody>
                    <a:bodyPr/>
                    <a:lstStyle/>
                    <a:p>
                      <a:pPr algn="l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Deferred Profit Sharing Plan (DPSP)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$13,005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897" marR="121897" marT="34275" marB="34275" anchor="ctr">
                    <a:noFill/>
                  </a:tcPr>
                </a:tc>
              </a:tr>
              <a:tr h="462357">
                <a:tc>
                  <a:txBody>
                    <a:bodyPr/>
                    <a:lstStyle/>
                    <a:p>
                      <a:pPr algn="l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Registered Retirement Savings Plan (RRSP)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$25,370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897" marR="121897" marT="34275" marB="34275" anchor="ctr">
                    <a:solidFill>
                      <a:srgbClr val="E7E8E8"/>
                    </a:solidFill>
                  </a:tcPr>
                </a:tc>
              </a:tr>
              <a:tr h="4623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genda Tabular Light" pitchFamily="2" charset="0"/>
                        </a:rPr>
                        <a:t>Tax Free Savings Account (TFSA)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genda Tabular Light" pitchFamily="2" charset="0"/>
                        </a:rPr>
                        <a:t>$5,500</a:t>
                      </a:r>
                      <a:endParaRPr lang="en-US" sz="1400" dirty="0">
                        <a:latin typeface="Agenda Tabular Light" pitchFamily="2" charset="0"/>
                      </a:endParaRPr>
                    </a:p>
                  </a:txBody>
                  <a:tcPr marL="121920" marR="121920" marT="34279" marB="342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39552" y="4683490"/>
            <a:ext cx="802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Note:  Yearly Maximum Pensionable Earnings (YMPE) for 2016 is $54,900 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11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1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Member Website</a:t>
            </a:r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Innovation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80728"/>
            <a:ext cx="5707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980728"/>
            <a:ext cx="7706815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Agenda Tabular Medium" panose="02000603050000020004" pitchFamily="2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unlife.ca refresh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defRPr/>
            </a:pPr>
            <a:endParaRPr lang="en-CA" sz="2800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68836"/>
          <a:stretch/>
        </p:blipFill>
        <p:spPr bwMode="auto">
          <a:xfrm>
            <a:off x="1152821" y="1393720"/>
            <a:ext cx="2627091" cy="19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xy69\Documents\Digital Projects\Website Strategy\GRS Secure Site Mock_ups\SunLife-PPHP-home.v1.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8"/>
          <a:stretch/>
        </p:blipFill>
        <p:spPr bwMode="auto">
          <a:xfrm>
            <a:off x="1145846" y="3497560"/>
            <a:ext cx="2634065" cy="231911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xy69\Documents\Digital Projects\Website Strategy\GRS Secure Site Mock_ups\SunLife-PPHP-home.v1.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9" b="29723"/>
          <a:stretch/>
        </p:blipFill>
        <p:spPr bwMode="auto">
          <a:xfrm>
            <a:off x="1139559" y="4365104"/>
            <a:ext cx="2639666" cy="176487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/>
          <p:cNvSpPr txBox="1">
            <a:spLocks/>
          </p:cNvSpPr>
          <p:nvPr/>
        </p:nvSpPr>
        <p:spPr>
          <a:xfrm>
            <a:off x="4572000" y="1109889"/>
            <a:ext cx="3530351" cy="49834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 smtClean="0">
              <a:solidFill>
                <a:prstClr val="black"/>
              </a:solidFill>
            </a:endParaRPr>
          </a:p>
          <a:p>
            <a:pPr defTabSz="914243"/>
            <a:r>
              <a:rPr lang="en-CA" sz="1600" dirty="0" smtClean="0">
                <a:solidFill>
                  <a:srgbClr val="002C3D"/>
                </a:solidFill>
              </a:rPr>
              <a:t>Simplified</a:t>
            </a:r>
            <a:r>
              <a:rPr lang="en-CA" sz="1600" dirty="0">
                <a:solidFill>
                  <a:srgbClr val="002C3D"/>
                </a:solidFill>
              </a:rPr>
              <a:t>, customer-centric navigation</a:t>
            </a:r>
          </a:p>
          <a:p>
            <a:r>
              <a:rPr lang="en-CA" sz="1600" dirty="0">
                <a:solidFill>
                  <a:srgbClr val="002C3D"/>
                </a:solidFill>
              </a:rPr>
              <a:t>Campaign and brand messaging integrated into page </a:t>
            </a:r>
            <a:r>
              <a:rPr lang="en-CA" sz="1600" dirty="0" smtClean="0">
                <a:solidFill>
                  <a:srgbClr val="002C3D"/>
                </a:solidFill>
              </a:rPr>
              <a:t>design</a:t>
            </a:r>
          </a:p>
          <a:p>
            <a:r>
              <a:rPr lang="en-CA" sz="1600" dirty="0">
                <a:solidFill>
                  <a:srgbClr val="002C3D"/>
                </a:solidFill>
              </a:rPr>
              <a:t>Interactive content to engage visitors at different life stages</a:t>
            </a:r>
          </a:p>
          <a:p>
            <a:r>
              <a:rPr lang="en-CA" sz="1600" dirty="0" smtClean="0">
                <a:solidFill>
                  <a:srgbClr val="002C3D"/>
                </a:solidFill>
              </a:rPr>
              <a:t>Editorial </a:t>
            </a:r>
            <a:r>
              <a:rPr lang="en-CA" sz="1600" dirty="0">
                <a:solidFill>
                  <a:srgbClr val="002C3D"/>
                </a:solidFill>
              </a:rPr>
              <a:t>pillars: Health, Money, </a:t>
            </a:r>
            <a:r>
              <a:rPr lang="en-CA" sz="1600" dirty="0" smtClean="0">
                <a:solidFill>
                  <a:srgbClr val="002C3D"/>
                </a:solidFill>
              </a:rPr>
              <a:t>Planning</a:t>
            </a:r>
          </a:p>
          <a:p>
            <a:endParaRPr lang="en-US" sz="1600" dirty="0">
              <a:solidFill>
                <a:srgbClr val="002C3D"/>
              </a:solidFill>
            </a:endParaRPr>
          </a:p>
          <a:p>
            <a:r>
              <a:rPr lang="en-CA" sz="1600" dirty="0" smtClean="0">
                <a:solidFill>
                  <a:srgbClr val="002C3D"/>
                </a:solidFill>
              </a:rPr>
              <a:t>Action </a:t>
            </a:r>
            <a:r>
              <a:rPr lang="en-CA" sz="1600" dirty="0">
                <a:solidFill>
                  <a:srgbClr val="002C3D"/>
                </a:solidFill>
              </a:rPr>
              <a:t>Centre to clearly identify items members need to act upon</a:t>
            </a:r>
          </a:p>
          <a:p>
            <a:r>
              <a:rPr lang="en-CA" sz="1600" dirty="0">
                <a:solidFill>
                  <a:srgbClr val="002C3D"/>
                </a:solidFill>
              </a:rPr>
              <a:t>Simplified access to detailed balance information</a:t>
            </a:r>
          </a:p>
          <a:p>
            <a:r>
              <a:rPr lang="en-CA" sz="1600" dirty="0">
                <a:solidFill>
                  <a:srgbClr val="002C3D"/>
                </a:solidFill>
              </a:rPr>
              <a:t>Improved representation and tracking of retirement goal, target retirement </a:t>
            </a:r>
            <a:r>
              <a:rPr lang="en-CA" sz="1600" dirty="0" smtClean="0">
                <a:solidFill>
                  <a:srgbClr val="002C3D"/>
                </a:solidFill>
              </a:rPr>
              <a:t>income</a:t>
            </a:r>
            <a:endParaRPr lang="en-CA" sz="1600" dirty="0">
              <a:solidFill>
                <a:srgbClr val="002C3D"/>
              </a:solidFill>
            </a:endParaRPr>
          </a:p>
          <a:p>
            <a:pPr marL="285750" indent="-285750"/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12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1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Mobile Innovations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08720"/>
            <a:ext cx="5707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052736"/>
            <a:ext cx="8136904" cy="51125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Overview of my Sun Life Mobile</a:t>
            </a:r>
            <a:endParaRPr lang="en-US" sz="2000" dirty="0">
              <a:solidFill>
                <a:prstClr val="black"/>
              </a:solidFill>
              <a:latin typeface="Agenda Tabular Medium" panose="02000603050000020004" pitchFamily="2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Apple Touch ID fingerprint recognition technology is being enabled for my Sun Life Mobile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Touch ID is voluntary; members have to opt in to use this feature</a:t>
            </a:r>
            <a:endParaRPr lang="en-CA" sz="1600" dirty="0" smtClean="0">
              <a:solidFill>
                <a:prstClr val="black"/>
              </a:solidFill>
            </a:endParaRPr>
          </a:p>
          <a:p>
            <a:r>
              <a:rPr lang="en-CA" sz="1600" dirty="0" smtClean="0">
                <a:solidFill>
                  <a:prstClr val="black"/>
                </a:solidFill>
              </a:rPr>
              <a:t>Some </a:t>
            </a:r>
            <a:r>
              <a:rPr lang="en-CA" sz="1600" dirty="0">
                <a:solidFill>
                  <a:prstClr val="black"/>
                </a:solidFill>
              </a:rPr>
              <a:t>exciting features of the app for Apple and Android users include:</a:t>
            </a:r>
          </a:p>
          <a:p>
            <a:pPr lvl="1"/>
            <a:r>
              <a:rPr lang="en-CA" sz="1600" dirty="0">
                <a:solidFill>
                  <a:prstClr val="black"/>
                </a:solidFill>
              </a:rPr>
              <a:t>Save my banking information – members who make a contribution can save their banking information for future contributions</a:t>
            </a:r>
          </a:p>
          <a:p>
            <a:pPr lvl="1"/>
            <a:r>
              <a:rPr lang="en-CA" sz="1600" dirty="0">
                <a:solidFill>
                  <a:prstClr val="black"/>
                </a:solidFill>
              </a:rPr>
              <a:t>my notifications – a message centre shows targeted messages relevant to the member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3767770"/>
            <a:ext cx="1729932" cy="22743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67771"/>
            <a:ext cx="1739393" cy="22913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44783"/>
            <a:ext cx="1584176" cy="2313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67771"/>
            <a:ext cx="1650652" cy="2291869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13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1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Process Innovation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08715"/>
            <a:ext cx="5995392" cy="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14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776" y="1052736"/>
            <a:ext cx="49331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prstClr val="black"/>
                </a:solidFill>
                <a:latin typeface="Agenda Tabular Light" pitchFamily="2" charset="0"/>
              </a:rPr>
              <a:t>Retirement planner enhancements</a:t>
            </a:r>
            <a:endParaRPr lang="en-US" sz="2600" b="1" dirty="0">
              <a:solidFill>
                <a:prstClr val="black"/>
              </a:solidFill>
              <a:latin typeface="Agenda Tabular Light" pitchFamily="2" charset="0"/>
            </a:endParaRPr>
          </a:p>
          <a:p>
            <a:endParaRPr lang="en-US" sz="1000" dirty="0" smtClean="0">
              <a:solidFill>
                <a:prstClr val="black"/>
              </a:solidFill>
              <a:latin typeface="Agenda Tabular Light" pitchFamily="2" charset="0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Agenda Tabular Light" pitchFamily="2" charset="0"/>
              </a:rPr>
              <a:t>Monthly retirement income estimates now available on the Retirement planner:</a:t>
            </a:r>
          </a:p>
          <a:p>
            <a:endParaRPr lang="en-US" sz="1200" dirty="0" smtClean="0">
              <a:solidFill>
                <a:prstClr val="black"/>
              </a:solidFill>
              <a:latin typeface="Agenda Tabular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genda Tabular Light" pitchFamily="2" charset="0"/>
              </a:rPr>
              <a:t>Retirement income tab provides clearer picture of what members will have to live on at retirement, based 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genda Tabular Light" pitchFamily="2" charset="0"/>
              </a:rPr>
              <a:t>The member’s savings and contribution levels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genda Tabular Light" pitchFamily="2" charset="0"/>
              </a:rPr>
              <a:t>Additional information entered by the member into the tool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genda Tabular Light" pitchFamily="2" charset="0"/>
              </a:rPr>
              <a:t>Estimates of CPP/QPP and OAS payments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genda Tabular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genda Tabular Light" pitchFamily="2" charset="0"/>
              </a:rPr>
              <a:t>As members change the information in the tool,  the results will change on the Retirement income tab</a:t>
            </a:r>
            <a:endParaRPr lang="en-US" sz="3000" dirty="0" smtClean="0">
              <a:solidFill>
                <a:prstClr val="black"/>
              </a:solidFill>
              <a:latin typeface="Agenda Tabular Light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1988840"/>
            <a:ext cx="35566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1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Process Innovation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08715"/>
            <a:ext cx="5995392" cy="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052736"/>
            <a:ext cx="4978879" cy="5736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E-beneficiary designations on mysunlife.ca</a:t>
            </a:r>
            <a:endParaRPr lang="en-US" sz="2000" dirty="0">
              <a:solidFill>
                <a:prstClr val="black"/>
              </a:solidFill>
              <a:latin typeface="Agenda Tabular Medium" panose="02000603050000020004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In November 2015, we made the following change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to </a:t>
            </a:r>
            <a:r>
              <a:rPr lang="en-US" sz="1600" b="1" dirty="0" smtClean="0">
                <a:solidFill>
                  <a:prstClr val="black"/>
                </a:solidFill>
              </a:rPr>
              <a:t>sunlife.ca</a:t>
            </a:r>
            <a:r>
              <a:rPr lang="en-US" sz="16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CA" sz="1600" dirty="0">
                <a:solidFill>
                  <a:prstClr val="black"/>
                </a:solidFill>
              </a:rPr>
              <a:t>Members can designate their beneficiary for each product they are enrolled in on </a:t>
            </a:r>
            <a:r>
              <a:rPr lang="en-CA" sz="1600" dirty="0" smtClean="0">
                <a:solidFill>
                  <a:prstClr val="black"/>
                </a:solidFill>
              </a:rPr>
              <a:t>sunlife.ca</a:t>
            </a:r>
            <a:endParaRPr lang="en-CA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CA" sz="1600" dirty="0">
                <a:solidFill>
                  <a:prstClr val="black"/>
                </a:solidFill>
              </a:rPr>
              <a:t>Beneficiary designation updated </a:t>
            </a:r>
            <a:r>
              <a:rPr lang="en-CA" sz="1600" dirty="0" smtClean="0">
                <a:solidFill>
                  <a:prstClr val="black"/>
                </a:solidFill>
              </a:rPr>
              <a:t>immediately</a:t>
            </a:r>
            <a:endParaRPr lang="en-CA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CA" sz="1600" dirty="0" smtClean="0">
                <a:solidFill>
                  <a:prstClr val="black"/>
                </a:solidFill>
              </a:rPr>
              <a:t>Paper </a:t>
            </a:r>
            <a:r>
              <a:rPr lang="en-CA" sz="1600" dirty="0">
                <a:solidFill>
                  <a:prstClr val="black"/>
                </a:solidFill>
              </a:rPr>
              <a:t>forms still accepted – available through Customer Care Centre.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CA" sz="15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1800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 b="11900"/>
          <a:stretch/>
        </p:blipFill>
        <p:spPr>
          <a:xfrm>
            <a:off x="5608421" y="2492896"/>
            <a:ext cx="2878309" cy="3312368"/>
          </a:xfrm>
          <a:prstGeom prst="rect">
            <a:avLst/>
          </a:prstGeom>
          <a:ln>
            <a:solidFill>
              <a:srgbClr val="FEC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40929" y="4365104"/>
            <a:ext cx="2871031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How to access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My Financial Centre &gt; Quick Links &gt; Beneficiary Info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15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04800" y="285750"/>
            <a:ext cx="9793088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/>
            <a:r>
              <a:rPr lang="en-US" sz="3600" spc="-150" dirty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m</a:t>
            </a:r>
            <a:r>
              <a:rPr lang="en-US" sz="3600" spc="-150" dirty="0" smtClean="0">
                <a:solidFill>
                  <a:srgbClr val="EAAB00"/>
                </a:solidFill>
                <a:latin typeface="Arial Black" panose="020B0A04020102020204" pitchFamily="34" charset="0"/>
                <a:ea typeface="MS PGothic" pitchFamily="34" charset="-128"/>
                <a:cs typeface="Arial" pitchFamily="34" charset="0"/>
              </a:rPr>
              <a:t>y money @ work</a:t>
            </a:r>
            <a:endParaRPr lang="en-CA" sz="3600" spc="-150" dirty="0">
              <a:solidFill>
                <a:srgbClr val="EAAB00"/>
              </a:solidFill>
              <a:latin typeface="Arial Black" panose="020B0A04020102020204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811" y="980728"/>
            <a:ext cx="5707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11727" y="1052736"/>
            <a:ext cx="5700433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my </a:t>
            </a:r>
            <a:r>
              <a:rPr lang="en-US" sz="2000" dirty="0">
                <a:solidFill>
                  <a:prstClr val="black"/>
                </a:solidFill>
                <a:latin typeface="Agenda Tabular Medium" panose="02000603050000020004" pitchFamily="2" charset="0"/>
              </a:rPr>
              <a:t>money @ work webinar </a:t>
            </a:r>
            <a:r>
              <a:rPr lang="en-US" sz="2000" dirty="0" smtClean="0">
                <a:solidFill>
                  <a:prstClr val="black"/>
                </a:solidFill>
                <a:latin typeface="Agenda Tabular Medium" panose="02000603050000020004" pitchFamily="2" charset="0"/>
              </a:rPr>
              <a:t>series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0889" r="31375" b="6444"/>
          <a:stretch/>
        </p:blipFill>
        <p:spPr bwMode="auto">
          <a:xfrm>
            <a:off x="6588223" y="1556792"/>
            <a:ext cx="1822341" cy="2212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69498"/>
              </p:ext>
            </p:extLst>
          </p:nvPr>
        </p:nvGraphicFramePr>
        <p:xfrm>
          <a:off x="395536" y="1484784"/>
          <a:ext cx="5760639" cy="46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064"/>
                <a:gridCol w="1092575"/>
              </a:tblGrid>
              <a:tr h="205718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</a:rPr>
                        <a:t>Topic / Description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920" marR="121920" marT="34279" marB="3427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</a:rPr>
                        <a:t>Month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920" marR="121920" marT="34279" marB="3427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518">
                <a:tc>
                  <a:txBody>
                    <a:bodyPr/>
                    <a:lstStyle/>
                    <a:p>
                      <a:r>
                        <a:rPr lang="en-C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Connect with your money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Members can learn how easy it is to manage their workplace retirement savings plan with the tools and services available online through mysunlife.ca.  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Target audience: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 Suitable for all members looking to get the most out of their workplace retirement savings plan.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920" marR="121920" marT="34279" marB="3427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March – December 2016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897" marR="121897" marT="34275" marB="3427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E8"/>
                    </a:solidFill>
                  </a:tcPr>
                </a:tc>
              </a:tr>
              <a:tr h="754358">
                <a:tc>
                  <a:txBody>
                    <a:bodyPr/>
                    <a:lstStyle/>
                    <a:p>
                      <a:r>
                        <a:rPr lang="en-C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Creating your financial roadmap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Members can learn how to build a solid financial plan and avoid some of the common pitfalls of money management.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Target audience: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 Suitable for all members.</a:t>
                      </a:r>
                    </a:p>
                  </a:txBody>
                  <a:tcPr marL="121920" marR="121920" marT="34279" marB="3427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March/</a:t>
                      </a:r>
                    </a:p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June/</a:t>
                      </a:r>
                    </a:p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December 2016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897" marR="121897" marT="34275" marB="34275">
                    <a:noFill/>
                  </a:tcPr>
                </a:tc>
              </a:tr>
              <a:tr h="891518">
                <a:tc>
                  <a:txBody>
                    <a:bodyPr/>
                    <a:lstStyle/>
                    <a:p>
                      <a:r>
                        <a:rPr lang="en-C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It’s my time to retire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Members will be encouraged to define and prioritize retirement goals to see what their retirement may look like.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Target audience: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Perfect for those who are three to five years away from retirement.</a:t>
                      </a:r>
                    </a:p>
                  </a:txBody>
                  <a:tcPr marL="121920" marR="121920" marT="34279" marB="34279"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April/</a:t>
                      </a:r>
                    </a:p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October 2016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897" marR="121897" marT="34275" marB="34275">
                    <a:solidFill>
                      <a:srgbClr val="E7E8E8"/>
                    </a:solidFill>
                  </a:tcPr>
                </a:tc>
              </a:tr>
              <a:tr h="891518">
                <a:tc>
                  <a:txBody>
                    <a:bodyPr/>
                    <a:lstStyle/>
                    <a:p>
                      <a:r>
                        <a:rPr lang="en-C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Investing with confidence – the basics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An introduction to the fundamentals of investing to show members how to build a diversified portfolio to help meet their retirement and savings goals.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Target audience: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Perfect for the novice investor, but open to everyone..</a:t>
                      </a:r>
                    </a:p>
                  </a:txBody>
                  <a:tcPr marL="121920" marR="121920" marT="34279" marB="3427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May 2016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897" marR="121897" marT="34275" marB="34275">
                    <a:noFill/>
                  </a:tcPr>
                </a:tc>
              </a:tr>
              <a:tr h="891518">
                <a:tc>
                  <a:txBody>
                    <a:bodyPr/>
                    <a:lstStyle/>
                    <a:p>
                      <a:r>
                        <a:rPr lang="en-C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Investing with confidence - advanced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Understanding key concepts in investing  including details around understanding value, growth, GARP and more.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Target audience: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Perfect for the more sophisticated investor, but open to everyone..</a:t>
                      </a:r>
                    </a:p>
                  </a:txBody>
                  <a:tcPr marL="121920" marR="121920" marT="34279" marB="34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July/</a:t>
                      </a:r>
                    </a:p>
                    <a:p>
                      <a:pPr algn="ctr"/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genda Tabular Light" pitchFamily="2" charset="0"/>
                          <a:ea typeface="+mn-ea"/>
                          <a:cs typeface="+mn-cs"/>
                        </a:rPr>
                        <a:t>September 2016</a:t>
                      </a:r>
                      <a:endParaRPr lang="en-US" sz="1100" dirty="0">
                        <a:solidFill>
                          <a:schemeClr val="tx1"/>
                        </a:solidFill>
                        <a:latin typeface="Agenda Tabular Light" pitchFamily="2" charset="0"/>
                      </a:endParaRPr>
                    </a:p>
                  </a:txBody>
                  <a:tcPr marL="121897" marR="121897" marT="34275" marB="3427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4388"/>
            <a:ext cx="1822341" cy="211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16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2996952"/>
            <a:ext cx="4578927" cy="14700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THANK YOU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17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88841"/>
            <a:ext cx="7239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da Tabular Medium" pitchFamily="2" charset="0"/>
              </a:rPr>
              <a:t>Plan details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latin typeface="Agenda Tabular Light" pitchFamily="2" charset="0"/>
              </a:rPr>
              <a:t>Plan Financials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latin typeface="Agenda Tabular Light" pitchFamily="2" charset="0"/>
              </a:rPr>
              <a:t>Fund asset mix</a:t>
            </a:r>
            <a:endParaRPr lang="en-US" sz="1400" dirty="0">
              <a:latin typeface="Agenda Tabular Light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latin typeface="Agenda Tabular Light" pitchFamily="2" charset="0"/>
              </a:rPr>
              <a:t>Number of funds used by members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latin typeface="Agenda Tabular Light" pitchFamily="2" charset="0"/>
              </a:rPr>
              <a:t>100% of assets in 1 fund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latin typeface="Agenda Tabular Light" pitchFamily="2" charset="0"/>
              </a:rPr>
              <a:t>Asset allocation by age</a:t>
            </a:r>
          </a:p>
          <a:p>
            <a:pPr lvl="1"/>
            <a:endParaRPr lang="en-US" sz="1400" dirty="0">
              <a:latin typeface="Agenda Tabular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da Tabular Medium" pitchFamily="2" charset="0"/>
              </a:rPr>
              <a:t>Call centre &amp; mysunlife.ca reporting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latin typeface="Agenda Tabular Light" pitchFamily="2" charset="0"/>
              </a:rPr>
              <a:t>Call </a:t>
            </a:r>
            <a:r>
              <a:rPr lang="en-US" sz="1400" dirty="0">
                <a:latin typeface="Agenda Tabular Light" pitchFamily="2" charset="0"/>
              </a:rPr>
              <a:t>centre benchmarking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latin typeface="Agenda Tabular Light" pitchFamily="2" charset="0"/>
              </a:rPr>
              <a:t>mySunlife.ca </a:t>
            </a:r>
            <a:r>
              <a:rPr lang="en-US" sz="1400" dirty="0" smtClean="0">
                <a:latin typeface="Agenda Tabular Light" pitchFamily="2" charset="0"/>
              </a:rPr>
              <a:t>benchmarking</a:t>
            </a:r>
          </a:p>
          <a:p>
            <a:pPr lvl="1"/>
            <a:endParaRPr lang="en-US" sz="1400" dirty="0" smtClean="0">
              <a:latin typeface="Agenda Tabular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genda Tabular Medium" pitchFamily="2" charset="0"/>
              </a:rPr>
              <a:t>S</a:t>
            </a:r>
            <a:r>
              <a:rPr lang="en-US" sz="2400" dirty="0" smtClean="0">
                <a:latin typeface="Agenda Tabular Medium" pitchFamily="2" charset="0"/>
              </a:rPr>
              <a:t>un Life Innovations and Communications</a:t>
            </a:r>
            <a:endParaRPr lang="en-US" sz="2400" dirty="0">
              <a:latin typeface="Agenda Tabular Medium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1400" dirty="0" smtClean="0">
              <a:latin typeface="Agenda Tabular Light" pitchFamily="2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2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SUN LIFE FINANCIAL</a:t>
            </a:r>
            <a:endParaRPr lang="en-CA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financials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PLAN </a:t>
            </a:r>
            <a:r>
              <a:rPr lang="en-US" sz="2000" b="1" dirty="0" smtClean="0">
                <a:solidFill>
                  <a:prstClr val="white"/>
                </a:solidFill>
              </a:rPr>
              <a:t>DETAILS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3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DCPP</a:t>
            </a:r>
            <a:endParaRPr lang="en-CA" sz="1400" dirty="0"/>
          </a:p>
        </p:txBody>
      </p:sp>
      <p:graphicFrame>
        <p:nvGraphicFramePr>
          <p:cNvPr id="10" name="Group 3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37407"/>
              </p:ext>
            </p:extLst>
          </p:nvPr>
        </p:nvGraphicFramePr>
        <p:xfrm>
          <a:off x="477786" y="1340768"/>
          <a:ext cx="8126662" cy="4386935"/>
        </p:xfrm>
        <a:graphic>
          <a:graphicData uri="http://schemas.openxmlformats.org/drawingml/2006/table">
            <a:tbl>
              <a:tblPr/>
              <a:tblGrid>
                <a:gridCol w="3159878"/>
                <a:gridCol w="1991004"/>
                <a:gridCol w="1972487"/>
                <a:gridCol w="1003293"/>
              </a:tblGrid>
              <a:tr h="375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da Tabular Light" panose="02000603040000020004" pitchFamily="2" charset="0"/>
                          <a:cs typeface="Arial" pitchFamily="34" charset="0"/>
                        </a:rPr>
                        <a:t>Transactions type</a:t>
                      </a:r>
                    </a:p>
                  </a:txBody>
                  <a:tcPr marL="91439" marR="91439"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January 1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, 2014 to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genda Tabular Light" panose="02000603040000020004" pitchFamily="2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December 31, 2014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genda Tabular Light" panose="02000603040000020004" pitchFamily="2" charset="0"/>
                        <a:cs typeface="Arial" pitchFamily="34" charset="0"/>
                      </a:endParaRPr>
                    </a:p>
                  </a:txBody>
                  <a:tcPr marL="91439" marR="91439" marT="45724" marB="45724" anchor="ctr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January 1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, 2015 to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genda Tabular Light" panose="02000603040000020004" pitchFamily="2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December 31, 2015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genda Tabular Light" panose="02000603040000020004" pitchFamily="2" charset="0"/>
                        <a:cs typeface="Arial" pitchFamily="34" charset="0"/>
                      </a:endParaRPr>
                    </a:p>
                  </a:txBody>
                  <a:tcPr marL="91439" marR="91439" marT="45724" marB="45724" anchor="ctr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genda Tabular Light" panose="02000603040000020004" pitchFamily="2" charset="0"/>
                          <a:cs typeface="Arial" pitchFamily="34" charset="0"/>
                        </a:rPr>
                        <a:t>% change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genda Tabular Light" panose="02000603040000020004" pitchFamily="2" charset="0"/>
                        <a:cs typeface="Arial" pitchFamily="34" charset="0"/>
                      </a:endParaRPr>
                    </a:p>
                  </a:txBody>
                  <a:tcPr marL="91439" marR="91439" marT="45724" marB="45724" anchor="ctr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Opening balance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$62,668,278.12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$71,896,905.56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Contributions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$5,462,629.81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$5,232,483.95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(4.2%)</a:t>
                      </a:r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Lump sums / transfers 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$87,604.66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$14,484.96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Withdrawals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($282,879.08)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($166,384.10)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478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Deaths / terminations / transfers / annuities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($2,654,925.32)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($7,062,750.30)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8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+ / 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$6,616,197.37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$1,828,055.98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Closing balance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$71,896,905.56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$71,742,796.05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1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Average assets per member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$102,563.35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$101,046.19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(1.5%)</a:t>
                      </a:r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Average contribution per member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$7,792.62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$7,369.70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(5.4%)</a:t>
                      </a:r>
                      <a:endParaRPr lang="en-CA" sz="1400" b="0" i="0" u="none" strike="noStrike" dirty="0">
                        <a:solidFill>
                          <a:srgbClr val="C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Member count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701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710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C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B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asset </a:t>
            </a:r>
            <a:r>
              <a:rPr lang="en-US" dirty="0" err="1" smtClean="0"/>
              <a:t>miX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DCPP</a:t>
            </a: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PLAN </a:t>
            </a:r>
            <a:r>
              <a:rPr lang="en-US" sz="2000" b="1" dirty="0" smtClean="0">
                <a:solidFill>
                  <a:schemeClr val="bg1"/>
                </a:solidFill>
              </a:rPr>
              <a:t>DETAILS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4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36392"/>
              </p:ext>
            </p:extLst>
          </p:nvPr>
        </p:nvGraphicFramePr>
        <p:xfrm>
          <a:off x="2630295" y="620688"/>
          <a:ext cx="59903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28346"/>
              </p:ext>
            </p:extLst>
          </p:nvPr>
        </p:nvGraphicFramePr>
        <p:xfrm>
          <a:off x="899592" y="4293096"/>
          <a:ext cx="5623520" cy="1728188"/>
        </p:xfrm>
        <a:graphic>
          <a:graphicData uri="http://schemas.openxmlformats.org/drawingml/2006/table">
            <a:tbl>
              <a:tblPr/>
              <a:tblGrid>
                <a:gridCol w="2249408"/>
                <a:gridCol w="1847728"/>
                <a:gridCol w="1526384"/>
              </a:tblGrid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genda Tabular Light" panose="02000603040000020004" pitchFamily="2" charset="0"/>
                        </a:rPr>
                        <a:t>Top 5 funds by total assets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Fund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genda Tabular Light" panose="02000603040000020004" pitchFamily="2" charset="0"/>
                        </a:rPr>
                        <a:t>Month-end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genda Tabular Light" panose="02000603040000020004" pitchFamily="2" charset="0"/>
                        </a:rPr>
                        <a:t> closing balance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genda Tabular Light" panose="02000603040000020004" pitchFamily="2" charset="0"/>
                        </a:rPr>
                        <a:t>% of investment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1"/>
                    </a:solidFill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CC&amp;L GROUP INCOME&amp;GROWTH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$9,750,986.00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13.6%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CC&amp;L GROUP CDN Q GROWTH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$9,543,264.08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13.3%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PH&amp;N BOND FUND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$7,110,838.90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9.9%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B.G. BALANCED FUND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$6,905,860.85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9.6%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24688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HEXAVEST WORLD FUND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$5,940,574.60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8.3%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asset </a:t>
            </a:r>
            <a:r>
              <a:rPr lang="en-US" dirty="0" err="1" smtClean="0"/>
              <a:t>miX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DCPP</a:t>
            </a: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PLAN </a:t>
            </a:r>
            <a:r>
              <a:rPr lang="en-US" sz="2000" b="1" dirty="0" smtClean="0">
                <a:solidFill>
                  <a:prstClr val="white"/>
                </a:solidFill>
              </a:rPr>
              <a:t>DETAILS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prstClr val="white"/>
                </a:solidFill>
                <a:latin typeface="Agenda Tabular Medium" pitchFamily="2" charset="0"/>
              </a:rPr>
              <a:pPr algn="ctr"/>
              <a:t>5</a:t>
            </a:fld>
            <a:endParaRPr lang="en-US" dirty="0">
              <a:solidFill>
                <a:prstClr val="white"/>
              </a:solidFill>
              <a:latin typeface="Agenda Tabular Medium" pitchFamily="2" charset="0"/>
            </a:endParaRPr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15371"/>
              </p:ext>
            </p:extLst>
          </p:nvPr>
        </p:nvGraphicFramePr>
        <p:xfrm>
          <a:off x="2889176" y="476672"/>
          <a:ext cx="5715272" cy="384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91599"/>
              </p:ext>
            </p:extLst>
          </p:nvPr>
        </p:nvGraphicFramePr>
        <p:xfrm>
          <a:off x="467544" y="1268760"/>
          <a:ext cx="7992888" cy="4869180"/>
        </p:xfrm>
        <a:graphic>
          <a:graphicData uri="http://schemas.openxmlformats.org/drawingml/2006/table">
            <a:tbl>
              <a:tblPr firstRow="1" lastRow="1" bandRow="1"/>
              <a:tblGrid>
                <a:gridCol w="2448272"/>
                <a:gridCol w="2736304"/>
                <a:gridCol w="1368152"/>
                <a:gridCol w="1440160"/>
              </a:tblGrid>
              <a:tr h="336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Asset Class/Fund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62354 - DCPP   </a:t>
                      </a:r>
                    </a:p>
                    <a:p>
                      <a:pPr algn="ctr" fontAlgn="ctr"/>
                      <a:r>
                        <a:rPr lang="en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December 31, 2015    closing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balance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% </a:t>
                      </a:r>
                      <a:r>
                        <a:rPr lang="en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of 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investment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Individual member count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Balanced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$20,733,967.79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28.9%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B.G. BALANCED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$6,905,860.85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9.6%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287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CC&amp;L GROUP INCOME&amp;GROWTH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$9,750,986.00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13.6%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CI SIG INCOME &amp; GROWTH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$3,370,965.30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4.7%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MFS RESPONSIBLE BALANCED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$706,155.64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1.0%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Canadian Equity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$18,194,828.72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25.4%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B.G. CANADIAN EQUITY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$2,539,258.29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3.5%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B.G. SMALL CAP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$4,531,803.34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6.3%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BLK S&amp;P/TSX COMP INDEX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$1,580,503.01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2.2%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CC&amp;L GROUP CDN Q GROWTH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$9,543,264.08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13.3%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Fixed Income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$10,909,508.30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15.2%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BLK BOND INDEX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$3,798,669.40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5.3%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PH&amp;N BOND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$7,110,838.90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9.9%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Foreign Equity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$13,711,850.26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19.1%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BG AMERICAN EQUITY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$2,194,784.38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BLK EAFE EQUITY INDEX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$101,023.67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0.1%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BLK US EQUITY INDEX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$2,236,928.25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CI AMERICAN VALUE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$2,595,570.84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3.6%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FIERA INTERNATIONAL EQ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$336,272.60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0.5%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HEXAVEST WORLD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$5,940,574.60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8.3%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TDAM GLOBAL EQUITY INDEX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$306,695.92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Guaranteed/Money Market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$8,192,640.98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11.4%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SLA 1YR GUARANTEED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$872,659.05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1.2%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SLA 3YR GUARANTEED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$994,730.05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1.4%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SLA 5YR GUARANTEED FUND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$1,169,145.72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1.6%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4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SLF MONEY MARKET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$5,156,106.16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7.2%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>
                        <a:tint val="20000"/>
                      </a:srgbClr>
                    </a:solidFill>
                  </a:tcPr>
                </a:tc>
              </a:tr>
              <a:tr h="16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Grand Total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$71,742,796.05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100.0%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funds used by members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Dcpp</a:t>
            </a:r>
            <a:r>
              <a:rPr lang="en-US" dirty="0" smtClean="0"/>
              <a:t> – </a:t>
            </a:r>
            <a:r>
              <a:rPr lang="en-US" sz="2400" dirty="0" smtClean="0"/>
              <a:t>710 members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PLAN </a:t>
            </a:r>
            <a:r>
              <a:rPr lang="en-US" sz="2000" b="1" dirty="0" smtClean="0">
                <a:solidFill>
                  <a:schemeClr val="bg1"/>
                </a:solidFill>
              </a:rPr>
              <a:t>DETAILS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59552183"/>
              </p:ext>
            </p:extLst>
          </p:nvPr>
        </p:nvGraphicFramePr>
        <p:xfrm>
          <a:off x="476672" y="1675806"/>
          <a:ext cx="8055768" cy="41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of assets in one fund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Dcpp</a:t>
            </a:r>
            <a:r>
              <a:rPr lang="en-US" dirty="0" smtClean="0"/>
              <a:t> – </a:t>
            </a:r>
            <a:r>
              <a:rPr lang="en-US" sz="2400" dirty="0" smtClean="0"/>
              <a:t>259 members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PLAN </a:t>
            </a:r>
            <a:r>
              <a:rPr lang="en-US" sz="2000" b="1" dirty="0" smtClean="0">
                <a:solidFill>
                  <a:schemeClr val="bg1"/>
                </a:solidFill>
              </a:rPr>
              <a:t>DETAILS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7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235507"/>
              </p:ext>
            </p:extLst>
          </p:nvPr>
        </p:nvGraphicFramePr>
        <p:xfrm>
          <a:off x="467544" y="1412776"/>
          <a:ext cx="8219256" cy="465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502898"/>
          </a:xfrm>
        </p:spPr>
        <p:txBody>
          <a:bodyPr/>
          <a:lstStyle/>
          <a:p>
            <a:r>
              <a:rPr lang="en-US" dirty="0" smtClean="0"/>
              <a:t>Asset allocation by age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328576"/>
            <a:ext cx="266429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PLAN </a:t>
            </a:r>
            <a:r>
              <a:rPr lang="en-US" sz="2000" b="1" dirty="0" smtClean="0">
                <a:solidFill>
                  <a:schemeClr val="bg1"/>
                </a:solidFill>
              </a:rPr>
              <a:t>DETAILS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8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66318"/>
              </p:ext>
            </p:extLst>
          </p:nvPr>
        </p:nvGraphicFramePr>
        <p:xfrm>
          <a:off x="467544" y="1052736"/>
          <a:ext cx="80648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60938"/>
              </p:ext>
            </p:extLst>
          </p:nvPr>
        </p:nvGraphicFramePr>
        <p:xfrm>
          <a:off x="683568" y="4941170"/>
          <a:ext cx="7704856" cy="1152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476"/>
                <a:gridCol w="991581"/>
                <a:gridCol w="1157372"/>
                <a:gridCol w="1074476"/>
                <a:gridCol w="1151431"/>
                <a:gridCol w="1059709"/>
                <a:gridCol w="1195811"/>
              </a:tblGrid>
              <a:tr h="236939"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&lt;30</a:t>
                      </a:r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30-39</a:t>
                      </a:r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40-49</a:t>
                      </a:r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50-59</a:t>
                      </a:r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 </a:t>
                      </a:r>
                      <a:r>
                        <a:rPr lang="en-CA" sz="10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 &gt;</a:t>
                      </a:r>
                      <a:r>
                        <a:rPr lang="en-CA" sz="1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60</a:t>
                      </a:r>
                      <a:endParaRPr lang="en-CA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939">
                <a:tc>
                  <a:txBody>
                    <a:bodyPr/>
                    <a:lstStyle/>
                    <a:p>
                      <a:pPr algn="l" rtl="0" fontAlgn="t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Total assets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$564,099.38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$4,414,506.77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$17,682,325.50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$33,016,716.51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$16,065,147.89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$71,742,796.05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4370">
                <a:tc>
                  <a:txBody>
                    <a:bodyPr/>
                    <a:lstStyle/>
                    <a:p>
                      <a:pPr algn="l" rtl="0" fontAlgn="t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% of total assets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0.8%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6.2%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24.6%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46.0%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22.4%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100.0%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939">
                <a:tc>
                  <a:txBody>
                    <a:bodyPr/>
                    <a:lstStyle/>
                    <a:p>
                      <a:pPr algn="l" rtl="0" fontAlgn="t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# of members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710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939">
                <a:tc>
                  <a:txBody>
                    <a:bodyPr/>
                    <a:lstStyle/>
                    <a:p>
                      <a:pPr algn="l" rtl="0" fontAlgn="t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Average Assets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$12,820.44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$33,957.74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$77,895.71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$147,396.06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$189,001.74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genda Tabular Light" panose="02000603040000020004" pitchFamily="2" charset="0"/>
                        </a:rPr>
                        <a:t>$101,046.19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centre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CA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3491880" y="633228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A47FD9-2687-4138-9062-4D6FE4FEBA8A}" type="slidenum">
              <a:rPr lang="en-US" smtClean="0">
                <a:solidFill>
                  <a:schemeClr val="bg1"/>
                </a:solidFill>
                <a:latin typeface="Agenda Tabular Medium" pitchFamily="2" charset="0"/>
              </a:rPr>
              <a:pPr algn="ctr"/>
              <a:t>9</a:t>
            </a:fld>
            <a:endParaRPr lang="en-US" dirty="0">
              <a:solidFill>
                <a:schemeClr val="bg1"/>
              </a:solidFill>
              <a:latin typeface="Agenda Tabular Mediu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328576"/>
            <a:ext cx="3600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CALL CENTRE &amp; WEB </a:t>
            </a:r>
            <a:r>
              <a:rPr lang="en-US" sz="2000" b="1" dirty="0" smtClean="0">
                <a:solidFill>
                  <a:schemeClr val="bg1"/>
                </a:solidFill>
              </a:rPr>
              <a:t>REPORTING</a:t>
            </a:r>
            <a:endParaRPr lang="en-C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52680"/>
              </p:ext>
            </p:extLst>
          </p:nvPr>
        </p:nvGraphicFramePr>
        <p:xfrm>
          <a:off x="418220" y="1268760"/>
          <a:ext cx="8280920" cy="340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33806"/>
              </p:ext>
            </p:extLst>
          </p:nvPr>
        </p:nvGraphicFramePr>
        <p:xfrm>
          <a:off x="1835697" y="4653136"/>
          <a:ext cx="5544616" cy="1485136"/>
        </p:xfrm>
        <a:graphic>
          <a:graphicData uri="http://schemas.openxmlformats.org/drawingml/2006/table">
            <a:tbl>
              <a:tblPr firstRow="1" lastRow="1" bandRow="1"/>
              <a:tblGrid>
                <a:gridCol w="2605302"/>
                <a:gridCol w="1469657"/>
                <a:gridCol w="1469657"/>
              </a:tblGrid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05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Customer</a:t>
                      </a:r>
                      <a:r>
                        <a:rPr lang="en-US" sz="1050" u="none" strike="noStrike" baseline="0" dirty="0" smtClean="0">
                          <a:effectLst/>
                          <a:latin typeface="Agenda Tabular Light" panose="02000603040000020004" pitchFamily="2" charset="0"/>
                        </a:rPr>
                        <a:t> Care Centre</a:t>
                      </a:r>
                      <a:r>
                        <a:rPr lang="en-US" sz="105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 activity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 YTD 2014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YTD 2015 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Account Information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27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28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Administrative Requests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9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Internet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49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29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Plan Information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38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38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Tax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5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0000"/>
                      </a:srgbClr>
                    </a:solidFill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CA" sz="1050" u="none" strike="noStrike" dirty="0">
                          <a:effectLst/>
                          <a:latin typeface="Agenda Tabular Light" panose="02000603040000020004" pitchFamily="2" charset="0"/>
                        </a:rPr>
                        <a:t>Transactions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33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27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050" b="1" u="none" strike="noStrike" dirty="0" smtClean="0">
                          <a:effectLst/>
                          <a:latin typeface="Agenda Tabular Light" panose="02000603040000020004" pitchFamily="2" charset="0"/>
                        </a:rPr>
                        <a:t>Unique</a:t>
                      </a:r>
                      <a:r>
                        <a:rPr lang="en-US" sz="1050" b="1" u="none" strike="noStrike" baseline="0" dirty="0" smtClean="0">
                          <a:effectLst/>
                          <a:latin typeface="Agenda Tabular Light" panose="02000603040000020004" pitchFamily="2" charset="0"/>
                        </a:rPr>
                        <a:t> Members: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142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da Tabular Light" panose="02000603040000020004" pitchFamily="2" charset="0"/>
                        </a:rPr>
                        <a:t>105</a:t>
                      </a: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Agenda Tabular Light" panose="02000603040000020004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82786F"/>
                      </a:solidFill>
                    </a:lnT>
                    <a:lnB w="12700" cmpd="sng">
                      <a:solidFill>
                        <a:srgbClr val="82786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8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signed for savings - adviso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E10"/>
      </a:accent1>
      <a:accent2>
        <a:srgbClr val="82786F"/>
      </a:accent2>
      <a:accent3>
        <a:srgbClr val="658237"/>
      </a:accent3>
      <a:accent4>
        <a:srgbClr val="5482AB"/>
      </a:accent4>
      <a:accent5>
        <a:srgbClr val="FFD272"/>
      </a:accent5>
      <a:accent6>
        <a:srgbClr val="C0B6AA"/>
      </a:accent6>
      <a:hlink>
        <a:srgbClr val="0000FF"/>
      </a:hlink>
      <a:folHlink>
        <a:srgbClr val="800080"/>
      </a:folHlink>
    </a:clrScheme>
    <a:fontScheme name="CPC - heading/body">
      <a:majorFont>
        <a:latin typeface="Agenda Tabular Medium"/>
        <a:ea typeface=""/>
        <a:cs typeface=""/>
      </a:majorFont>
      <a:minorFont>
        <a:latin typeface="Agenda Tabula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Designed for savings - adviso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E10"/>
      </a:accent1>
      <a:accent2>
        <a:srgbClr val="82786F"/>
      </a:accent2>
      <a:accent3>
        <a:srgbClr val="658237"/>
      </a:accent3>
      <a:accent4>
        <a:srgbClr val="5482AB"/>
      </a:accent4>
      <a:accent5>
        <a:srgbClr val="FFD272"/>
      </a:accent5>
      <a:accent6>
        <a:srgbClr val="C0B6AA"/>
      </a:accent6>
      <a:hlink>
        <a:srgbClr val="0000FF"/>
      </a:hlink>
      <a:folHlink>
        <a:srgbClr val="800080"/>
      </a:folHlink>
    </a:clrScheme>
    <a:fontScheme name="CPC - heading/body">
      <a:majorFont>
        <a:latin typeface="Agenda Tabular Medium"/>
        <a:ea typeface=""/>
        <a:cs typeface=""/>
      </a:majorFont>
      <a:minorFont>
        <a:latin typeface="Agenda Tabula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 Life Custom">
    <a:dk1>
      <a:srgbClr val="002C3D"/>
    </a:dk1>
    <a:lt1>
      <a:sysClr val="window" lastClr="FFFFFF"/>
    </a:lt1>
    <a:dk2>
      <a:srgbClr val="002D3D"/>
    </a:dk2>
    <a:lt2>
      <a:srgbClr val="EAAB00"/>
    </a:lt2>
    <a:accent1>
      <a:srgbClr val="5482AB"/>
    </a:accent1>
    <a:accent2>
      <a:srgbClr val="A4383D"/>
    </a:accent2>
    <a:accent3>
      <a:srgbClr val="82786F"/>
    </a:accent3>
    <a:accent4>
      <a:srgbClr val="D0651E"/>
    </a:accent4>
    <a:accent5>
      <a:srgbClr val="FECB00"/>
    </a:accent5>
    <a:accent6>
      <a:srgbClr val="AFEAF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un Life Custom">
    <a:dk1>
      <a:srgbClr val="002C3D"/>
    </a:dk1>
    <a:lt1>
      <a:sysClr val="window" lastClr="FFFFFF"/>
    </a:lt1>
    <a:dk2>
      <a:srgbClr val="002D3D"/>
    </a:dk2>
    <a:lt2>
      <a:srgbClr val="EAAB00"/>
    </a:lt2>
    <a:accent1>
      <a:srgbClr val="5482AB"/>
    </a:accent1>
    <a:accent2>
      <a:srgbClr val="A4383D"/>
    </a:accent2>
    <a:accent3>
      <a:srgbClr val="82786F"/>
    </a:accent3>
    <a:accent4>
      <a:srgbClr val="D0651E"/>
    </a:accent4>
    <a:accent5>
      <a:srgbClr val="FECB00"/>
    </a:accent5>
    <a:accent6>
      <a:srgbClr val="AFEAF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un Life Custom">
    <a:dk1>
      <a:srgbClr val="002C3D"/>
    </a:dk1>
    <a:lt1>
      <a:sysClr val="window" lastClr="FFFFFF"/>
    </a:lt1>
    <a:dk2>
      <a:srgbClr val="002D3D"/>
    </a:dk2>
    <a:lt2>
      <a:srgbClr val="EAAB00"/>
    </a:lt2>
    <a:accent1>
      <a:srgbClr val="5482AB"/>
    </a:accent1>
    <a:accent2>
      <a:srgbClr val="A4383D"/>
    </a:accent2>
    <a:accent3>
      <a:srgbClr val="82786F"/>
    </a:accent3>
    <a:accent4>
      <a:srgbClr val="D0651E"/>
    </a:accent4>
    <a:accent5>
      <a:srgbClr val="FECB00"/>
    </a:accent5>
    <a:accent6>
      <a:srgbClr val="AFEAF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un Life Custom">
    <a:dk1>
      <a:srgbClr val="002C3D"/>
    </a:dk1>
    <a:lt1>
      <a:sysClr val="window" lastClr="FFFFFF"/>
    </a:lt1>
    <a:dk2>
      <a:srgbClr val="002D3D"/>
    </a:dk2>
    <a:lt2>
      <a:srgbClr val="EAAB00"/>
    </a:lt2>
    <a:accent1>
      <a:srgbClr val="5482AB"/>
    </a:accent1>
    <a:accent2>
      <a:srgbClr val="A4383D"/>
    </a:accent2>
    <a:accent3>
      <a:srgbClr val="82786F"/>
    </a:accent3>
    <a:accent4>
      <a:srgbClr val="D0651E"/>
    </a:accent4>
    <a:accent5>
      <a:srgbClr val="FECB00"/>
    </a:accent5>
    <a:accent6>
      <a:srgbClr val="AFEAFF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D65327CA2324A949F4A4F40248A04" ma:contentTypeVersion="17" ma:contentTypeDescription="Create a new document." ma:contentTypeScope="" ma:versionID="c87b566ae92fe8961732dc33562fce98">
  <xsd:schema xmlns:xsd="http://www.w3.org/2001/XMLSchema" xmlns:xs="http://www.w3.org/2001/XMLSchema" xmlns:p="http://schemas.microsoft.com/office/2006/metadata/properties" xmlns:ns2="6d8e0356-2faf-4263-8516-57eb0fbcfb29" xmlns:ns3="d7ad1e37-3da5-4e55-8965-ecaa700f1bff" xmlns:ns4="130e4a1b-ffae-476f-a7ae-2a4b546a6f61" targetNamespace="http://schemas.microsoft.com/office/2006/metadata/properties" ma:root="true" ma:fieldsID="c08b0075075545e6e6287f0d8a74ba47" ns2:_="" ns3:_="" ns4:_="">
    <xsd:import namespace="6d8e0356-2faf-4263-8516-57eb0fbcfb29"/>
    <xsd:import namespace="d7ad1e37-3da5-4e55-8965-ecaa700f1bff"/>
    <xsd:import namespace="130e4a1b-ffae-476f-a7ae-2a4b546a6f61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2:_dlc_DocIdPersistId" minOccurs="0"/>
                <xsd:element ref="ns3:AxSourceListID" minOccurs="0"/>
                <xsd:element ref="ns3:AxSourceItemID" minOccurs="0"/>
                <xsd:element ref="ns2:_dlc_DocId" minOccurs="0"/>
                <xsd:element ref="ns4:Edits_x0020_required" minOccurs="0"/>
                <xsd:element ref="ns4:Assigned_x0020_to0" minOccurs="0"/>
                <xsd:element ref="ns4:Rush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e0356-2faf-4263-8516-57eb0fbcfb29" elementFormDefault="qualified">
    <xsd:import namespace="http://schemas.microsoft.com/office/2006/documentManagement/types"/>
    <xsd:import namespace="http://schemas.microsoft.com/office/infopath/2007/PartnerControls"/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d1e37-3da5-4e55-8965-ecaa700f1bff" elementFormDefault="qualified">
    <xsd:import namespace="http://schemas.microsoft.com/office/2006/documentManagement/types"/>
    <xsd:import namespace="http://schemas.microsoft.com/office/infopath/2007/PartnerControls"/>
    <xsd:element name="AxSourceListID" ma:index="10" nillable="true" ma:displayName="AxSourceListID" ma:hidden="true" ma:internalName="AxSourceListID">
      <xsd:simpleType>
        <xsd:restriction base="dms:Unknown"/>
      </xsd:simpleType>
    </xsd:element>
    <xsd:element name="AxSourceItemID" ma:index="11" nillable="true" ma:displayName="AxSourceItemID" ma:hidden="true" ma:internalName="AxSourceItem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e4a1b-ffae-476f-a7ae-2a4b546a6f61" elementFormDefault="qualified">
    <xsd:import namespace="http://schemas.microsoft.com/office/2006/documentManagement/types"/>
    <xsd:import namespace="http://schemas.microsoft.com/office/infopath/2007/PartnerControls"/>
    <xsd:element name="Edits_x0020_required" ma:index="13" nillable="true" ma:displayName="Edits required" ma:default="0" ma:description="Are there edits required for this document?" ma:internalName="Edits_x0020_required">
      <xsd:simpleType>
        <xsd:restriction base="dms:Boolean"/>
      </xsd:simpleType>
    </xsd:element>
    <xsd:element name="Assigned_x0020_to0" ma:index="14" nillable="true" ma:displayName="Assigned to" ma:description="Which designer should be assigned to work on this request?" ma:format="Dropdown" ma:internalName="Assigned_x0020_to0">
      <xsd:simpleType>
        <xsd:restriction base="dms:Choice">
          <xsd:enumeration value="Rawle Johnson"/>
          <xsd:enumeration value="Tanya Djacic"/>
          <xsd:enumeration value="Grant McKeown"/>
          <xsd:enumeration value="Jean Chao"/>
        </xsd:restriction>
      </xsd:simpleType>
    </xsd:element>
    <xsd:element name="Rush_x003f_" ma:index="15" nillable="true" ma:displayName="Rush?" ma:description="Is this order a rush (should it be completed before other orders)?" ma:format="RadioButtons" ma:internalName="Rush_x003f_">
      <xsd:simpleType>
        <xsd:restriction base="dms:Choice">
          <xsd:enumeration value="Rus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8e0356-2faf-4263-8516-57eb0fbcfb29">ZYWCPNMYT2HE-3-7206</_dlc_DocId>
    <_dlc_DocIdUrl xmlns="6d8e0356-2faf-4263-8516-57eb0fbcfb29">
      <Url>http://sp.sunlifecorp.com/sites/GRSMarCom/_layouts/DocIdRedir.aspx?ID=ZYWCPNMYT2HE-3-7206</Url>
      <Description>ZYWCPNMYT2HE-3-7206</Description>
    </_dlc_DocIdUrl>
    <AxSourceItemID xmlns="d7ad1e37-3da5-4e55-8965-ecaa700f1bff" xsi:nil="true"/>
    <AxSourceListID xmlns="d7ad1e37-3da5-4e55-8965-ecaa700f1bff" xsi:nil="true"/>
    <Assigned_x0020_to0 xmlns="130e4a1b-ffae-476f-a7ae-2a4b546a6f61" xsi:nil="true"/>
    <Edits_x0020_required xmlns="130e4a1b-ffae-476f-a7ae-2a4b546a6f61">false</Edits_x0020_required>
    <Rush_x003f_ xmlns="130e4a1b-ffae-476f-a7ae-2a4b546a6f61" xsi:nil="true"/>
  </documentManagement>
</p:properties>
</file>

<file path=customXml/itemProps1.xml><?xml version="1.0" encoding="utf-8"?>
<ds:datastoreItem xmlns:ds="http://schemas.openxmlformats.org/officeDocument/2006/customXml" ds:itemID="{161077B1-5B08-4734-A7B3-BABE9EACF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e0356-2faf-4263-8516-57eb0fbcfb29"/>
    <ds:schemaRef ds:uri="d7ad1e37-3da5-4e55-8965-ecaa700f1bff"/>
    <ds:schemaRef ds:uri="130e4a1b-ffae-476f-a7ae-2a4b546a6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861DE4-ED45-49AA-A001-F87CED55B0F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ECEF64-B4A9-4EEE-B6F2-2CB50FF804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8F829C3-517F-444B-AE85-B2DD98EF14DA}">
  <ds:schemaRefs>
    <ds:schemaRef ds:uri="http://purl.org/dc/elements/1.1/"/>
    <ds:schemaRef ds:uri="http://purl.org/dc/dcmitype/"/>
    <ds:schemaRef ds:uri="d7ad1e37-3da5-4e55-8965-ecaa700f1bf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30e4a1b-ffae-476f-a7ae-2a4b546a6f61"/>
    <ds:schemaRef ds:uri="6d8e0356-2faf-4263-8516-57eb0fbcfb2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1383</Words>
  <Application>Microsoft Office PowerPoint</Application>
  <PresentationFormat>On-screen Show (4:3)</PresentationFormat>
  <Paragraphs>439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5_Office Theme</vt:lpstr>
      <vt:lpstr>1_Office Theme</vt:lpstr>
      <vt:lpstr>University of Northern  British Columbia  DC Pension Plan AGMmber </vt:lpstr>
      <vt:lpstr>TABLE of</vt:lpstr>
      <vt:lpstr>Plan financials</vt:lpstr>
      <vt:lpstr>Fund asset miX</vt:lpstr>
      <vt:lpstr>Fund asset miX</vt:lpstr>
      <vt:lpstr>Number of funds used by members</vt:lpstr>
      <vt:lpstr>100% of assets in one fund</vt:lpstr>
      <vt:lpstr>Asset allocation by age</vt:lpstr>
      <vt:lpstr>Call centre</vt:lpstr>
      <vt:lpstr>Mysunlife.ca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Sun Life Financial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Doherty</dc:creator>
  <cp:lastModifiedBy>Ryan Lang</cp:lastModifiedBy>
  <cp:revision>112</cp:revision>
  <dcterms:created xsi:type="dcterms:W3CDTF">2014-06-12T17:11:04Z</dcterms:created>
  <dcterms:modified xsi:type="dcterms:W3CDTF">2016-05-09T19:41:08Z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0x0101002FBD65327CA2324A949F4A4F40248A04</vt:lpwstr>
  </property>
  <property fmtid="{D5CDD505-2E9C-101B-9397-08002B2CF9AE}" pid="3" name="_dlc_DocIdItemGuid">
    <vt:lpwstr>b0b273fd-412e-43cf-a6d2-930646b6c946</vt:lpwstr>
  </property>
</Properties>
</file>