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63" r:id="rId3"/>
    <p:sldId id="264" r:id="rId4"/>
    <p:sldId id="270" r:id="rId5"/>
    <p:sldId id="278" r:id="rId6"/>
    <p:sldId id="279" r:id="rId7"/>
    <p:sldId id="262" r:id="rId8"/>
    <p:sldId id="293" r:id="rId9"/>
    <p:sldId id="280" r:id="rId10"/>
    <p:sldId id="289" r:id="rId11"/>
    <p:sldId id="290" r:id="rId12"/>
    <p:sldId id="291" r:id="rId13"/>
    <p:sldId id="288" r:id="rId14"/>
    <p:sldId id="286" r:id="rId15"/>
    <p:sldId id="292" r:id="rId16"/>
    <p:sldId id="294" r:id="rId17"/>
    <p:sldId id="296" r:id="rId18"/>
    <p:sldId id="297" r:id="rId19"/>
    <p:sldId id="274" r:id="rId20"/>
    <p:sldId id="281" r:id="rId21"/>
    <p:sldId id="287" r:id="rId22"/>
    <p:sldId id="260" r:id="rId23"/>
    <p:sldId id="285" r:id="rId24"/>
    <p:sldId id="265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D2F0FA"/>
    <a:srgbClr val="FF9966"/>
    <a:srgbClr val="8001FF"/>
    <a:srgbClr val="CC0099"/>
    <a:srgbClr val="FF0000"/>
    <a:srgbClr val="CCCC00"/>
    <a:srgbClr val="9933FF"/>
    <a:srgbClr val="33CC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730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388590-ED5C-4A5E-97F0-1322B21ADC6E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417054-C20F-4343-8793-66AE28FCF27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099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AB0966-FB7D-4741-863B-447AC4CED835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6580E7-9913-4C16-A71F-2B4ABAF0579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064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14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15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2</a:t>
            </a:fld>
            <a:endParaRPr lang="en-US" dirty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McArthur Jun 2014 </a:t>
            </a:r>
            <a:r>
              <a:rPr lang="en-US" dirty="0" err="1" smtClean="0"/>
              <a:t>CCHCSP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22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23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24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>
                <a:solidFill>
                  <a:prstClr val="black"/>
                </a:solidFill>
              </a:rPr>
              <a:pPr eaLnBrk="1" hangingPunct="1"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prstClr val="black"/>
                </a:solidFill>
              </a:rPr>
              <a:t>McArthur Jun 2014 CCHCSP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56552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CC4A55-71DF-407E-955F-581F35C06CE1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3" name="Footer Placeholder 2"/>
          <p:cNvSpPr>
            <a:spLocks noGrp="1"/>
          </p:cNvSpPr>
          <p:nvPr>
            <p:ph type="ftr" sz="quarter" idx="4"/>
          </p:nvPr>
        </p:nvSpPr>
        <p:spPr>
          <a:xfrm>
            <a:off x="460376" y="8832850"/>
            <a:ext cx="3038475" cy="463550"/>
          </a:xfrm>
          <a:noFill/>
        </p:spPr>
        <p:txBody>
          <a:bodyPr/>
          <a:lstStyle>
            <a:lvl1pPr defTabSz="930224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09" indent="-285734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93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111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287" indent="-228587" defTabSz="93022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46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63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811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985" indent="-228587" defTabSz="93022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McArthur Jun 2014 CCHCSP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6B39-7A6E-48A7-988F-9B3EDBD8DEB6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907-6A36-47A7-BEAE-6F0D0B3B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348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6B39-7A6E-48A7-988F-9B3EDBD8DEB6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907-6A36-47A7-BEAE-6F0D0B3B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6B39-7A6E-48A7-988F-9B3EDBD8DEB6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907-6A36-47A7-BEAE-6F0D0B3B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1039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61" y="81181"/>
            <a:ext cx="794157" cy="540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023507" y="252796"/>
            <a:ext cx="47303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CA" dirty="0">
                <a:solidFill>
                  <a:srgbClr val="0070C0"/>
                </a:solidFill>
                <a:latin typeface="Franklin Gothic Medium Cond" pitchFamily="34" charset="0"/>
                <a:cs typeface="Aharoni" pitchFamily="2" charset="-79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Franklin Gothic Demi Cond" pitchFamily="34" charset="0"/>
                <a:cs typeface="Aharoni" pitchFamily="2" charset="-79"/>
              </a:rPr>
              <a:t>Developing</a:t>
            </a:r>
            <a:r>
              <a:rPr lang="en-CA" baseline="0" dirty="0" smtClean="0">
                <a:solidFill>
                  <a:srgbClr val="0070C0"/>
                </a:solidFill>
                <a:latin typeface="Franklin Gothic Demi Cond" pitchFamily="34" charset="0"/>
                <a:cs typeface="Aharoni" pitchFamily="2" charset="-79"/>
              </a:rPr>
              <a:t> a competitive research funding proposal</a:t>
            </a:r>
            <a:endParaRPr lang="en-CA" sz="1600" i="0" dirty="0">
              <a:solidFill>
                <a:srgbClr val="007AC0"/>
              </a:solidFill>
              <a:latin typeface="Franklin Gothic Demi Cond" pitchFamily="34" charset="0"/>
              <a:cs typeface="Aharoni" pitchFamily="2" charset="-79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63902" y="690113"/>
            <a:ext cx="8747185" cy="0"/>
          </a:xfrm>
          <a:prstGeom prst="line">
            <a:avLst/>
          </a:prstGeom>
          <a:ln w="28575">
            <a:solidFill>
              <a:srgbClr val="0076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732242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6B39-7A6E-48A7-988F-9B3EDBD8DEB6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907-6A36-47A7-BEAE-6F0D0B3B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969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6B39-7A6E-48A7-988F-9B3EDBD8DEB6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907-6A36-47A7-BEAE-6F0D0B3B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753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6B39-7A6E-48A7-988F-9B3EDBD8DEB6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907-6A36-47A7-BEAE-6F0D0B3B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278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6B39-7A6E-48A7-988F-9B3EDBD8DEB6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907-6A36-47A7-BEAE-6F0D0B3B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416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6B39-7A6E-48A7-988F-9B3EDBD8DEB6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907-6A36-47A7-BEAE-6F0D0B3B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115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6B39-7A6E-48A7-988F-9B3EDBD8DEB6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907-6A36-47A7-BEAE-6F0D0B3B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250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6B39-7A6E-48A7-988F-9B3EDBD8DEB6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907-6A36-47A7-BEAE-6F0D0B3B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405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46B39-7A6E-48A7-988F-9B3EDBD8DEB6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DB907-6A36-47A7-BEAE-6F0D0B3B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705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46B39-7A6E-48A7-988F-9B3EDBD8DEB6}" type="datetimeFigureOut">
              <a:rPr lang="en-CA" smtClean="0"/>
              <a:t>18/09/2016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DB907-6A36-47A7-BEAE-6F0D0B3B35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923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 bwMode="auto">
          <a:xfrm>
            <a:off x="1544191" y="5788663"/>
            <a:ext cx="6176451" cy="892552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CA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Dawn McArthur, PhD</a:t>
            </a:r>
          </a:p>
          <a:p>
            <a:pPr algn="ctr">
              <a:defRPr/>
            </a:pPr>
            <a:r>
              <a:rPr lang="en-CA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Director, Research &amp; Technology Development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82563" y="833153"/>
            <a:ext cx="8758237" cy="1723549"/>
          </a:xfrm>
          <a:prstGeom prst="rect">
            <a:avLst/>
          </a:prstGeom>
          <a:solidFill>
            <a:srgbClr val="D2F0FA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</a:pPr>
            <a:r>
              <a:rPr lang="en-CA" sz="4800" b="1" dirty="0" smtClean="0">
                <a:solidFill>
                  <a:schemeClr val="tx2"/>
                </a:solidFill>
                <a:latin typeface="Franklin Gothic Medium Cond" pitchFamily="34" charset="0"/>
                <a:cs typeface="Aharoni" pitchFamily="2" charset="-79"/>
              </a:rPr>
              <a:t>2 - Developing a competitive </a:t>
            </a:r>
          </a:p>
          <a:p>
            <a:pPr algn="ctr" eaLnBrk="1" hangingPunct="1">
              <a:spcBef>
                <a:spcPts val="1200"/>
              </a:spcBef>
            </a:pPr>
            <a:r>
              <a:rPr lang="en-CA" sz="4800" b="1" dirty="0" smtClean="0">
                <a:solidFill>
                  <a:schemeClr val="tx2"/>
                </a:solidFill>
                <a:latin typeface="Franklin Gothic Medium Cond" pitchFamily="34" charset="0"/>
                <a:cs typeface="Aharoni" pitchFamily="2" charset="-79"/>
              </a:rPr>
              <a:t>research funding proposal</a:t>
            </a:r>
            <a:endParaRPr lang="en-CA" sz="4800" b="1" dirty="0">
              <a:solidFill>
                <a:schemeClr val="tx2"/>
              </a:solidFill>
              <a:latin typeface="Franklin Gothic Medium Cond" pitchFamily="34" charset="0"/>
              <a:cs typeface="Aharoni" pitchFamily="2" charset="-79"/>
            </a:endParaRPr>
          </a:p>
        </p:txBody>
      </p:sp>
      <p:graphicFrame>
        <p:nvGraphicFramePr>
          <p:cNvPr id="615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050619"/>
              </p:ext>
            </p:extLst>
          </p:nvPr>
        </p:nvGraphicFramePr>
        <p:xfrm>
          <a:off x="7667625" y="5865054"/>
          <a:ext cx="1476375" cy="992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Photo Editor Photo" r:id="rId4" imgW="1867161" imgH="1209524" progId="MSPhotoEd.3">
                  <p:embed/>
                </p:oleObj>
              </mc:Choice>
              <mc:Fallback>
                <p:oleObj name="Photo Editor Photo" r:id="rId4" imgW="1867161" imgH="120952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5865054"/>
                        <a:ext cx="1476375" cy="992946"/>
                      </a:xfrm>
                      <a:prstGeom prst="rect">
                        <a:avLst/>
                      </a:prstGeom>
                      <a:solidFill>
                        <a:srgbClr val="B3D9FF">
                          <a:alpha val="14902"/>
                        </a:srgb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70" y="5911008"/>
            <a:ext cx="1217190" cy="8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67732" y="101600"/>
            <a:ext cx="8955497" cy="69426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94" name="Picture 7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3105150"/>
            <a:ext cx="54864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011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0012" y="886945"/>
            <a:ext cx="4013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Getting to first draft</a:t>
            </a:r>
            <a:endParaRPr lang="en-CA" sz="36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4053" y="1811556"/>
            <a:ext cx="8279922" cy="1579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ts val="2400"/>
              </a:spcBef>
            </a:pPr>
            <a:r>
              <a:rPr lang="en-CA" sz="3200" b="1" dirty="0" smtClean="0">
                <a:solidFill>
                  <a:srgbClr val="7030A0"/>
                </a:solidFill>
              </a:rPr>
              <a:t>Outline</a:t>
            </a:r>
          </a:p>
          <a:p>
            <a:pPr marL="266700" indent="-266700">
              <a:lnSpc>
                <a:spcPts val="3200"/>
              </a:lnSpc>
              <a:spcBef>
                <a:spcPts val="1200"/>
              </a:spcBef>
              <a:buSzPct val="80000"/>
              <a:buFont typeface="Arial" pitchFamily="34" charset="0"/>
              <a:buChar char="•"/>
            </a:pPr>
            <a:r>
              <a:rPr lang="en-CA" sz="2800" dirty="0" smtClean="0"/>
              <a:t>Create an outline using the headings given by the </a:t>
            </a:r>
            <a:r>
              <a:rPr lang="en-CA" sz="2800" dirty="0" err="1" smtClean="0"/>
              <a:t>RFA</a:t>
            </a:r>
            <a:endParaRPr lang="en-CA" sz="2800" dirty="0" smtClean="0"/>
          </a:p>
          <a:p>
            <a:pPr marL="266700" indent="-266700">
              <a:lnSpc>
                <a:spcPts val="3200"/>
              </a:lnSpc>
              <a:spcBef>
                <a:spcPts val="1200"/>
              </a:spcBef>
              <a:buSzPct val="80000"/>
              <a:buFont typeface="Arial" pitchFamily="34" charset="0"/>
              <a:buChar char="•"/>
            </a:pPr>
            <a:r>
              <a:rPr lang="en-CA" sz="2800" dirty="0" smtClean="0"/>
              <a:t>Then write content for each heading sequentially</a:t>
            </a:r>
            <a:endParaRPr lang="en-CA" sz="2800" dirty="0"/>
          </a:p>
        </p:txBody>
      </p:sp>
      <p:sp>
        <p:nvSpPr>
          <p:cNvPr id="7" name="Rectangle 6"/>
          <p:cNvSpPr/>
          <p:nvPr/>
        </p:nvSpPr>
        <p:spPr>
          <a:xfrm>
            <a:off x="664053" y="3897531"/>
            <a:ext cx="807037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ts val="2400"/>
              </a:spcBef>
            </a:pPr>
            <a:r>
              <a:rPr lang="en-CA" sz="3200" b="1" dirty="0" err="1" smtClean="0">
                <a:solidFill>
                  <a:srgbClr val="7030A0"/>
                </a:solidFill>
              </a:rPr>
              <a:t>Keypoints</a:t>
            </a:r>
            <a:endParaRPr lang="en-CA" sz="3200" b="1" dirty="0" smtClean="0">
              <a:solidFill>
                <a:srgbClr val="7030A0"/>
              </a:solidFill>
            </a:endParaRPr>
          </a:p>
          <a:p>
            <a:pPr marL="266700" indent="-266700">
              <a:lnSpc>
                <a:spcPts val="3200"/>
              </a:lnSpc>
              <a:spcBef>
                <a:spcPts val="1200"/>
              </a:spcBef>
              <a:buSzPct val="80000"/>
              <a:buFont typeface="Arial" pitchFamily="34" charset="0"/>
              <a:buChar char="•"/>
            </a:pPr>
            <a:r>
              <a:rPr lang="en-CA" sz="2800" dirty="0" smtClean="0"/>
              <a:t>Create an executive summary of the project’s key points </a:t>
            </a:r>
          </a:p>
          <a:p>
            <a:pPr marL="266700" indent="-266700">
              <a:lnSpc>
                <a:spcPts val="3200"/>
              </a:lnSpc>
              <a:spcBef>
                <a:spcPts val="1200"/>
              </a:spcBef>
              <a:buSzPct val="80000"/>
              <a:buFont typeface="Arial" pitchFamily="34" charset="0"/>
              <a:buChar char="•"/>
            </a:pPr>
            <a:r>
              <a:rPr lang="en-CA" sz="2800" dirty="0" smtClean="0"/>
              <a:t>Then align this key information with the structure requested in the </a:t>
            </a:r>
            <a:r>
              <a:rPr lang="en-CA" sz="2800" dirty="0" err="1" smtClean="0"/>
              <a:t>RFA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4274190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0012" y="886945"/>
            <a:ext cx="4013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Getting to first draft</a:t>
            </a:r>
            <a:endParaRPr lang="en-CA" sz="36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0228" y="1973481"/>
            <a:ext cx="8013221" cy="1579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ts val="2400"/>
              </a:spcBef>
            </a:pPr>
            <a:r>
              <a:rPr lang="en-CA" sz="3200" b="1" dirty="0" smtClean="0">
                <a:solidFill>
                  <a:srgbClr val="7030A0"/>
                </a:solidFill>
              </a:rPr>
              <a:t>Section-by-section</a:t>
            </a:r>
          </a:p>
          <a:p>
            <a:pPr marL="266700" indent="-266700">
              <a:lnSpc>
                <a:spcPts val="3200"/>
              </a:lnSpc>
              <a:spcBef>
                <a:spcPts val="1200"/>
              </a:spcBef>
              <a:buSzPct val="80000"/>
              <a:buFont typeface="Arial" pitchFamily="34" charset="0"/>
              <a:buChar char="•"/>
            </a:pPr>
            <a:r>
              <a:rPr lang="en-CA" sz="2800" dirty="0" smtClean="0"/>
              <a:t>Use the main sections given by the </a:t>
            </a:r>
            <a:r>
              <a:rPr lang="en-CA" sz="2800" dirty="0" err="1" smtClean="0"/>
              <a:t>RFA</a:t>
            </a:r>
            <a:endParaRPr lang="en-CA" sz="2800" dirty="0" smtClean="0"/>
          </a:p>
          <a:p>
            <a:pPr marL="266700" indent="-266700">
              <a:lnSpc>
                <a:spcPts val="3200"/>
              </a:lnSpc>
              <a:spcBef>
                <a:spcPts val="1200"/>
              </a:spcBef>
              <a:buSzPct val="80000"/>
              <a:buFont typeface="Arial" pitchFamily="34" charset="0"/>
              <a:buChar char="•"/>
            </a:pPr>
            <a:r>
              <a:rPr lang="en-CA" sz="2800" dirty="0" smtClean="0"/>
              <a:t>Then write content to complete each section</a:t>
            </a:r>
            <a:endParaRPr lang="en-CA" sz="2800" dirty="0"/>
          </a:p>
        </p:txBody>
      </p:sp>
      <p:sp>
        <p:nvSpPr>
          <p:cNvPr id="7" name="Rectangle 6"/>
          <p:cNvSpPr/>
          <p:nvPr/>
        </p:nvSpPr>
        <p:spPr>
          <a:xfrm>
            <a:off x="540228" y="4097556"/>
            <a:ext cx="8070371" cy="199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ts val="2400"/>
              </a:spcBef>
            </a:pPr>
            <a:r>
              <a:rPr lang="en-CA" sz="3200" b="1" dirty="0" smtClean="0">
                <a:solidFill>
                  <a:srgbClr val="7030A0"/>
                </a:solidFill>
              </a:rPr>
              <a:t>“Stream of consciousness”</a:t>
            </a:r>
          </a:p>
          <a:p>
            <a:pPr marL="266700" indent="-266700">
              <a:lnSpc>
                <a:spcPts val="3200"/>
              </a:lnSpc>
              <a:spcBef>
                <a:spcPts val="1200"/>
              </a:spcBef>
              <a:buSzPct val="80000"/>
              <a:buFont typeface="Arial" pitchFamily="34" charset="0"/>
              <a:buChar char="•"/>
            </a:pPr>
            <a:r>
              <a:rPr lang="en-CA" sz="2800" dirty="0" smtClean="0"/>
              <a:t>Begin by writing all thoughts about the project, without using a proposal structure</a:t>
            </a:r>
          </a:p>
          <a:p>
            <a:pPr marL="266700" indent="-266700">
              <a:lnSpc>
                <a:spcPts val="3200"/>
              </a:lnSpc>
              <a:spcBef>
                <a:spcPts val="1200"/>
              </a:spcBef>
              <a:buSzPct val="80000"/>
              <a:buFont typeface="Arial" pitchFamily="34" charset="0"/>
              <a:buChar char="•"/>
            </a:pPr>
            <a:r>
              <a:rPr lang="en-CA" sz="2800" dirty="0" smtClean="0"/>
              <a:t>Then revise content to align with </a:t>
            </a:r>
            <a:r>
              <a:rPr lang="en-CA" sz="2800" dirty="0" err="1" smtClean="0"/>
              <a:t>RFA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743424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0012" y="886945"/>
            <a:ext cx="4013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Getting to first draft</a:t>
            </a:r>
            <a:endParaRPr lang="en-CA" sz="3600" b="1" dirty="0">
              <a:solidFill>
                <a:prstClr val="black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939800" y="1546225"/>
            <a:ext cx="7173913" cy="1958975"/>
            <a:chOff x="539750" y="1479550"/>
            <a:chExt cx="7173913" cy="1958975"/>
          </a:xfrm>
        </p:grpSpPr>
        <p:sp>
          <p:nvSpPr>
            <p:cNvPr id="5" name="Rectangle 3"/>
            <p:cNvSpPr txBox="1">
              <a:spLocks noChangeArrowheads="1"/>
            </p:cNvSpPr>
            <p:nvPr/>
          </p:nvSpPr>
          <p:spPr>
            <a:xfrm>
              <a:off x="703263" y="2160588"/>
              <a:ext cx="7010400" cy="127793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indent="-266700">
                <a:lnSpc>
                  <a:spcPts val="2600"/>
                </a:lnSpc>
                <a:spcBef>
                  <a:spcPts val="600"/>
                </a:spcBef>
                <a:buSzPct val="80000"/>
              </a:pPr>
              <a:r>
                <a:rPr lang="en-US" sz="2800" dirty="0" smtClean="0">
                  <a:latin typeface="Calibri" pitchFamily="34" charset="0"/>
                </a:rPr>
                <a:t>Remember it’s a SEED GRANT proposal</a:t>
              </a:r>
            </a:p>
            <a:p>
              <a:pPr marL="266700" indent="-266700">
                <a:lnSpc>
                  <a:spcPts val="2600"/>
                </a:lnSpc>
                <a:spcBef>
                  <a:spcPts val="600"/>
                </a:spcBef>
                <a:buSzPct val="80000"/>
              </a:pPr>
              <a:r>
                <a:rPr lang="en-US" sz="2800" dirty="0" smtClean="0">
                  <a:latin typeface="Calibri" pitchFamily="34" charset="0"/>
                </a:rPr>
                <a:t>Use your project plan to guide you</a:t>
              </a:r>
            </a:p>
            <a:p>
              <a:pPr marL="266700" indent="-266700">
                <a:lnSpc>
                  <a:spcPts val="2600"/>
                </a:lnSpc>
                <a:spcBef>
                  <a:spcPts val="600"/>
                </a:spcBef>
                <a:buSzPct val="80000"/>
              </a:pPr>
              <a:r>
                <a:rPr lang="en-US" sz="2800" dirty="0" smtClean="0">
                  <a:latin typeface="Calibri" pitchFamily="34" charset="0"/>
                </a:rPr>
                <a:t>“Banish the critic” (</a:t>
              </a:r>
              <a:r>
                <a:rPr lang="en-US" sz="2400" dirty="0" smtClean="0">
                  <a:latin typeface="Calibri" pitchFamily="34" charset="0"/>
                </a:rPr>
                <a:t>suspend perfectionism</a:t>
              </a:r>
              <a:r>
                <a:rPr lang="en-US" sz="2800" dirty="0" smtClean="0">
                  <a:latin typeface="Calibri" pitchFamily="34" charset="0"/>
                </a:rPr>
                <a:t>)</a:t>
              </a: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539750" y="1479550"/>
              <a:ext cx="1263650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600" b="1" dirty="0">
                  <a:solidFill>
                    <a:schemeClr val="tx2"/>
                  </a:solidFill>
                  <a:latin typeface="Century Gothic" pitchFamily="34" charset="0"/>
                </a:rPr>
                <a:t> </a:t>
              </a:r>
              <a:r>
                <a:rPr lang="en-US" sz="4000" b="1" i="1" dirty="0">
                  <a:solidFill>
                    <a:srgbClr val="009900"/>
                  </a:solidFill>
                  <a:latin typeface="Calibri" pitchFamily="34" charset="0"/>
                </a:rPr>
                <a:t>Do…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65214" y="3679825"/>
            <a:ext cx="6765925" cy="2873375"/>
            <a:chOff x="1958975" y="3603625"/>
            <a:chExt cx="6765925" cy="2873375"/>
          </a:xfrm>
        </p:grpSpPr>
        <p:sp>
          <p:nvSpPr>
            <p:cNvPr id="8" name="Rectangle 3"/>
            <p:cNvSpPr txBox="1">
              <a:spLocks noChangeArrowheads="1"/>
            </p:cNvSpPr>
            <p:nvPr/>
          </p:nvSpPr>
          <p:spPr>
            <a:xfrm>
              <a:off x="1997074" y="4310063"/>
              <a:ext cx="6727826" cy="216693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66700" indent="-266700">
                <a:lnSpc>
                  <a:spcPts val="2600"/>
                </a:lnSpc>
                <a:spcBef>
                  <a:spcPts val="600"/>
                </a:spcBef>
                <a:buSzPct val="80000"/>
              </a:pPr>
              <a:r>
                <a:rPr lang="en-US" sz="2800" dirty="0" smtClean="0">
                  <a:latin typeface="Calibri" pitchFamily="34" charset="0"/>
                </a:rPr>
                <a:t>Worry about page limits</a:t>
              </a:r>
            </a:p>
            <a:p>
              <a:pPr marL="266700" indent="-266700">
                <a:lnSpc>
                  <a:spcPts val="2600"/>
                </a:lnSpc>
                <a:spcBef>
                  <a:spcPts val="600"/>
                </a:spcBef>
                <a:buSzPct val="80000"/>
              </a:pPr>
              <a:r>
                <a:rPr lang="en-US" sz="2800" dirty="0" smtClean="0">
                  <a:latin typeface="Calibri" pitchFamily="34" charset="0"/>
                </a:rPr>
                <a:t>Worry about language or grammar</a:t>
              </a:r>
            </a:p>
            <a:p>
              <a:pPr marL="266700" indent="-266700">
                <a:lnSpc>
                  <a:spcPts val="2600"/>
                </a:lnSpc>
                <a:spcBef>
                  <a:spcPts val="600"/>
                </a:spcBef>
                <a:buSzPct val="80000"/>
              </a:pPr>
              <a:r>
                <a:rPr lang="en-US" sz="2800" dirty="0" smtClean="0">
                  <a:latin typeface="Calibri" pitchFamily="34" charset="0"/>
                </a:rPr>
                <a:t>Worry about documentation requirements</a:t>
              </a:r>
            </a:p>
            <a:p>
              <a:pPr marL="266700" indent="-266700">
                <a:lnSpc>
                  <a:spcPts val="2600"/>
                </a:lnSpc>
                <a:spcBef>
                  <a:spcPts val="600"/>
                </a:spcBef>
                <a:buSzPct val="80000"/>
              </a:pPr>
              <a:r>
                <a:rPr lang="en-US" sz="2800" dirty="0" smtClean="0">
                  <a:latin typeface="Calibri" pitchFamily="34" charset="0"/>
                </a:rPr>
                <a:t>Try to compose and edit at same time</a:t>
              </a:r>
            </a:p>
            <a:p>
              <a:pPr marL="266700" indent="-266700">
                <a:lnSpc>
                  <a:spcPts val="2600"/>
                </a:lnSpc>
                <a:spcBef>
                  <a:spcPts val="600"/>
                </a:spcBef>
                <a:buSzPct val="80000"/>
              </a:pPr>
              <a:r>
                <a:rPr lang="en-US" sz="2800" dirty="0" smtClean="0">
                  <a:latin typeface="Calibri" pitchFamily="34" charset="0"/>
                </a:rPr>
                <a:t>Try to write everything you know</a:t>
              </a:r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1958975" y="3603625"/>
              <a:ext cx="1644650" cy="67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800" b="1" i="1" dirty="0">
                  <a:solidFill>
                    <a:srgbClr val="C00000"/>
                  </a:solidFill>
                  <a:latin typeface="Calibri" pitchFamily="34" charset="0"/>
                </a:rPr>
                <a:t>Don’t…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5091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0012" y="886945"/>
            <a:ext cx="4013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Getting to first draft</a:t>
            </a:r>
            <a:endParaRPr lang="en-CA" sz="36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7569" y="2608481"/>
            <a:ext cx="8632348" cy="21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CA" sz="2800" dirty="0" smtClean="0"/>
              <a:t>Academic </a:t>
            </a:r>
            <a:r>
              <a:rPr lang="en-CA" sz="2800" dirty="0" err="1" smtClean="0"/>
              <a:t>CoPIs</a:t>
            </a:r>
            <a:r>
              <a:rPr lang="en-CA" sz="2800" dirty="0" smtClean="0"/>
              <a:t> -  		Research CV  </a:t>
            </a:r>
          </a:p>
          <a:p>
            <a:pPr>
              <a:lnSpc>
                <a:spcPts val="2800"/>
              </a:lnSpc>
            </a:pPr>
            <a:r>
              <a:rPr lang="en-CA" sz="2400" dirty="0"/>
              <a:t>	</a:t>
            </a:r>
            <a:r>
              <a:rPr lang="en-CA" sz="2400" dirty="0" smtClean="0"/>
              <a:t>			</a:t>
            </a:r>
            <a:r>
              <a:rPr lang="en-CA" sz="2000" i="1" dirty="0" err="1" smtClean="0"/>
              <a:t>eg</a:t>
            </a:r>
            <a:r>
              <a:rPr lang="en-CA" sz="2000" i="1" dirty="0" smtClean="0"/>
              <a:t>, generic version of Common CV</a:t>
            </a:r>
            <a:endParaRPr lang="en-CA" sz="2000" i="1" dirty="0"/>
          </a:p>
          <a:p>
            <a:pPr>
              <a:lnSpc>
                <a:spcPts val="2800"/>
              </a:lnSpc>
              <a:spcBef>
                <a:spcPts val="2400"/>
              </a:spcBef>
            </a:pPr>
            <a:r>
              <a:rPr lang="en-CA" sz="2800" dirty="0"/>
              <a:t>Health authority </a:t>
            </a:r>
            <a:r>
              <a:rPr lang="en-CA" sz="2800" dirty="0" err="1" smtClean="0"/>
              <a:t>CoPIs</a:t>
            </a:r>
            <a:r>
              <a:rPr lang="en-CA" sz="2800" dirty="0" smtClean="0"/>
              <a:t> - 	Professional CV</a:t>
            </a:r>
          </a:p>
          <a:p>
            <a:pPr>
              <a:lnSpc>
                <a:spcPts val="2800"/>
              </a:lnSpc>
            </a:pPr>
            <a:r>
              <a:rPr lang="en-CA" sz="2000" dirty="0"/>
              <a:t>	</a:t>
            </a:r>
            <a:r>
              <a:rPr lang="en-CA" sz="2000" dirty="0" smtClean="0"/>
              <a:t>			</a:t>
            </a:r>
            <a:r>
              <a:rPr lang="en-CA" sz="2000" i="1" dirty="0" err="1" smtClean="0"/>
              <a:t>eg</a:t>
            </a:r>
            <a:r>
              <a:rPr lang="en-CA" sz="2000" i="1" dirty="0" smtClean="0"/>
              <a:t>, resume or </a:t>
            </a:r>
          </a:p>
          <a:p>
            <a:pPr>
              <a:lnSpc>
                <a:spcPts val="2500"/>
              </a:lnSpc>
            </a:pPr>
            <a:r>
              <a:rPr lang="en-CA" sz="2000" i="1" dirty="0"/>
              <a:t>	</a:t>
            </a:r>
            <a:r>
              <a:rPr lang="en-CA" sz="2000" i="1" dirty="0" smtClean="0"/>
              <a:t>			knowledge user Common CV (if you have one)</a:t>
            </a:r>
            <a:endParaRPr lang="en-CA" sz="20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671966" y="1736826"/>
            <a:ext cx="5801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7030A0"/>
                </a:solidFill>
              </a:rPr>
              <a:t>Experience and qualifications</a:t>
            </a:r>
            <a:endParaRPr lang="en-CA" sz="3600" b="1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7569" y="4946372"/>
            <a:ext cx="7339573" cy="1528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CA" sz="2800" dirty="0" smtClean="0"/>
              <a:t>Collaborators/partners - 	Letters </a:t>
            </a:r>
            <a:r>
              <a:rPr lang="en-CA" sz="2800" dirty="0"/>
              <a:t>of </a:t>
            </a:r>
            <a:r>
              <a:rPr lang="en-CA" sz="2800" dirty="0" smtClean="0"/>
              <a:t>commitment</a:t>
            </a:r>
          </a:p>
          <a:p>
            <a:pPr>
              <a:lnSpc>
                <a:spcPts val="2800"/>
              </a:lnSpc>
            </a:pPr>
            <a:r>
              <a:rPr lang="en-CA" sz="2000" dirty="0" smtClean="0"/>
              <a:t>				</a:t>
            </a:r>
            <a:r>
              <a:rPr lang="en-CA" sz="2000" i="1" dirty="0" smtClean="0"/>
              <a:t>Ask as early as possible</a:t>
            </a:r>
          </a:p>
          <a:p>
            <a:pPr>
              <a:lnSpc>
                <a:spcPts val="2800"/>
              </a:lnSpc>
            </a:pPr>
            <a:r>
              <a:rPr lang="en-CA" sz="2000" i="1" dirty="0" smtClean="0"/>
              <a:t>				Give them the content guidelines</a:t>
            </a:r>
          </a:p>
          <a:p>
            <a:pPr>
              <a:lnSpc>
                <a:spcPts val="2800"/>
              </a:lnSpc>
            </a:pPr>
            <a:r>
              <a:rPr lang="en-CA" sz="2000" i="1" dirty="0" smtClean="0"/>
              <a:t>				Offer to provide a draft letter</a:t>
            </a:r>
            <a:endParaRPr lang="en-CA" sz="2000" i="1" dirty="0"/>
          </a:p>
        </p:txBody>
      </p:sp>
    </p:spTree>
    <p:extLst>
      <p:ext uri="{BB962C8B-B14F-4D97-AF65-F5344CB8AC3E}">
        <p14:creationId xmlns:p14="http://schemas.microsoft.com/office/powerpoint/2010/main" val="2798090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0012" y="886945"/>
            <a:ext cx="4013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Getting to first draft</a:t>
            </a:r>
            <a:endParaRPr lang="en-CA" sz="36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516" y="1679676"/>
            <a:ext cx="15439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7030A0"/>
                </a:solidFill>
              </a:rPr>
              <a:t>Budget</a:t>
            </a:r>
            <a:endParaRPr lang="en-CA" sz="3600" b="1" dirty="0">
              <a:solidFill>
                <a:srgbClr val="7030A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54088" y="3052763"/>
            <a:ext cx="7010400" cy="3614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SzPct val="55000"/>
            </a:pPr>
            <a:endParaRPr lang="en-US" sz="2800" i="1" dirty="0" smtClean="0">
              <a:latin typeface="Calibri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19200" y="2497138"/>
            <a:ext cx="664845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b="1" dirty="0">
                <a:solidFill>
                  <a:srgbClr val="008000"/>
                </a:solidFill>
                <a:latin typeface="Calibri" pitchFamily="34" charset="0"/>
              </a:rPr>
              <a:t>Budget </a:t>
            </a:r>
            <a:r>
              <a:rPr lang="en-US" sz="2800" b="1" dirty="0" smtClean="0">
                <a:solidFill>
                  <a:srgbClr val="008000"/>
                </a:solidFill>
                <a:latin typeface="Calibri" pitchFamily="34" charset="0"/>
              </a:rPr>
              <a:t>= research activities + </a:t>
            </a:r>
            <a:r>
              <a:rPr lang="en-US" sz="2800" b="1" dirty="0">
                <a:solidFill>
                  <a:srgbClr val="008000"/>
                </a:solidFill>
                <a:latin typeface="Calibri" pitchFamily="34" charset="0"/>
              </a:rPr>
              <a:t>resources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93788" y="3224213"/>
            <a:ext cx="7021512" cy="3433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lnSpc>
                <a:spcPts val="2600"/>
              </a:lnSpc>
              <a:spcBef>
                <a:spcPts val="600"/>
              </a:spcBef>
              <a:buSzPct val="80000"/>
            </a:pPr>
            <a:r>
              <a:rPr lang="en-US" sz="2800" dirty="0" smtClean="0">
                <a:latin typeface="Calibri" pitchFamily="34" charset="0"/>
              </a:rPr>
              <a:t>Request only eligible costs</a:t>
            </a:r>
          </a:p>
          <a:p>
            <a:pPr marL="266700" indent="-266700">
              <a:lnSpc>
                <a:spcPts val="2600"/>
              </a:lnSpc>
              <a:spcBef>
                <a:spcPts val="1200"/>
              </a:spcBef>
              <a:buSzPct val="80000"/>
            </a:pPr>
            <a:r>
              <a:rPr lang="en-US" sz="2800" dirty="0" smtClean="0">
                <a:latin typeface="Calibri" pitchFamily="34" charset="0"/>
              </a:rPr>
              <a:t>Don’t underestimate “hidden” costs </a:t>
            </a:r>
            <a:r>
              <a:rPr lang="en-US" sz="2400" dirty="0" smtClean="0">
                <a:latin typeface="Calibri" pitchFamily="34" charset="0"/>
              </a:rPr>
              <a:t>(</a:t>
            </a:r>
            <a:r>
              <a:rPr lang="en-US" sz="2400" dirty="0" err="1" smtClean="0">
                <a:latin typeface="Calibri" pitchFamily="34" charset="0"/>
              </a:rPr>
              <a:t>eg</a:t>
            </a:r>
            <a:r>
              <a:rPr lang="en-US" sz="2400" dirty="0" smtClean="0">
                <a:latin typeface="Calibri" pitchFamily="34" charset="0"/>
              </a:rPr>
              <a:t> travel, participant incentives)</a:t>
            </a:r>
          </a:p>
          <a:p>
            <a:pPr marL="266700" indent="-266700">
              <a:lnSpc>
                <a:spcPts val="2600"/>
              </a:lnSpc>
              <a:spcBef>
                <a:spcPts val="1800"/>
              </a:spcBef>
              <a:buSzPct val="80000"/>
            </a:pPr>
            <a:r>
              <a:rPr lang="en-US" sz="2800" dirty="0" smtClean="0">
                <a:latin typeface="Calibri" pitchFamily="34" charset="0"/>
              </a:rPr>
              <a:t>Justify costs by </a:t>
            </a:r>
          </a:p>
          <a:p>
            <a:pPr marL="809625" lvl="1" indent="-266700">
              <a:lnSpc>
                <a:spcPts val="2600"/>
              </a:lnSpc>
              <a:spcBef>
                <a:spcPts val="600"/>
              </a:spcBef>
              <a:buSzPct val="80000"/>
            </a:pPr>
            <a:r>
              <a:rPr lang="en-US" sz="2400" dirty="0" smtClean="0">
                <a:latin typeface="Calibri" pitchFamily="34" charset="0"/>
              </a:rPr>
              <a:t>What the line item is for</a:t>
            </a:r>
          </a:p>
          <a:p>
            <a:pPr marL="809625" lvl="1" indent="-266700">
              <a:lnSpc>
                <a:spcPts val="2600"/>
              </a:lnSpc>
              <a:spcBef>
                <a:spcPts val="600"/>
              </a:spcBef>
              <a:buSzPct val="80000"/>
            </a:pPr>
            <a:r>
              <a:rPr lang="en-US" sz="2400" dirty="0" smtClean="0">
                <a:latin typeface="Calibri" pitchFamily="34" charset="0"/>
              </a:rPr>
              <a:t>Showing </a:t>
            </a:r>
            <a:r>
              <a:rPr lang="en-US" sz="2400" dirty="0">
                <a:latin typeface="Calibri" pitchFamily="34" charset="0"/>
              </a:rPr>
              <a:t>how total $$ was </a:t>
            </a:r>
            <a:r>
              <a:rPr lang="en-US" sz="2400" dirty="0" smtClean="0">
                <a:latin typeface="Calibri" pitchFamily="34" charset="0"/>
              </a:rPr>
              <a:t>calculated</a:t>
            </a:r>
          </a:p>
          <a:p>
            <a:pPr marL="266700" indent="-266700">
              <a:lnSpc>
                <a:spcPts val="2600"/>
              </a:lnSpc>
              <a:spcBef>
                <a:spcPts val="1800"/>
              </a:spcBef>
              <a:buSzPct val="80000"/>
            </a:pPr>
            <a:r>
              <a:rPr lang="en-US" sz="2800" dirty="0" smtClean="0">
                <a:latin typeface="Calibri" pitchFamily="34" charset="0"/>
              </a:rPr>
              <a:t>Explain cash or in-kind contributions</a:t>
            </a:r>
          </a:p>
          <a:p>
            <a:pPr marL="666750" lvl="1" indent="-266700">
              <a:lnSpc>
                <a:spcPts val="2600"/>
              </a:lnSpc>
              <a:spcBef>
                <a:spcPts val="600"/>
              </a:spcBef>
              <a:buSzPct val="80000"/>
            </a:pPr>
            <a:endParaRPr lang="en-US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90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0012" y="886945"/>
            <a:ext cx="4013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Getting to first draft</a:t>
            </a:r>
            <a:endParaRPr lang="en-CA" sz="36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5555" y="2341781"/>
            <a:ext cx="6632096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ts val="1200"/>
              </a:spcBef>
            </a:pPr>
            <a:r>
              <a:rPr lang="en-CA" sz="2800" b="1" dirty="0" smtClean="0"/>
              <a:t>References</a:t>
            </a:r>
          </a:p>
          <a:p>
            <a:pPr marL="628650" indent="-266700">
              <a:lnSpc>
                <a:spcPts val="28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CA" sz="2400" dirty="0" smtClean="0"/>
              <a:t>Shouldn’t need too many, if any</a:t>
            </a:r>
          </a:p>
          <a:p>
            <a:pPr marL="628650" indent="-266700">
              <a:lnSpc>
                <a:spcPts val="2800"/>
              </a:lnSpc>
              <a:buFont typeface="Arial" pitchFamily="34" charset="0"/>
              <a:buChar char="•"/>
            </a:pPr>
            <a:r>
              <a:rPr lang="en-CA" sz="2400" dirty="0" smtClean="0"/>
              <a:t>Use a simple standard citation style</a:t>
            </a:r>
          </a:p>
          <a:p>
            <a:pPr>
              <a:lnSpc>
                <a:spcPts val="2800"/>
              </a:lnSpc>
              <a:spcBef>
                <a:spcPts val="2400"/>
              </a:spcBef>
            </a:pPr>
            <a:r>
              <a:rPr lang="en-CA" sz="2800" b="1" dirty="0" smtClean="0"/>
              <a:t>Tables and Figures</a:t>
            </a:r>
          </a:p>
          <a:p>
            <a:pPr marL="628650" indent="-266700">
              <a:lnSpc>
                <a:spcPts val="28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CA" sz="2400" dirty="0" smtClean="0"/>
              <a:t>Can be very useful to show study design,                           team structure/expertise/relationships,               project timeline  </a:t>
            </a:r>
            <a:endParaRPr lang="en-CA" sz="2400" dirty="0"/>
          </a:p>
          <a:p>
            <a:pPr>
              <a:lnSpc>
                <a:spcPts val="2800"/>
              </a:lnSpc>
              <a:spcBef>
                <a:spcPts val="2400"/>
              </a:spcBef>
            </a:pPr>
            <a:r>
              <a:rPr lang="en-CA" sz="2800" b="1" dirty="0" smtClean="0"/>
              <a:t>Research tools </a:t>
            </a:r>
          </a:p>
          <a:p>
            <a:pPr marL="628650" indent="-266700">
              <a:lnSpc>
                <a:spcPts val="28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CA" sz="2400" dirty="0" smtClean="0"/>
              <a:t>If you have them: questionnaires, surveys, </a:t>
            </a:r>
            <a:r>
              <a:rPr lang="en-CA" sz="2400" dirty="0" err="1" smtClean="0"/>
              <a:t>etc</a:t>
            </a:r>
            <a:r>
              <a:rPr lang="en-CA" sz="2400" dirty="0" smtClean="0"/>
              <a:t> </a:t>
            </a:r>
            <a:endParaRPr lang="en-C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76941" y="1660626"/>
            <a:ext cx="2416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7030A0"/>
                </a:solidFill>
              </a:rPr>
              <a:t>Appendices</a:t>
            </a:r>
            <a:endParaRPr lang="en-CA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426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7702" y="904198"/>
            <a:ext cx="4670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Reviewing and revising</a:t>
            </a:r>
            <a:endParaRPr lang="en-CA" sz="3600" b="1" dirty="0">
              <a:solidFill>
                <a:prstClr val="black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076326" y="2609850"/>
            <a:ext cx="6977106" cy="3629025"/>
            <a:chOff x="1390651" y="2381250"/>
            <a:chExt cx="6977106" cy="3629025"/>
          </a:xfrm>
        </p:grpSpPr>
        <p:sp>
          <p:nvSpPr>
            <p:cNvPr id="14" name="Down Arrow 13"/>
            <p:cNvSpPr/>
            <p:nvPr/>
          </p:nvSpPr>
          <p:spPr>
            <a:xfrm>
              <a:off x="1390651" y="2381250"/>
              <a:ext cx="1504950" cy="3629025"/>
            </a:xfrm>
            <a:prstGeom prst="downArrow">
              <a:avLst/>
            </a:prstGeom>
            <a:solidFill>
              <a:srgbClr val="D2F0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809750" y="2771776"/>
              <a:ext cx="5448133" cy="584775"/>
              <a:chOff x="1005338" y="2000251"/>
              <a:chExt cx="5448133" cy="584775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2333625" y="2000251"/>
                <a:ext cx="411984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3200" dirty="0" smtClean="0"/>
                  <a:t>Review the project </a:t>
                </a:r>
                <a:r>
                  <a:rPr lang="en-CA" sz="3200" dirty="0"/>
                  <a:t>p</a:t>
                </a:r>
                <a:r>
                  <a:rPr lang="en-CA" sz="3200" dirty="0" smtClean="0"/>
                  <a:t>lan</a:t>
                </a:r>
                <a:endParaRPr lang="en-CA" sz="320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005338" y="2000251"/>
                <a:ext cx="6817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3200" dirty="0" smtClean="0"/>
                  <a:t>1</a:t>
                </a:r>
                <a:r>
                  <a:rPr lang="en-CA" sz="3200" baseline="30000" dirty="0" smtClean="0"/>
                  <a:t>st</a:t>
                </a:r>
                <a:r>
                  <a:rPr lang="en-CA" sz="3200" dirty="0" smtClean="0"/>
                  <a:t> </a:t>
                </a:r>
                <a:endParaRPr lang="en-CA" sz="32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1809750" y="3705226"/>
              <a:ext cx="4991149" cy="584775"/>
              <a:chOff x="1005466" y="3400426"/>
              <a:chExt cx="4991149" cy="584775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333625" y="3400426"/>
                <a:ext cx="36629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3200" dirty="0" smtClean="0"/>
                  <a:t>Review the proposal </a:t>
                </a:r>
                <a:endParaRPr lang="en-CA" sz="32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005466" y="3400426"/>
                <a:ext cx="68159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3200" dirty="0" smtClean="0"/>
                  <a:t>2</a:t>
                </a:r>
                <a:r>
                  <a:rPr lang="en-CA" sz="3200" baseline="30000" dirty="0" smtClean="0"/>
                  <a:t>nd</a:t>
                </a:r>
                <a:endParaRPr lang="en-CA" sz="32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809750" y="4667250"/>
              <a:ext cx="6558007" cy="584775"/>
              <a:chOff x="1057275" y="4848225"/>
              <a:chExt cx="6558007" cy="584775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2390775" y="4848225"/>
                <a:ext cx="522450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3200" dirty="0" smtClean="0"/>
                  <a:t>Review the language and style</a:t>
                </a:r>
                <a:endParaRPr lang="en-CA" sz="32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057275" y="4848225"/>
                <a:ext cx="62978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3200" dirty="0" smtClean="0"/>
                  <a:t>3</a:t>
                </a:r>
                <a:r>
                  <a:rPr lang="en-CA" sz="3200" baseline="30000" dirty="0" smtClean="0"/>
                  <a:t>rd</a:t>
                </a:r>
                <a:endParaRPr lang="en-CA" sz="3200" dirty="0"/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3303931" y="1660626"/>
            <a:ext cx="2478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7030A0"/>
                </a:solidFill>
              </a:rPr>
              <a:t>Three levels</a:t>
            </a:r>
            <a:endParaRPr lang="en-CA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2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1382" y="904198"/>
            <a:ext cx="4670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Reviewing and revising</a:t>
            </a:r>
            <a:endParaRPr lang="en-CA" sz="36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05046" y="1619251"/>
            <a:ext cx="4720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7030A0"/>
                </a:solidFill>
              </a:rPr>
              <a:t>Review the project plan</a:t>
            </a:r>
            <a:endParaRPr lang="en-CA" sz="36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1050" y="2640514"/>
            <a:ext cx="7524750" cy="3626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ts val="1200"/>
              </a:spcBef>
              <a:buSzPct val="50000"/>
              <a:defRPr/>
            </a:pPr>
            <a:r>
              <a:rPr lang="en-US" sz="2800" dirty="0">
                <a:latin typeface="Calibri" pitchFamily="34" charset="0"/>
              </a:rPr>
              <a:t>Critique your</a:t>
            </a:r>
          </a:p>
          <a:p>
            <a:pPr marL="1074738" lvl="2" indent="-174625">
              <a:lnSpc>
                <a:spcPts val="2800"/>
              </a:lnSpc>
              <a:spcBef>
                <a:spcPts val="600"/>
              </a:spcBef>
              <a:buSzPct val="80000"/>
              <a:buFont typeface="Arial" pitchFamily="34" charset="0"/>
              <a:buChar char="•"/>
              <a:defRPr/>
            </a:pPr>
            <a:r>
              <a:rPr lang="en-CA" sz="2800" dirty="0" smtClean="0">
                <a:latin typeface="Calibri" pitchFamily="34" charset="0"/>
              </a:rPr>
              <a:t>rationale</a:t>
            </a:r>
            <a:r>
              <a:rPr lang="en-US" sz="2800" dirty="0">
                <a:latin typeface="Calibri" pitchFamily="34" charset="0"/>
              </a:rPr>
              <a:t>, objectives/questions </a:t>
            </a:r>
          </a:p>
          <a:p>
            <a:pPr marL="1074738" lvl="2" indent="-174625">
              <a:lnSpc>
                <a:spcPts val="28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alibri" pitchFamily="34" charset="0"/>
              </a:rPr>
              <a:t>project design</a:t>
            </a:r>
            <a:r>
              <a:rPr lang="en-US" sz="2800" dirty="0">
                <a:latin typeface="Calibri" pitchFamily="34" charset="0"/>
              </a:rPr>
              <a:t>, </a:t>
            </a:r>
            <a:r>
              <a:rPr lang="en-CA" sz="2800" dirty="0">
                <a:latin typeface="Calibri" pitchFamily="34" charset="0"/>
              </a:rPr>
              <a:t>assumptions</a:t>
            </a:r>
          </a:p>
          <a:p>
            <a:pPr marL="1074738" lvl="2" indent="-174625">
              <a:lnSpc>
                <a:spcPts val="2800"/>
              </a:lnSpc>
              <a:buSzPct val="80000"/>
              <a:buFont typeface="Arial" pitchFamily="34" charset="0"/>
              <a:buChar char="•"/>
              <a:defRPr/>
            </a:pPr>
            <a:r>
              <a:rPr lang="en-CA" sz="2800" dirty="0">
                <a:latin typeface="Calibri" pitchFamily="34" charset="0"/>
              </a:rPr>
              <a:t>methods, approaches, </a:t>
            </a:r>
            <a:r>
              <a:rPr lang="en-CA" sz="2800" dirty="0" smtClean="0">
                <a:latin typeface="Calibri" pitchFamily="34" charset="0"/>
              </a:rPr>
              <a:t>timeline</a:t>
            </a:r>
          </a:p>
          <a:p>
            <a:pPr marL="358775" indent="-358775">
              <a:spcBef>
                <a:spcPts val="1200"/>
              </a:spcBef>
              <a:defRPr/>
            </a:pPr>
            <a:r>
              <a:rPr lang="en-CA" sz="2800" i="1" dirty="0" smtClean="0">
                <a:latin typeface="Calibri" pitchFamily="34" charset="0"/>
              </a:rPr>
              <a:t>Make </a:t>
            </a:r>
            <a:r>
              <a:rPr lang="en-CA" sz="2800" i="1" dirty="0">
                <a:latin typeface="Calibri" pitchFamily="34" charset="0"/>
              </a:rPr>
              <a:t>sure </a:t>
            </a:r>
          </a:p>
          <a:p>
            <a:pPr marL="1076325">
              <a:lnSpc>
                <a:spcPts val="2800"/>
              </a:lnSpc>
              <a:buSzPct val="50000"/>
              <a:defRPr/>
            </a:pPr>
            <a:r>
              <a:rPr lang="en-CA" sz="2800" dirty="0">
                <a:latin typeface="Calibri" pitchFamily="34" charset="0"/>
              </a:rPr>
              <a:t>The plan is realistic, feasible, appropriate</a:t>
            </a:r>
          </a:p>
          <a:p>
            <a:pPr marL="1076325">
              <a:lnSpc>
                <a:spcPts val="2800"/>
              </a:lnSpc>
              <a:buSzPct val="50000"/>
              <a:defRPr/>
            </a:pPr>
            <a:r>
              <a:rPr lang="en-CA" sz="2800" dirty="0">
                <a:latin typeface="Calibri" pitchFamily="34" charset="0"/>
              </a:rPr>
              <a:t>The team has expertise </a:t>
            </a:r>
            <a:r>
              <a:rPr lang="en-CA" sz="2400" dirty="0">
                <a:latin typeface="Calibri" pitchFamily="34" charset="0"/>
              </a:rPr>
              <a:t>&amp;</a:t>
            </a:r>
            <a:r>
              <a:rPr lang="en-CA" sz="2800" dirty="0">
                <a:latin typeface="Calibri" pitchFamily="34" charset="0"/>
              </a:rPr>
              <a:t> experience </a:t>
            </a:r>
          </a:p>
          <a:p>
            <a:pPr marL="1076325">
              <a:lnSpc>
                <a:spcPts val="2800"/>
              </a:lnSpc>
              <a:buSzPct val="50000"/>
              <a:defRPr/>
            </a:pPr>
            <a:r>
              <a:rPr lang="en-CA" sz="2800" dirty="0">
                <a:latin typeface="Calibri" pitchFamily="34" charset="0"/>
              </a:rPr>
              <a:t>The budget is appropriate </a:t>
            </a:r>
            <a:r>
              <a:rPr lang="en-CA" sz="2400" dirty="0">
                <a:latin typeface="Calibri" pitchFamily="34" charset="0"/>
              </a:rPr>
              <a:t>&amp;</a:t>
            </a:r>
            <a:r>
              <a:rPr lang="en-CA" sz="2800" dirty="0">
                <a:latin typeface="Calibri" pitchFamily="34" charset="0"/>
              </a:rPr>
              <a:t> justified</a:t>
            </a:r>
          </a:p>
          <a:p>
            <a:pPr marL="1076325">
              <a:lnSpc>
                <a:spcPts val="2800"/>
              </a:lnSpc>
              <a:buSzPct val="50000"/>
              <a:defRPr/>
            </a:pPr>
            <a:r>
              <a:rPr lang="en-CA" sz="2800" dirty="0">
                <a:latin typeface="Calibri" pitchFamily="34" charset="0"/>
              </a:rPr>
              <a:t>There are no fatal flaws</a:t>
            </a:r>
          </a:p>
        </p:txBody>
      </p:sp>
    </p:spTree>
    <p:extLst>
      <p:ext uri="{BB962C8B-B14F-4D97-AF65-F5344CB8AC3E}">
        <p14:creationId xmlns:p14="http://schemas.microsoft.com/office/powerpoint/2010/main" val="2495182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15670" y="904198"/>
            <a:ext cx="4670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Reviewing and revising</a:t>
            </a:r>
            <a:endParaRPr lang="en-CA" sz="36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1266" y="1628776"/>
            <a:ext cx="40983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7030A0"/>
                </a:solidFill>
              </a:rPr>
              <a:t>Review the proposal</a:t>
            </a:r>
            <a:endParaRPr lang="en-CA" sz="36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9149" y="2719168"/>
            <a:ext cx="7534275" cy="373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00"/>
              </a:lnSpc>
              <a:spcBef>
                <a:spcPts val="2400"/>
              </a:spcBef>
              <a:buSzPct val="50000"/>
              <a:defRPr/>
            </a:pPr>
            <a:r>
              <a:rPr lang="en-US" sz="2800" dirty="0" smtClean="0">
                <a:latin typeface="Calibri" pitchFamily="34" charset="0"/>
              </a:rPr>
              <a:t>Review and reorganize for content and key points</a:t>
            </a:r>
          </a:p>
          <a:p>
            <a:pPr marL="1169988" lvl="1" indent="-276225">
              <a:lnSpc>
                <a:spcPts val="2900"/>
              </a:lnSpc>
              <a:spcBef>
                <a:spcPts val="600"/>
              </a:spcBef>
              <a:tabLst>
                <a:tab pos="361950" algn="l"/>
                <a:tab pos="542925" algn="l"/>
              </a:tabLst>
              <a:defRPr/>
            </a:pPr>
            <a:r>
              <a:rPr lang="en-US" sz="2400" i="1" dirty="0" smtClean="0">
                <a:latin typeface="Calibri" pitchFamily="34" charset="0"/>
              </a:rPr>
              <a:t>Is all content in the correct section? </a:t>
            </a:r>
          </a:p>
          <a:p>
            <a:pPr marL="1169988" lvl="1" indent="-276225">
              <a:lnSpc>
                <a:spcPts val="2900"/>
              </a:lnSpc>
              <a:tabLst>
                <a:tab pos="361950" algn="l"/>
                <a:tab pos="542925" algn="l"/>
              </a:tabLst>
              <a:defRPr/>
            </a:pPr>
            <a:r>
              <a:rPr lang="en-US" sz="2400" i="1" dirty="0" smtClean="0">
                <a:latin typeface="Calibri" pitchFamily="34" charset="0"/>
              </a:rPr>
              <a:t>Is there any missing content?</a:t>
            </a:r>
          </a:p>
          <a:p>
            <a:pPr marL="1169988" lvl="1" indent="-276225">
              <a:lnSpc>
                <a:spcPts val="2900"/>
              </a:lnSpc>
              <a:tabLst>
                <a:tab pos="361950" algn="l"/>
                <a:tab pos="542925" algn="l"/>
              </a:tabLst>
              <a:defRPr/>
            </a:pPr>
            <a:r>
              <a:rPr lang="en-US" sz="2400" i="1" dirty="0" smtClean="0">
                <a:latin typeface="Calibri" pitchFamily="34" charset="0"/>
              </a:rPr>
              <a:t>Is there repetition?</a:t>
            </a:r>
            <a:r>
              <a:rPr lang="en-US" sz="2800" dirty="0">
                <a:latin typeface="Calibri" pitchFamily="34" charset="0"/>
              </a:rPr>
              <a:t> </a:t>
            </a:r>
            <a:endParaRPr lang="en-US" sz="2800" dirty="0" smtClean="0">
              <a:latin typeface="Calibri" pitchFamily="34" charset="0"/>
            </a:endParaRPr>
          </a:p>
          <a:p>
            <a:pPr>
              <a:lnSpc>
                <a:spcPts val="2700"/>
              </a:lnSpc>
              <a:spcBef>
                <a:spcPts val="2400"/>
              </a:spcBef>
              <a:buSzPct val="50000"/>
              <a:defRPr/>
            </a:pPr>
            <a:r>
              <a:rPr lang="en-US" sz="2800" dirty="0" smtClean="0">
                <a:latin typeface="Calibri" pitchFamily="34" charset="0"/>
              </a:rPr>
              <a:t>Revise </a:t>
            </a:r>
            <a:r>
              <a:rPr lang="en-US" sz="2800" dirty="0">
                <a:latin typeface="Calibri" pitchFamily="34" charset="0"/>
              </a:rPr>
              <a:t>to improve readability </a:t>
            </a:r>
            <a:r>
              <a:rPr lang="en-US" sz="2400" dirty="0">
                <a:latin typeface="Calibri" pitchFamily="34" charset="0"/>
              </a:rPr>
              <a:t>&amp;</a:t>
            </a:r>
            <a:r>
              <a:rPr lang="en-US" sz="2800" dirty="0">
                <a:latin typeface="Calibri" pitchFamily="34" charset="0"/>
              </a:rPr>
              <a:t> reviewability</a:t>
            </a:r>
          </a:p>
          <a:p>
            <a:pPr marL="990600" indent="-180975">
              <a:lnSpc>
                <a:spcPct val="90000"/>
              </a:lnSpc>
              <a:spcBef>
                <a:spcPts val="600"/>
              </a:spcBef>
              <a:buSzPct val="55000"/>
              <a:defRPr/>
            </a:pPr>
            <a:r>
              <a:rPr lang="en-US" sz="2400" i="1" dirty="0">
                <a:latin typeface="Calibri" pitchFamily="34" charset="0"/>
              </a:rPr>
              <a:t>Level-by-level</a:t>
            </a:r>
          </a:p>
          <a:p>
            <a:pPr marL="990600" lvl="3" indent="-180975">
              <a:lnSpc>
                <a:spcPts val="27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i="1" dirty="0">
                <a:latin typeface="Calibri" pitchFamily="34" charset="0"/>
              </a:rPr>
              <a:t>Fit with </a:t>
            </a:r>
            <a:r>
              <a:rPr lang="en-US" sz="2400" i="1" dirty="0" err="1">
                <a:latin typeface="Calibri" pitchFamily="34" charset="0"/>
              </a:rPr>
              <a:t>RFA</a:t>
            </a:r>
            <a:r>
              <a:rPr lang="en-US" sz="2400" i="1" dirty="0">
                <a:latin typeface="Calibri" pitchFamily="34" charset="0"/>
              </a:rPr>
              <a:t> and priorities of Seed </a:t>
            </a:r>
            <a:r>
              <a:rPr lang="en-US" sz="2400" i="1" dirty="0" smtClean="0">
                <a:latin typeface="Calibri" pitchFamily="34" charset="0"/>
              </a:rPr>
              <a:t>Grant program</a:t>
            </a:r>
            <a:endParaRPr lang="en-US" sz="2400" i="1" dirty="0">
              <a:latin typeface="Calibri" pitchFamily="34" charset="0"/>
            </a:endParaRPr>
          </a:p>
          <a:p>
            <a:pPr marL="990600" lvl="3" indent="-180975">
              <a:lnSpc>
                <a:spcPts val="27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i="1" dirty="0">
                <a:latin typeface="Calibri" pitchFamily="34" charset="0"/>
              </a:rPr>
              <a:t>Superstructure: flow and connectedness</a:t>
            </a:r>
          </a:p>
          <a:p>
            <a:pPr marL="990600" lvl="3" indent="-180975">
              <a:lnSpc>
                <a:spcPts val="2700"/>
              </a:lnSpc>
              <a:buSzPct val="80000"/>
              <a:buFont typeface="Arial" pitchFamily="34" charset="0"/>
              <a:buChar char="•"/>
              <a:defRPr/>
            </a:pPr>
            <a:r>
              <a:rPr lang="en-US" sz="2400" i="1" dirty="0">
                <a:latin typeface="Calibri" pitchFamily="34" charset="0"/>
              </a:rPr>
              <a:t>Structure: paragraphs, sentences, </a:t>
            </a:r>
            <a:r>
              <a:rPr lang="en-US" sz="2400" i="1" dirty="0" smtClean="0">
                <a:latin typeface="Calibri" pitchFamily="34" charset="0"/>
              </a:rPr>
              <a:t>words</a:t>
            </a:r>
            <a:endParaRPr lang="en-US" sz="2400" i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12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7702" y="904198"/>
            <a:ext cx="4670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Reviewing and revising</a:t>
            </a:r>
            <a:endParaRPr lang="en-CA" sz="3600" b="1" dirty="0">
              <a:solidFill>
                <a:prstClr val="black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66863" y="3640138"/>
            <a:ext cx="6615112" cy="251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61950" indent="-276225" eaLnBrk="1" hangingPunct="1">
              <a:lnSpc>
                <a:spcPts val="3300"/>
              </a:lnSpc>
              <a:spcBef>
                <a:spcPts val="600"/>
              </a:spcBef>
              <a:buSzPct val="89000"/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Use </a:t>
            </a:r>
            <a:r>
              <a:rPr lang="en-US" sz="2800" dirty="0">
                <a:latin typeface="Calibri" pitchFamily="34" charset="0"/>
              </a:rPr>
              <a:t>first person and active voice</a:t>
            </a:r>
          </a:p>
          <a:p>
            <a:pPr marL="361950" indent="-276225" eaLnBrk="1" hangingPunct="1">
              <a:lnSpc>
                <a:spcPts val="3300"/>
              </a:lnSpc>
              <a:spcBef>
                <a:spcPts val="600"/>
              </a:spcBef>
              <a:buSzPct val="89000"/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Be </a:t>
            </a:r>
            <a:r>
              <a:rPr lang="en-US" sz="2800" dirty="0">
                <a:latin typeface="Calibri" pitchFamily="34" charset="0"/>
              </a:rPr>
              <a:t>honest and direct </a:t>
            </a:r>
          </a:p>
          <a:p>
            <a:pPr marL="361950" indent="-276225" eaLnBrk="1" hangingPunct="1">
              <a:lnSpc>
                <a:spcPts val="3300"/>
              </a:lnSpc>
              <a:spcBef>
                <a:spcPts val="600"/>
              </a:spcBef>
              <a:buSzPct val="89000"/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Avoid </a:t>
            </a:r>
            <a:r>
              <a:rPr lang="en-US" sz="2800" dirty="0">
                <a:latin typeface="Calibri" pitchFamily="34" charset="0"/>
              </a:rPr>
              <a:t>negatives</a:t>
            </a:r>
          </a:p>
          <a:p>
            <a:pPr marL="361950" indent="-276225" eaLnBrk="1" hangingPunct="1">
              <a:lnSpc>
                <a:spcPts val="3300"/>
              </a:lnSpc>
              <a:spcBef>
                <a:spcPts val="600"/>
              </a:spcBef>
              <a:buSzPct val="89000"/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Be </a:t>
            </a:r>
            <a:r>
              <a:rPr lang="en-US" sz="2800" dirty="0">
                <a:latin typeface="Calibri" pitchFamily="34" charset="0"/>
              </a:rPr>
              <a:t>proud of your</a:t>
            </a:r>
            <a:r>
              <a:rPr lang="en-US" sz="2800" dirty="0">
                <a:latin typeface="Calibri" pitchFamily="34" charset="0"/>
                <a:sym typeface="Wingdings" pitchFamily="2" charset="2"/>
              </a:rPr>
              <a:t> </a:t>
            </a:r>
            <a:r>
              <a:rPr lang="en-US" sz="2800" dirty="0" smtClean="0">
                <a:latin typeface="Calibri" pitchFamily="34" charset="0"/>
                <a:sym typeface="Wingdings" pitchFamily="2" charset="2"/>
              </a:rPr>
              <a:t>ideas and contributions</a:t>
            </a:r>
            <a:endParaRPr lang="en-US" sz="2800" dirty="0">
              <a:latin typeface="Calibri" pitchFamily="34" charset="0"/>
              <a:sym typeface="Wingdings" pitchFamily="2" charset="2"/>
            </a:endParaRPr>
          </a:p>
          <a:p>
            <a:pPr marL="361950" indent="-276225" eaLnBrk="1" hangingPunct="1">
              <a:lnSpc>
                <a:spcPts val="3300"/>
              </a:lnSpc>
              <a:spcBef>
                <a:spcPts val="600"/>
              </a:spcBef>
              <a:buSzPct val="89000"/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sym typeface="Wingdings" pitchFamily="2" charset="2"/>
              </a:rPr>
              <a:t>Make </a:t>
            </a:r>
            <a:r>
              <a:rPr lang="en-US" sz="2800" dirty="0">
                <a:latin typeface="Calibri" pitchFamily="34" charset="0"/>
                <a:sym typeface="Wingdings" pitchFamily="2" charset="2"/>
              </a:rPr>
              <a:t>clear summary statements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363663" y="2770188"/>
            <a:ext cx="63007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47675" indent="-447675">
              <a:buSzPct val="80000"/>
              <a:buFont typeface="Wingdings" pitchFamily="2" charset="2"/>
              <a:buChar char="Ø"/>
            </a:pPr>
            <a:r>
              <a:rPr lang="en-US" sz="3600" b="1" dirty="0">
                <a:solidFill>
                  <a:srgbClr val="008000"/>
                </a:solidFill>
                <a:latin typeface="Calibri" pitchFamily="34" charset="0"/>
              </a:rPr>
              <a:t>Keep it clear and positive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28337" y="1638301"/>
            <a:ext cx="5714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7030A0"/>
                </a:solidFill>
              </a:rPr>
              <a:t>Review the language </a:t>
            </a:r>
            <a:r>
              <a:rPr lang="en-CA" sz="3200" b="1" dirty="0" smtClean="0">
                <a:solidFill>
                  <a:srgbClr val="7030A0"/>
                </a:solidFill>
              </a:rPr>
              <a:t>&amp;</a:t>
            </a:r>
            <a:r>
              <a:rPr lang="en-CA" sz="3600" b="1" dirty="0" smtClean="0">
                <a:solidFill>
                  <a:srgbClr val="7030A0"/>
                </a:solidFill>
              </a:rPr>
              <a:t> style</a:t>
            </a:r>
            <a:endParaRPr lang="en-CA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8399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5686549" y="698293"/>
            <a:ext cx="2424298" cy="20383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TextBox 11"/>
          <p:cNvSpPr txBox="1"/>
          <p:nvPr/>
        </p:nvSpPr>
        <p:spPr>
          <a:xfrm>
            <a:off x="556472" y="2270035"/>
            <a:ext cx="1709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0070C0"/>
                </a:solidFill>
              </a:rPr>
              <a:t>TEAM</a:t>
            </a:r>
            <a:endParaRPr lang="en-CA" sz="36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56961" y="2278248"/>
            <a:ext cx="1995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>
                <a:solidFill>
                  <a:srgbClr val="00B050"/>
                </a:solidFill>
              </a:rPr>
              <a:t>PROJECT</a:t>
            </a:r>
            <a:endParaRPr lang="en-CA" sz="3600" b="1" dirty="0">
              <a:solidFill>
                <a:srgbClr val="00B050"/>
              </a:solidFill>
            </a:endParaRPr>
          </a:p>
        </p:txBody>
      </p:sp>
      <p:sp>
        <p:nvSpPr>
          <p:cNvPr id="19" name="AutoShape 4" descr="https://d30y9cdsu7xlg0.cloudfront.net/png/591098-20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AutoShape 6" descr="https://d30y9cdsu7xlg0.cloudfront.net/png/591098-200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grpSp>
        <p:nvGrpSpPr>
          <p:cNvPr id="31" name="Group 30"/>
          <p:cNvGrpSpPr/>
          <p:nvPr/>
        </p:nvGrpSpPr>
        <p:grpSpPr>
          <a:xfrm>
            <a:off x="653149" y="1268679"/>
            <a:ext cx="4405745" cy="5037114"/>
            <a:chOff x="878774" y="1114304"/>
            <a:chExt cx="4405745" cy="5037114"/>
          </a:xfrm>
        </p:grpSpPr>
        <p:sp>
          <p:nvSpPr>
            <p:cNvPr id="4" name="TextBox 3"/>
            <p:cNvSpPr txBox="1"/>
            <p:nvPr/>
          </p:nvSpPr>
          <p:spPr>
            <a:xfrm>
              <a:off x="1702474" y="1114304"/>
              <a:ext cx="2615841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4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Webinar #1</a:t>
              </a:r>
              <a:endParaRPr lang="en-CA" sz="4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057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3552" y="3077018"/>
              <a:ext cx="2709696" cy="2789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5" name="Rectangle 24"/>
            <p:cNvSpPr/>
            <p:nvPr/>
          </p:nvSpPr>
          <p:spPr>
            <a:xfrm>
              <a:off x="878774" y="1983179"/>
              <a:ext cx="4405745" cy="4168239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>
            <a:off x="2265669" y="2592212"/>
            <a:ext cx="691292" cy="8213"/>
          </a:xfrm>
          <a:prstGeom prst="straightConnector1">
            <a:avLst/>
          </a:prstGeom>
          <a:ln w="38100">
            <a:solidFill>
              <a:srgbClr val="0076B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510151" y="1304305"/>
            <a:ext cx="3170711" cy="4987634"/>
            <a:chOff x="5510151" y="1149930"/>
            <a:chExt cx="3170711" cy="4987634"/>
          </a:xfrm>
        </p:grpSpPr>
        <p:sp>
          <p:nvSpPr>
            <p:cNvPr id="14" name="TextBox 13"/>
            <p:cNvSpPr txBox="1"/>
            <p:nvPr/>
          </p:nvSpPr>
          <p:spPr>
            <a:xfrm>
              <a:off x="5634768" y="2128760"/>
              <a:ext cx="293749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3600" b="1" dirty="0" smtClean="0">
                  <a:solidFill>
                    <a:srgbClr val="7030A0"/>
                  </a:solidFill>
                </a:rPr>
                <a:t>PROPOSAL</a:t>
              </a:r>
              <a:endParaRPr lang="en-CA" sz="3600" b="1" dirty="0">
                <a:solidFill>
                  <a:srgbClr val="7030A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714434" y="1149930"/>
              <a:ext cx="2754410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4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Webinar #2</a:t>
              </a:r>
              <a:endParaRPr lang="en-CA" sz="4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056" name="Picture 8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41" r="10326"/>
            <a:stretch/>
          </p:blipFill>
          <p:spPr bwMode="auto">
            <a:xfrm>
              <a:off x="5685225" y="3171514"/>
              <a:ext cx="2836579" cy="2801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4" name="Rectangle 33"/>
            <p:cNvSpPr/>
            <p:nvPr/>
          </p:nvSpPr>
          <p:spPr>
            <a:xfrm>
              <a:off x="5510151" y="1969325"/>
              <a:ext cx="3170711" cy="4168239"/>
            </a:xfrm>
            <a:prstGeom prst="rect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>
            <a:off x="4876271" y="2592212"/>
            <a:ext cx="671344" cy="821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208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7702" y="904198"/>
            <a:ext cx="4670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Reviewing and revising</a:t>
            </a:r>
            <a:endParaRPr lang="en-CA" sz="3600" b="1" dirty="0">
              <a:solidFill>
                <a:prstClr val="black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271588" y="3379788"/>
            <a:ext cx="6896100" cy="297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57175" defTabSz="749300">
              <a:spcBef>
                <a:spcPct val="40000"/>
              </a:spcBef>
              <a:buSzPct val="80000"/>
              <a:tabLst>
                <a:tab pos="2511425" algn="l"/>
              </a:tabLst>
            </a:pPr>
            <a:r>
              <a:rPr lang="en-US" dirty="0" smtClean="0">
                <a:latin typeface="Calibri" pitchFamily="34" charset="0"/>
              </a:rPr>
              <a:t>Concept of </a:t>
            </a:r>
            <a:r>
              <a:rPr lang="en-US" b="1" i="1" dirty="0" smtClean="0">
                <a:latin typeface="Calibri" pitchFamily="34" charset="0"/>
              </a:rPr>
              <a:t>one</a:t>
            </a:r>
            <a:r>
              <a:rPr lang="en-US" dirty="0" smtClean="0">
                <a:latin typeface="Calibri" pitchFamily="34" charset="0"/>
              </a:rPr>
              <a:t> – </a:t>
            </a:r>
          </a:p>
          <a:p>
            <a:pPr marL="342900" lvl="1" indent="-257175" defTabSz="749300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  <a:tabLst>
                <a:tab pos="2511425" algn="l"/>
              </a:tabLst>
            </a:pPr>
            <a:r>
              <a:rPr lang="en-US" dirty="0" smtClean="0">
                <a:latin typeface="Calibri" pitchFamily="34" charset="0"/>
              </a:rPr>
              <a:t>		one goal / proposal</a:t>
            </a:r>
          </a:p>
          <a:p>
            <a:pPr indent="-257175" defTabSz="74930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2511425" algn="l"/>
              </a:tabLst>
            </a:pPr>
            <a:r>
              <a:rPr lang="en-US" sz="2800" dirty="0" smtClean="0">
                <a:latin typeface="Calibri" pitchFamily="34" charset="0"/>
              </a:rPr>
              <a:t>		one concept / paragraph</a:t>
            </a:r>
          </a:p>
          <a:p>
            <a:pPr indent="-257175" defTabSz="74930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2511425" algn="l"/>
              </a:tabLst>
            </a:pPr>
            <a:r>
              <a:rPr lang="en-US" sz="2800" dirty="0" smtClean="0">
                <a:latin typeface="Calibri" pitchFamily="34" charset="0"/>
              </a:rPr>
              <a:t>		one point / sentence</a:t>
            </a:r>
          </a:p>
          <a:p>
            <a:pPr indent="-257175" defTabSz="749300">
              <a:spcBef>
                <a:spcPts val="1200"/>
              </a:spcBef>
              <a:buSzPct val="80000"/>
              <a:tabLst>
                <a:tab pos="2511425" algn="l"/>
              </a:tabLst>
            </a:pPr>
            <a:r>
              <a:rPr lang="en-US" dirty="0" smtClean="0">
                <a:latin typeface="Calibri" pitchFamily="34" charset="0"/>
              </a:rPr>
              <a:t>Use uncomplicated language </a:t>
            </a:r>
          </a:p>
          <a:p>
            <a:pPr marL="0" indent="0" defTabSz="749300">
              <a:spcBef>
                <a:spcPts val="0"/>
              </a:spcBef>
              <a:buSzPct val="80000"/>
              <a:buNone/>
              <a:tabLst>
                <a:tab pos="1438275" algn="l"/>
                <a:tab pos="2511425" algn="l"/>
              </a:tabLst>
            </a:pPr>
            <a:r>
              <a:rPr lang="en-US" dirty="0" smtClean="0">
                <a:latin typeface="Calibri" pitchFamily="34" charset="0"/>
              </a:rPr>
              <a:t> 	 	</a:t>
            </a:r>
            <a:r>
              <a:rPr lang="en-US" sz="2800" dirty="0" smtClean="0">
                <a:latin typeface="Calibri" pitchFamily="34" charset="0"/>
              </a:rPr>
              <a:t>for a non-specialist reader</a:t>
            </a:r>
          </a:p>
          <a:p>
            <a:pPr defTabSz="749300">
              <a:buFont typeface="Wingdings" pitchFamily="2" charset="2"/>
              <a:buNone/>
              <a:tabLst>
                <a:tab pos="2511425" algn="l"/>
              </a:tabLst>
            </a:pPr>
            <a:endParaRPr lang="en-US" sz="2800" dirty="0" smtClean="0">
              <a:latin typeface="Calibri" pitchFamily="34" charset="0"/>
              <a:sym typeface="Wingdings" pitchFamily="2" charset="2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14438" y="2657475"/>
            <a:ext cx="4271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47675" indent="-447675">
              <a:spcBef>
                <a:spcPct val="20000"/>
              </a:spcBef>
              <a:buClr>
                <a:srgbClr val="008000"/>
              </a:buClr>
              <a:buSzPct val="80000"/>
              <a:buFont typeface="Wingdings" pitchFamily="2" charset="2"/>
              <a:buChar char="Ø"/>
            </a:pPr>
            <a:r>
              <a:rPr lang="en-US" sz="3600" b="1" dirty="0">
                <a:solidFill>
                  <a:srgbClr val="008000"/>
                </a:solidFill>
                <a:latin typeface="Calibri" pitchFamily="34" charset="0"/>
              </a:rPr>
              <a:t>Keep it simple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09287" y="1666876"/>
            <a:ext cx="5714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7030A0"/>
                </a:solidFill>
              </a:rPr>
              <a:t>Review the language </a:t>
            </a:r>
            <a:r>
              <a:rPr lang="en-CA" sz="3200" b="1" dirty="0" smtClean="0">
                <a:solidFill>
                  <a:srgbClr val="7030A0"/>
                </a:solidFill>
              </a:rPr>
              <a:t>&amp;</a:t>
            </a:r>
            <a:r>
              <a:rPr lang="en-CA" sz="3600" b="1" dirty="0" smtClean="0">
                <a:solidFill>
                  <a:srgbClr val="7030A0"/>
                </a:solidFill>
              </a:rPr>
              <a:t> style</a:t>
            </a:r>
            <a:endParaRPr lang="en-CA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012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41412" y="905995"/>
            <a:ext cx="45758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Reviewing and revising</a:t>
            </a:r>
            <a:endParaRPr lang="en-CA" sz="3600" b="1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8701" y="1641576"/>
            <a:ext cx="71437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CA" sz="3200" b="1" i="1" dirty="0" smtClean="0">
                <a:solidFill>
                  <a:srgbClr val="7030A0"/>
                </a:solidFill>
              </a:rPr>
              <a:t>How can we get it all into only 3 pages ?</a:t>
            </a:r>
            <a:endParaRPr lang="en-CA" sz="3200" b="1" i="1" dirty="0">
              <a:solidFill>
                <a:srgbClr val="7030A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17124" y="3143250"/>
            <a:ext cx="8336351" cy="3457574"/>
            <a:chOff x="436174" y="2705100"/>
            <a:chExt cx="8336351" cy="3457574"/>
          </a:xfrm>
        </p:grpSpPr>
        <p:grpSp>
          <p:nvGrpSpPr>
            <p:cNvPr id="25" name="Group 24"/>
            <p:cNvGrpSpPr/>
            <p:nvPr/>
          </p:nvGrpSpPr>
          <p:grpSpPr>
            <a:xfrm>
              <a:off x="436174" y="2705100"/>
              <a:ext cx="2545151" cy="3457574"/>
              <a:chOff x="436174" y="2619375"/>
              <a:chExt cx="2545151" cy="3457574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685800" y="3722856"/>
                <a:ext cx="1495425" cy="384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ts val="2400"/>
                  </a:lnSpc>
                </a:pPr>
                <a:r>
                  <a:rPr lang="en-CA" dirty="0" smtClean="0">
                    <a:solidFill>
                      <a:prstClr val="black"/>
                    </a:solidFill>
                  </a:rPr>
                  <a:t>Background</a:t>
                </a:r>
                <a:endParaRPr lang="en-CA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95325" y="2857470"/>
                <a:ext cx="1419225" cy="384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ts val="2400"/>
                  </a:lnSpc>
                </a:pPr>
                <a:r>
                  <a:rPr lang="en-CA" dirty="0" smtClean="0">
                    <a:solidFill>
                      <a:prstClr val="black"/>
                    </a:solidFill>
                  </a:rPr>
                  <a:t>Objectives</a:t>
                </a:r>
                <a:endParaRPr lang="en-CA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36174" y="2619375"/>
                <a:ext cx="2545151" cy="345757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85799" y="2847975"/>
                <a:ext cx="2066925" cy="800100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85799" y="3714749"/>
                <a:ext cx="2066925" cy="2124075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3303199" y="2705100"/>
              <a:ext cx="2545151" cy="3457574"/>
              <a:chOff x="3303199" y="2619375"/>
              <a:chExt cx="2545151" cy="345757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3517032" y="2847945"/>
                <a:ext cx="135915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ts val="2400"/>
                  </a:lnSpc>
                </a:pPr>
                <a:r>
                  <a:rPr lang="en-CA" dirty="0" smtClean="0">
                    <a:solidFill>
                      <a:prstClr val="black"/>
                    </a:solidFill>
                  </a:rPr>
                  <a:t>Project </a:t>
                </a:r>
                <a:r>
                  <a:rPr lang="en-CA" dirty="0">
                    <a:solidFill>
                      <a:prstClr val="black"/>
                    </a:solidFill>
                  </a:rPr>
                  <a:t>plan </a:t>
                </a:r>
                <a:endParaRPr lang="en-CA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303199" y="2619375"/>
                <a:ext cx="2545151" cy="345757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524249" y="2828924"/>
                <a:ext cx="2095501" cy="3028951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6227374" y="2705100"/>
              <a:ext cx="2545151" cy="3457574"/>
              <a:chOff x="6227374" y="2619375"/>
              <a:chExt cx="2545151" cy="3457574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6227374" y="2619375"/>
                <a:ext cx="2545151" cy="3457574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505575" y="3703806"/>
                <a:ext cx="2047876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ts val="2400"/>
                  </a:lnSpc>
                </a:pPr>
                <a:r>
                  <a:rPr lang="en-CA" dirty="0">
                    <a:solidFill>
                      <a:prstClr val="black"/>
                    </a:solidFill>
                  </a:rPr>
                  <a:t>Team </a:t>
                </a:r>
                <a:r>
                  <a:rPr lang="en-CA" dirty="0" smtClean="0">
                    <a:solidFill>
                      <a:prstClr val="black"/>
                    </a:solidFill>
                  </a:rPr>
                  <a:t>collaboration</a:t>
                </a:r>
                <a:endParaRPr lang="en-CA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477000" y="2838420"/>
                <a:ext cx="1359155" cy="384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ts val="2400"/>
                  </a:lnSpc>
                </a:pPr>
                <a:r>
                  <a:rPr lang="en-CA" dirty="0" smtClean="0">
                    <a:solidFill>
                      <a:prstClr val="black"/>
                    </a:solidFill>
                  </a:rPr>
                  <a:t>Project plan </a:t>
                </a:r>
                <a:endParaRPr lang="en-CA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505575" y="5086320"/>
                <a:ext cx="1222129" cy="3840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ts val="2400"/>
                  </a:lnSpc>
                </a:pPr>
                <a:r>
                  <a:rPr lang="en-CA" dirty="0">
                    <a:solidFill>
                      <a:prstClr val="black"/>
                    </a:solidFill>
                  </a:rPr>
                  <a:t>Team goals</a:t>
                </a:r>
                <a:endParaRPr lang="en-CA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476999" y="2838450"/>
                <a:ext cx="2066925" cy="790576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6486524" y="3695700"/>
                <a:ext cx="2066925" cy="1314449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505574" y="5076824"/>
                <a:ext cx="2066925" cy="781051"/>
              </a:xfrm>
              <a:prstGeom prst="rect">
                <a:avLst/>
              </a:prstGeom>
              <a:noFill/>
              <a:ln w="127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1366837" y="2400300"/>
            <a:ext cx="63769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61950" indent="-361950">
              <a:spcBef>
                <a:spcPct val="20000"/>
              </a:spcBef>
              <a:buClr>
                <a:srgbClr val="008000"/>
              </a:buClr>
              <a:buSzPct val="80000"/>
              <a:buFont typeface="Wingdings" pitchFamily="2" charset="2"/>
              <a:buChar char="Ø"/>
            </a:pPr>
            <a:r>
              <a:rPr lang="en-US" sz="3600" b="1" dirty="0" smtClean="0">
                <a:solidFill>
                  <a:srgbClr val="008000"/>
                </a:solidFill>
                <a:latin typeface="Calibri" pitchFamily="34" charset="0"/>
              </a:rPr>
              <a:t>Consider relative proportions</a:t>
            </a:r>
            <a:endParaRPr lang="en-US" sz="3600" b="1" dirty="0">
              <a:solidFill>
                <a:srgbClr val="008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090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4592" y="1770109"/>
            <a:ext cx="84366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="1" dirty="0" smtClean="0">
                <a:solidFill>
                  <a:srgbClr val="7030A0"/>
                </a:solidFill>
              </a:rPr>
              <a:t>Make sure you have followed the </a:t>
            </a:r>
          </a:p>
          <a:p>
            <a:r>
              <a:rPr lang="en-CA" sz="2800" b="1" dirty="0" smtClean="0">
                <a:solidFill>
                  <a:srgbClr val="7030A0"/>
                </a:solidFill>
              </a:rPr>
              <a:t>	</a:t>
            </a:r>
            <a:r>
              <a:rPr lang="en-CA" sz="3200" b="1" dirty="0" smtClean="0">
                <a:solidFill>
                  <a:srgbClr val="7030A0"/>
                </a:solidFill>
              </a:rPr>
              <a:t>APPLICATION </a:t>
            </a:r>
            <a:r>
              <a:rPr lang="en-CA" sz="3200" b="1" dirty="0">
                <a:solidFill>
                  <a:srgbClr val="7030A0"/>
                </a:solidFill>
              </a:rPr>
              <a:t>FORMAT</a:t>
            </a:r>
          </a:p>
          <a:p>
            <a:pPr marL="180975" indent="-180975">
              <a:lnSpc>
                <a:spcPts val="20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CA" sz="2000" dirty="0" smtClean="0"/>
              <a:t>All </a:t>
            </a:r>
            <a:r>
              <a:rPr lang="en-CA" sz="2000" dirty="0"/>
              <a:t>materials, except appendices, must be </a:t>
            </a:r>
            <a:endParaRPr lang="en-CA" sz="2000" dirty="0" smtClean="0"/>
          </a:p>
          <a:p>
            <a:pPr marL="534988" lvl="1" indent="-268288">
              <a:lnSpc>
                <a:spcPts val="2000"/>
              </a:lnSpc>
              <a:spcBef>
                <a:spcPts val="600"/>
              </a:spcBef>
              <a:buFont typeface="Symbol" pitchFamily="18" charset="2"/>
              <a:buChar char="-"/>
            </a:pPr>
            <a:r>
              <a:rPr lang="en-CA" sz="2000" dirty="0" smtClean="0"/>
              <a:t>Arial (regular) font </a:t>
            </a:r>
          </a:p>
          <a:p>
            <a:pPr marL="534988" lvl="1" indent="-268288">
              <a:lnSpc>
                <a:spcPts val="2000"/>
              </a:lnSpc>
              <a:spcBef>
                <a:spcPts val="600"/>
              </a:spcBef>
              <a:buFont typeface="Symbol" pitchFamily="18" charset="2"/>
              <a:buChar char="-"/>
            </a:pPr>
            <a:r>
              <a:rPr lang="en-CA" sz="2000" dirty="0" smtClean="0"/>
              <a:t>minimum 11-point font size</a:t>
            </a:r>
          </a:p>
          <a:p>
            <a:pPr marL="534988" lvl="2" indent="-268288">
              <a:lnSpc>
                <a:spcPts val="2000"/>
              </a:lnSpc>
              <a:spcBef>
                <a:spcPts val="600"/>
              </a:spcBef>
              <a:buFont typeface="Symbol" pitchFamily="18" charset="2"/>
              <a:buChar char="-"/>
            </a:pPr>
            <a:r>
              <a:rPr lang="en-CA" sz="2000" dirty="0" smtClean="0"/>
              <a:t>single-spaced</a:t>
            </a:r>
            <a:r>
              <a:rPr lang="en-CA" sz="2000" dirty="0"/>
              <a:t>, on one side of </a:t>
            </a:r>
            <a:r>
              <a:rPr lang="en-CA" sz="2000" dirty="0" smtClean="0"/>
              <a:t>(8.5 x 11”) letter-sized page</a:t>
            </a:r>
          </a:p>
          <a:p>
            <a:pPr marL="534988" lvl="2" indent="-268288">
              <a:lnSpc>
                <a:spcPts val="2000"/>
              </a:lnSpc>
              <a:spcBef>
                <a:spcPts val="600"/>
              </a:spcBef>
              <a:buFont typeface="Symbol" pitchFamily="18" charset="2"/>
              <a:buChar char="-"/>
            </a:pPr>
            <a:r>
              <a:rPr lang="en-CA" sz="2000" dirty="0" smtClean="0"/>
              <a:t>one-inch margin </a:t>
            </a:r>
            <a:r>
              <a:rPr lang="en-CA" sz="2000" dirty="0"/>
              <a:t>on all sides of the page.</a:t>
            </a:r>
          </a:p>
          <a:p>
            <a:pPr marL="180975" indent="-180975">
              <a:lnSpc>
                <a:spcPts val="2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CA" sz="2000" dirty="0" smtClean="0"/>
              <a:t>All </a:t>
            </a:r>
            <a:r>
              <a:rPr lang="en-CA" sz="2000" dirty="0"/>
              <a:t>print must be black, of letter quality and easy to </a:t>
            </a:r>
            <a:r>
              <a:rPr lang="en-CA" sz="2000" dirty="0" smtClean="0"/>
              <a:t>read.</a:t>
            </a:r>
          </a:p>
          <a:p>
            <a:pPr marL="180975" indent="-180975">
              <a:lnSpc>
                <a:spcPts val="2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CA" sz="2000" dirty="0" smtClean="0"/>
              <a:t>Header must have the </a:t>
            </a:r>
            <a:r>
              <a:rPr lang="en-CA" sz="2000" dirty="0"/>
              <a:t>project name on the top left-hand </a:t>
            </a:r>
            <a:r>
              <a:rPr lang="en-CA" sz="2000" dirty="0" smtClean="0"/>
              <a:t>corner</a:t>
            </a:r>
          </a:p>
          <a:p>
            <a:pPr marL="180975" indent="-180975">
              <a:lnSpc>
                <a:spcPts val="2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CA" sz="2000" dirty="0" smtClean="0"/>
              <a:t>Footer must have </a:t>
            </a:r>
            <a:r>
              <a:rPr lang="en-CA" sz="2000" dirty="0"/>
              <a:t>the page </a:t>
            </a:r>
            <a:r>
              <a:rPr lang="en-CA" sz="2000" dirty="0" smtClean="0"/>
              <a:t>number on </a:t>
            </a:r>
            <a:r>
              <a:rPr lang="en-CA" sz="2000" dirty="0"/>
              <a:t>the lower right-hand corner of each page</a:t>
            </a:r>
            <a:r>
              <a:rPr lang="en-CA" sz="2000" dirty="0" smtClean="0"/>
              <a:t>.</a:t>
            </a:r>
            <a:r>
              <a:rPr lang="en-CA" sz="2000" dirty="0"/>
              <a:t> All pages should be consecutively numbered</a:t>
            </a:r>
            <a:r>
              <a:rPr lang="en-CA" sz="2000" dirty="0" smtClean="0"/>
              <a:t>.</a:t>
            </a:r>
            <a:endParaRPr lang="en-CA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598892" y="923248"/>
            <a:ext cx="1978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Finalizing</a:t>
            </a:r>
            <a:endParaRPr lang="en-CA" sz="3600" b="1" dirty="0">
              <a:solidFill>
                <a:prstClr val="black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769100" y="1160433"/>
            <a:ext cx="1855878" cy="2372264"/>
            <a:chOff x="6692900" y="1570008"/>
            <a:chExt cx="1855878" cy="2372264"/>
          </a:xfrm>
        </p:grpSpPr>
        <p:sp>
          <p:nvSpPr>
            <p:cNvPr id="4" name="Rectangle 3"/>
            <p:cNvSpPr/>
            <p:nvPr/>
          </p:nvSpPr>
          <p:spPr>
            <a:xfrm>
              <a:off x="6694099" y="1570008"/>
              <a:ext cx="1854679" cy="23722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692900" y="1581150"/>
              <a:ext cx="9989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100" dirty="0" smtClean="0">
                  <a:latin typeface="Arial" pitchFamily="34" charset="0"/>
                  <a:cs typeface="Arial" pitchFamily="34" charset="0"/>
                </a:rPr>
                <a:t>project name</a:t>
              </a:r>
              <a:endParaRPr lang="en-CA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18450" y="3676650"/>
              <a:ext cx="61587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100" dirty="0" smtClean="0">
                  <a:latin typeface="Arial" pitchFamily="34" charset="0"/>
                  <a:cs typeface="Arial" pitchFamily="34" charset="0"/>
                </a:rPr>
                <a:t>page #</a:t>
              </a:r>
              <a:endParaRPr lang="en-CA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883400" y="1809750"/>
              <a:ext cx="1473200" cy="1917700"/>
            </a:xfrm>
            <a:prstGeom prst="rect">
              <a:avLst/>
            </a:prstGeom>
            <a:noFill/>
            <a:ln w="1905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660499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8981" y="940501"/>
            <a:ext cx="19784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Finalizing</a:t>
            </a:r>
            <a:endParaRPr lang="en-CA" sz="3600" b="1" dirty="0">
              <a:solidFill>
                <a:prstClr val="black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311276" y="2801938"/>
            <a:ext cx="6611936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66700" indent="-266700">
              <a:spcBef>
                <a:spcPts val="900"/>
              </a:spcBef>
              <a:buSzPct val="100000"/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Is the proposal very easy to read? </a:t>
            </a:r>
          </a:p>
          <a:p>
            <a:pPr marL="266700" indent="-266700">
              <a:lnSpc>
                <a:spcPts val="3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Does the title make sense? </a:t>
            </a:r>
          </a:p>
          <a:p>
            <a:pPr marL="266700" indent="-266700">
              <a:lnSpc>
                <a:spcPts val="3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Do they understand what you plan to do?</a:t>
            </a:r>
          </a:p>
          <a:p>
            <a:pPr marL="266700" indent="-266700">
              <a:lnSpc>
                <a:spcPts val="3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</a:rPr>
              <a:t>Are </a:t>
            </a:r>
            <a:r>
              <a:rPr lang="en-US" sz="2800" dirty="0">
                <a:latin typeface="Calibri" pitchFamily="34" charset="0"/>
              </a:rPr>
              <a:t>the key points obvious? </a:t>
            </a:r>
          </a:p>
          <a:p>
            <a:pPr marL="266700" indent="-266700">
              <a:lnSpc>
                <a:spcPts val="3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Are the texts and budget error-free?</a:t>
            </a:r>
          </a:p>
          <a:p>
            <a:pPr marL="266700" indent="-266700">
              <a:lnSpc>
                <a:spcPts val="3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Have you missed anything?</a:t>
            </a:r>
          </a:p>
          <a:p>
            <a:pPr marL="266700" indent="-266700">
              <a:lnSpc>
                <a:spcPts val="3000"/>
              </a:lnSpc>
              <a:spcBef>
                <a:spcPts val="600"/>
              </a:spcBef>
              <a:buSzPct val="100000"/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Is the formatting “pleasing”?</a:t>
            </a:r>
            <a:r>
              <a:rPr lang="en-US" sz="2800" b="1" i="1" dirty="0">
                <a:latin typeface="Calibri" pitchFamily="34" charset="0"/>
              </a:rPr>
              <a:t>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95338" y="1962150"/>
            <a:ext cx="76057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61950" indent="-361950">
              <a:spcBef>
                <a:spcPct val="20000"/>
              </a:spcBef>
              <a:buClr>
                <a:srgbClr val="7030A0"/>
              </a:buClr>
              <a:buSzPct val="80000"/>
              <a:buFont typeface="Wingdings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  <a:latin typeface="Calibri" pitchFamily="34" charset="0"/>
              </a:rPr>
              <a:t>Ask someone to do a final read-through </a:t>
            </a:r>
            <a:endParaRPr lang="en-US" sz="3200" b="1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716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308758" y="985652"/>
            <a:ext cx="8455232" cy="5522026"/>
            <a:chOff x="308758" y="985652"/>
            <a:chExt cx="8455232" cy="5522026"/>
          </a:xfrm>
        </p:grpSpPr>
        <p:sp>
          <p:nvSpPr>
            <p:cNvPr id="6" name="Rectangle 5"/>
            <p:cNvSpPr/>
            <p:nvPr/>
          </p:nvSpPr>
          <p:spPr>
            <a:xfrm>
              <a:off x="308758" y="985652"/>
              <a:ext cx="8455232" cy="5522026"/>
            </a:xfrm>
            <a:prstGeom prst="rect">
              <a:avLst/>
            </a:prstGeom>
            <a:solidFill>
              <a:srgbClr val="D2F0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493530" y="2762570"/>
              <a:ext cx="6156942" cy="20928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CA" sz="6000" b="1" dirty="0" smtClean="0">
                  <a:solidFill>
                    <a:schemeClr val="tx2"/>
                  </a:solidFill>
                </a:rPr>
                <a:t>Thanks very much.</a:t>
              </a:r>
            </a:p>
            <a:p>
              <a:pPr algn="ctr">
                <a:spcBef>
                  <a:spcPts val="1200"/>
                </a:spcBef>
              </a:pPr>
              <a:r>
                <a:rPr lang="en-CA" sz="6000" b="1" dirty="0" smtClean="0">
                  <a:solidFill>
                    <a:schemeClr val="tx2"/>
                  </a:solidFill>
                </a:rPr>
                <a:t>Any questions?</a:t>
              </a:r>
              <a:endParaRPr lang="en-CA" sz="60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75759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39828" y="3311487"/>
            <a:ext cx="734856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spcBef>
                <a:spcPts val="1200"/>
              </a:spcBef>
              <a:buFont typeface="Arial" pitchFamily="34" charset="0"/>
              <a:buChar char="•"/>
            </a:pPr>
            <a:r>
              <a:rPr lang="en-CA" sz="3600" dirty="0" smtClean="0"/>
              <a:t>Seed Grant </a:t>
            </a:r>
            <a:r>
              <a:rPr lang="en-CA" sz="3600" dirty="0" smtClean="0"/>
              <a:t>proposal requirements</a:t>
            </a:r>
            <a:endParaRPr lang="en-CA" sz="3600" dirty="0" smtClean="0"/>
          </a:p>
          <a:p>
            <a:pPr marL="355600" indent="-355600">
              <a:spcBef>
                <a:spcPts val="1200"/>
              </a:spcBef>
              <a:buFont typeface="Arial" pitchFamily="34" charset="0"/>
              <a:buChar char="•"/>
            </a:pPr>
            <a:r>
              <a:rPr lang="en-CA" sz="3600" dirty="0" smtClean="0"/>
              <a:t>Getting to first draft</a:t>
            </a:r>
            <a:endParaRPr lang="en-CA" sz="3600" dirty="0" smtClean="0"/>
          </a:p>
          <a:p>
            <a:pPr marL="355600" indent="-355600">
              <a:spcBef>
                <a:spcPts val="1200"/>
              </a:spcBef>
              <a:buFont typeface="Arial" pitchFamily="34" charset="0"/>
              <a:buChar char="•"/>
            </a:pPr>
            <a:r>
              <a:rPr lang="en-CA" sz="3600" dirty="0" smtClean="0"/>
              <a:t>Reviewing and revising</a:t>
            </a:r>
          </a:p>
          <a:p>
            <a:pPr marL="355600" indent="-355600">
              <a:spcBef>
                <a:spcPts val="1200"/>
              </a:spcBef>
              <a:buFont typeface="Arial" pitchFamily="34" charset="0"/>
              <a:buChar char="•"/>
            </a:pPr>
            <a:r>
              <a:rPr lang="en-CA" sz="3600" dirty="0" smtClean="0"/>
              <a:t>Finalizing</a:t>
            </a:r>
            <a:endParaRPr lang="en-CA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2098048" y="1185552"/>
            <a:ext cx="492395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Webinar </a:t>
            </a:r>
            <a:r>
              <a:rPr lang="en-CA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#2 </a:t>
            </a:r>
            <a:r>
              <a:rPr lang="en-CA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Outline</a:t>
            </a:r>
            <a:endParaRPr lang="en-CA" sz="4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30686" y="1116282"/>
            <a:ext cx="5082633" cy="155566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" name="Group 3"/>
          <p:cNvGrpSpPr/>
          <p:nvPr/>
        </p:nvGrpSpPr>
        <p:grpSpPr>
          <a:xfrm>
            <a:off x="2146078" y="1860440"/>
            <a:ext cx="4858572" cy="658697"/>
            <a:chOff x="2146078" y="1860440"/>
            <a:chExt cx="4858572" cy="658697"/>
          </a:xfrm>
        </p:grpSpPr>
        <p:sp>
          <p:nvSpPr>
            <p:cNvPr id="11" name="TextBox 10"/>
            <p:cNvSpPr txBox="1"/>
            <p:nvPr/>
          </p:nvSpPr>
          <p:spPr>
            <a:xfrm>
              <a:off x="4710022" y="1860440"/>
              <a:ext cx="22946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3600" b="1" dirty="0" smtClean="0">
                  <a:solidFill>
                    <a:srgbClr val="7030A0"/>
                  </a:solidFill>
                </a:rPr>
                <a:t>PROPOSAL</a:t>
              </a:r>
              <a:endParaRPr lang="en-CA" sz="3600" b="1" dirty="0">
                <a:solidFill>
                  <a:srgbClr val="7030A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46078" y="1872806"/>
              <a:ext cx="199505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3600" b="1" dirty="0" smtClean="0">
                  <a:solidFill>
                    <a:srgbClr val="00B050"/>
                  </a:solidFill>
                </a:rPr>
                <a:t>PROJECT</a:t>
              </a:r>
              <a:endParaRPr lang="en-CA" sz="36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4065388" y="2186770"/>
              <a:ext cx="671344" cy="8213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4134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8027" y="930077"/>
            <a:ext cx="70316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Seed Grant Proposal Requirements</a:t>
            </a:r>
            <a:endParaRPr lang="en-CA" sz="36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67839" y="1752909"/>
            <a:ext cx="8176161" cy="4701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="1" dirty="0" smtClean="0">
                <a:solidFill>
                  <a:srgbClr val="0070C0"/>
                </a:solidFill>
              </a:rPr>
              <a:t>You must submit:</a:t>
            </a:r>
          </a:p>
          <a:p>
            <a:pPr marL="457200" indent="-276225">
              <a:lnSpc>
                <a:spcPts val="3300"/>
              </a:lnSpc>
              <a:spcBef>
                <a:spcPts val="2400"/>
              </a:spcBef>
              <a:buFont typeface="Arial" pitchFamily="34" charset="0"/>
              <a:buChar char="•"/>
            </a:pPr>
            <a:r>
              <a:rPr lang="en-CA" sz="3200" dirty="0"/>
              <a:t>Application Cover and Signatory </a:t>
            </a:r>
            <a:r>
              <a:rPr lang="en-CA" sz="3200" dirty="0" smtClean="0"/>
              <a:t>Form</a:t>
            </a:r>
          </a:p>
          <a:p>
            <a:pPr marL="457200" indent="-276225">
              <a:lnSpc>
                <a:spcPts val="33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CA" sz="3200" dirty="0" smtClean="0"/>
              <a:t>Experience </a:t>
            </a:r>
            <a:r>
              <a:rPr lang="en-CA" sz="3200" dirty="0"/>
              <a:t>and </a:t>
            </a:r>
            <a:r>
              <a:rPr lang="en-CA" sz="3200" dirty="0" smtClean="0"/>
              <a:t>Qualifications </a:t>
            </a:r>
          </a:p>
          <a:p>
            <a:pPr marL="896938" lvl="2" indent="-361950">
              <a:lnSpc>
                <a:spcPts val="2800"/>
              </a:lnSpc>
              <a:buFont typeface="Symbol" pitchFamily="18" charset="2"/>
              <a:buChar char="-"/>
            </a:pPr>
            <a:r>
              <a:rPr lang="en-CA" sz="2400" dirty="0" smtClean="0"/>
              <a:t>Academic </a:t>
            </a:r>
            <a:r>
              <a:rPr lang="en-CA" sz="2400" dirty="0" err="1" smtClean="0"/>
              <a:t>CoPIs</a:t>
            </a:r>
            <a:r>
              <a:rPr lang="en-CA" sz="2400" dirty="0" smtClean="0"/>
              <a:t>: research CVs</a:t>
            </a:r>
          </a:p>
          <a:p>
            <a:pPr marL="896938" lvl="2" indent="-361950">
              <a:lnSpc>
                <a:spcPts val="2800"/>
              </a:lnSpc>
              <a:buFont typeface="Symbol" pitchFamily="18" charset="2"/>
              <a:buChar char="-"/>
            </a:pPr>
            <a:r>
              <a:rPr lang="en-CA" sz="2400" dirty="0" smtClean="0"/>
              <a:t>Health authority </a:t>
            </a:r>
            <a:r>
              <a:rPr lang="en-CA" sz="2400" dirty="0" err="1" smtClean="0"/>
              <a:t>CoPIs</a:t>
            </a:r>
            <a:r>
              <a:rPr lang="en-CA" sz="2400" dirty="0" smtClean="0"/>
              <a:t>: professional CVs</a:t>
            </a:r>
          </a:p>
          <a:p>
            <a:pPr marL="896938" lvl="2" indent="-361950">
              <a:lnSpc>
                <a:spcPts val="2800"/>
              </a:lnSpc>
              <a:buFont typeface="Symbol" pitchFamily="18" charset="2"/>
              <a:buChar char="-"/>
            </a:pPr>
            <a:r>
              <a:rPr lang="en-CA" sz="2400" dirty="0" smtClean="0"/>
              <a:t>Collaborators/partners: Letters of commitment</a:t>
            </a:r>
          </a:p>
          <a:p>
            <a:pPr marL="457200" indent="-276225">
              <a:lnSpc>
                <a:spcPts val="33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CA" sz="3200" dirty="0" smtClean="0"/>
              <a:t>Research </a:t>
            </a:r>
            <a:r>
              <a:rPr lang="en-CA" sz="3200" dirty="0"/>
              <a:t>Proposal </a:t>
            </a:r>
            <a:r>
              <a:rPr lang="en-CA" sz="2800" dirty="0"/>
              <a:t>(3 pages max</a:t>
            </a:r>
            <a:r>
              <a:rPr lang="en-CA" sz="2800" dirty="0" smtClean="0"/>
              <a:t>)</a:t>
            </a:r>
          </a:p>
          <a:p>
            <a:pPr marL="457200" indent="-276225">
              <a:lnSpc>
                <a:spcPts val="33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CA" sz="3200" dirty="0"/>
              <a:t>Budget </a:t>
            </a:r>
            <a:r>
              <a:rPr lang="en-CA" sz="2800" dirty="0"/>
              <a:t>(2 pages max) </a:t>
            </a:r>
            <a:endParaRPr lang="en-CA" sz="2800" dirty="0" smtClean="0"/>
          </a:p>
          <a:p>
            <a:pPr marL="457200" indent="-276225">
              <a:lnSpc>
                <a:spcPts val="33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CA" sz="3200" dirty="0" smtClean="0"/>
              <a:t>Appendices </a:t>
            </a:r>
            <a:r>
              <a:rPr lang="en-CA" sz="2800" dirty="0" smtClean="0"/>
              <a:t>(references, tables/figs, tools)</a:t>
            </a:r>
            <a:endParaRPr lang="en-CA" sz="2800" dirty="0" smtClean="0"/>
          </a:p>
        </p:txBody>
      </p:sp>
    </p:spTree>
    <p:extLst>
      <p:ext uri="{BB962C8B-B14F-4D97-AF65-F5344CB8AC3E}">
        <p14:creationId xmlns:p14="http://schemas.microsoft.com/office/powerpoint/2010/main" val="3703980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48899" y="2606254"/>
            <a:ext cx="6167886" cy="2977738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tabLst>
                <a:tab pos="361950" algn="l"/>
                <a:tab pos="1790700" algn="l"/>
              </a:tabLst>
            </a:pPr>
            <a:endParaRPr lang="en-CA" sz="2000" b="1" dirty="0" smtClean="0">
              <a:solidFill>
                <a:srgbClr val="00B050"/>
              </a:solidFill>
            </a:endParaRPr>
          </a:p>
          <a:p>
            <a:pPr marL="180975" indent="-180975">
              <a:lnSpc>
                <a:spcPts val="2400"/>
              </a:lnSpc>
              <a:spcBef>
                <a:spcPts val="1200"/>
              </a:spcBef>
              <a:buFont typeface="Arial" pitchFamily="34" charset="0"/>
              <a:buChar char="•"/>
              <a:tabLst>
                <a:tab pos="180975" algn="l"/>
                <a:tab pos="1790700" algn="l"/>
              </a:tabLst>
            </a:pPr>
            <a:r>
              <a:rPr lang="en-CA" sz="2400" dirty="0" smtClean="0"/>
              <a:t>health issue/priority</a:t>
            </a:r>
          </a:p>
          <a:p>
            <a:pPr marL="180975" indent="-180975">
              <a:lnSpc>
                <a:spcPts val="24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180975" algn="l"/>
                <a:tab pos="1790700" algn="l"/>
              </a:tabLst>
            </a:pPr>
            <a:r>
              <a:rPr lang="en-CA" sz="2400" dirty="0" smtClean="0"/>
              <a:t>study </a:t>
            </a:r>
            <a:r>
              <a:rPr lang="en-CA" sz="2400" dirty="0"/>
              <a:t>scope</a:t>
            </a:r>
          </a:p>
          <a:p>
            <a:pPr marL="180975" indent="-180975">
              <a:lnSpc>
                <a:spcPts val="24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180975" algn="l"/>
                <a:tab pos="1790700" algn="l"/>
              </a:tabLst>
            </a:pPr>
            <a:r>
              <a:rPr lang="en-CA" sz="2400" dirty="0" smtClean="0"/>
              <a:t>research question(s)</a:t>
            </a:r>
          </a:p>
          <a:p>
            <a:pPr marL="180975" indent="-180975">
              <a:lnSpc>
                <a:spcPts val="24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180975" algn="l"/>
                <a:tab pos="1790700" algn="l"/>
              </a:tabLst>
            </a:pPr>
            <a:r>
              <a:rPr lang="en-CA" sz="2400" dirty="0" smtClean="0"/>
              <a:t>study design</a:t>
            </a:r>
          </a:p>
          <a:p>
            <a:pPr marL="180975" indent="-180975">
              <a:lnSpc>
                <a:spcPts val="24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180975" algn="l"/>
                <a:tab pos="1790700" algn="l"/>
              </a:tabLst>
            </a:pPr>
            <a:r>
              <a:rPr lang="en-CA" sz="2400" dirty="0" smtClean="0"/>
              <a:t>data collection, analysis, interpretation</a:t>
            </a:r>
          </a:p>
          <a:p>
            <a:pPr marL="180975" indent="-180975">
              <a:lnSpc>
                <a:spcPts val="24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180975" algn="l"/>
                <a:tab pos="1790700" algn="l"/>
              </a:tabLst>
            </a:pPr>
            <a:r>
              <a:rPr lang="en-CA" sz="2400" dirty="0" smtClean="0"/>
              <a:t>team member </a:t>
            </a:r>
            <a:r>
              <a:rPr lang="en-CA" sz="2400" dirty="0" smtClean="0"/>
              <a:t>contributions, expectations</a:t>
            </a:r>
            <a:endParaRPr lang="en-CA" sz="2400" dirty="0" smtClean="0"/>
          </a:p>
          <a:p>
            <a:pPr marL="180975" indent="-180975">
              <a:lnSpc>
                <a:spcPts val="24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180975" algn="l"/>
                <a:tab pos="1790700" algn="l"/>
              </a:tabLst>
            </a:pPr>
            <a:r>
              <a:rPr lang="en-CA" sz="2400" dirty="0" smtClean="0"/>
              <a:t>community collaborations</a:t>
            </a: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667" y="2100730"/>
            <a:ext cx="2458858" cy="2531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935110" y="1961077"/>
            <a:ext cx="51344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tabLst>
                <a:tab pos="361950" algn="l"/>
                <a:tab pos="1790700" algn="l"/>
              </a:tabLst>
            </a:pPr>
            <a:r>
              <a:rPr lang="en-CA" sz="4000" b="1" dirty="0">
                <a:solidFill>
                  <a:srgbClr val="00B050"/>
                </a:solidFill>
              </a:rPr>
              <a:t>You have a project plan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04517" y="904197"/>
            <a:ext cx="4013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Getting to first draft</a:t>
            </a:r>
            <a:endParaRPr lang="en-CA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76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1" r="10326"/>
          <a:stretch/>
        </p:blipFill>
        <p:spPr bwMode="auto">
          <a:xfrm>
            <a:off x="638776" y="2886059"/>
            <a:ext cx="3046744" cy="300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32060" y="2671039"/>
            <a:ext cx="5234301" cy="3439403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  <a:tabLst>
                <a:tab pos="361950" algn="l"/>
                <a:tab pos="1790700" algn="l"/>
              </a:tabLst>
            </a:pPr>
            <a:endParaRPr lang="en-CA" sz="2000" b="1" dirty="0" smtClean="0">
              <a:solidFill>
                <a:schemeClr val="accent4"/>
              </a:solidFill>
            </a:endParaRPr>
          </a:p>
          <a:p>
            <a:pPr marL="449263" indent="-268288">
              <a:lnSpc>
                <a:spcPts val="24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449263" algn="l"/>
                <a:tab pos="1790700" algn="l"/>
              </a:tabLst>
            </a:pPr>
            <a:r>
              <a:rPr lang="en-CA" sz="2400" dirty="0" smtClean="0"/>
              <a:t>title</a:t>
            </a:r>
          </a:p>
          <a:p>
            <a:pPr marL="449263" indent="-268288">
              <a:lnSpc>
                <a:spcPts val="24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449263" algn="l"/>
                <a:tab pos="1790700" algn="l"/>
              </a:tabLst>
            </a:pPr>
            <a:r>
              <a:rPr lang="en-CA" sz="2400" dirty="0"/>
              <a:t>o</a:t>
            </a:r>
            <a:r>
              <a:rPr lang="en-CA" sz="2400" dirty="0" smtClean="0"/>
              <a:t>bjectives</a:t>
            </a:r>
          </a:p>
          <a:p>
            <a:pPr marL="449263" indent="-268288">
              <a:lnSpc>
                <a:spcPts val="24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449263" algn="l"/>
                <a:tab pos="1790700" algn="l"/>
              </a:tabLst>
            </a:pPr>
            <a:r>
              <a:rPr lang="en-CA" sz="2400" dirty="0"/>
              <a:t>b</a:t>
            </a:r>
            <a:r>
              <a:rPr lang="en-CA" sz="2400" dirty="0" smtClean="0"/>
              <a:t>ackground and rationale</a:t>
            </a:r>
          </a:p>
          <a:p>
            <a:pPr marL="449263" indent="-268288">
              <a:lnSpc>
                <a:spcPts val="24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449263" algn="l"/>
                <a:tab pos="1790700" algn="l"/>
              </a:tabLst>
            </a:pPr>
            <a:r>
              <a:rPr lang="en-CA" sz="2400" dirty="0"/>
              <a:t>r</a:t>
            </a:r>
            <a:r>
              <a:rPr lang="en-CA" sz="2400" dirty="0" smtClean="0"/>
              <a:t>esearch </a:t>
            </a:r>
            <a:r>
              <a:rPr lang="en-CA" sz="2400" dirty="0"/>
              <a:t>p</a:t>
            </a:r>
            <a:r>
              <a:rPr lang="en-CA" sz="2400" dirty="0" smtClean="0"/>
              <a:t>lan and methods</a:t>
            </a:r>
            <a:endParaRPr lang="en-CA" sz="2400" dirty="0"/>
          </a:p>
          <a:p>
            <a:pPr marL="449263" indent="-268288">
              <a:lnSpc>
                <a:spcPts val="24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449263" algn="l"/>
                <a:tab pos="1790700" algn="l"/>
              </a:tabLst>
            </a:pPr>
            <a:r>
              <a:rPr lang="en-CA" sz="2400" dirty="0" smtClean="0"/>
              <a:t>project logistics and management</a:t>
            </a:r>
          </a:p>
          <a:p>
            <a:pPr marL="449263" indent="-268288">
              <a:lnSpc>
                <a:spcPts val="24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449263" algn="l"/>
                <a:tab pos="1790700" algn="l"/>
              </a:tabLst>
            </a:pPr>
            <a:r>
              <a:rPr lang="en-CA" sz="2400" dirty="0" smtClean="0"/>
              <a:t>training and capacity building</a:t>
            </a:r>
          </a:p>
          <a:p>
            <a:pPr marL="449263" indent="-268288">
              <a:lnSpc>
                <a:spcPts val="24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449263" algn="l"/>
                <a:tab pos="1790700" algn="l"/>
              </a:tabLst>
            </a:pPr>
            <a:r>
              <a:rPr lang="en-CA" sz="2400" dirty="0" smtClean="0"/>
              <a:t>knowledge translation</a:t>
            </a:r>
          </a:p>
          <a:p>
            <a:pPr marL="449263" indent="-268288">
              <a:lnSpc>
                <a:spcPts val="2400"/>
              </a:lnSpc>
              <a:spcBef>
                <a:spcPts val="600"/>
              </a:spcBef>
              <a:buFont typeface="Arial" pitchFamily="34" charset="0"/>
              <a:buChar char="•"/>
              <a:tabLst>
                <a:tab pos="449263" algn="l"/>
                <a:tab pos="1790700" algn="l"/>
              </a:tabLst>
            </a:pPr>
            <a:r>
              <a:rPr lang="en-CA" sz="2400" dirty="0" smtClean="0"/>
              <a:t>next steps</a:t>
            </a:r>
          </a:p>
          <a:p>
            <a:pPr>
              <a:lnSpc>
                <a:spcPts val="600"/>
              </a:lnSpc>
              <a:spcBef>
                <a:spcPts val="600"/>
              </a:spcBef>
              <a:tabLst>
                <a:tab pos="180975" algn="l"/>
                <a:tab pos="1790700" algn="l"/>
              </a:tabLst>
            </a:pPr>
            <a:endParaRPr lang="en-CA" sz="20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439953" y="1954283"/>
            <a:ext cx="82727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ctr">
              <a:buSzPct val="80000"/>
              <a:buFont typeface="Wingdings" pitchFamily="2" charset="2"/>
              <a:buChar char="Ø"/>
              <a:tabLst>
                <a:tab pos="361950" algn="l"/>
                <a:tab pos="1790700" algn="l"/>
              </a:tabLst>
            </a:pPr>
            <a:r>
              <a:rPr lang="en-CA" sz="3600" b="1" dirty="0" smtClean="0">
                <a:solidFill>
                  <a:srgbClr val="7030A0"/>
                </a:solidFill>
              </a:rPr>
              <a:t>Translate </a:t>
            </a:r>
            <a:r>
              <a:rPr lang="en-CA" sz="3600" b="1" dirty="0">
                <a:solidFill>
                  <a:srgbClr val="7030A0"/>
                </a:solidFill>
              </a:rPr>
              <a:t>your </a:t>
            </a:r>
            <a:r>
              <a:rPr lang="en-CA" sz="3600" b="1" dirty="0" smtClean="0">
                <a:solidFill>
                  <a:srgbClr val="7030A0"/>
                </a:solidFill>
              </a:rPr>
              <a:t>plan into a proposal text</a:t>
            </a:r>
            <a:endParaRPr lang="en-CA" sz="36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70012" y="904197"/>
            <a:ext cx="4013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Getting to first draft</a:t>
            </a:r>
            <a:endParaRPr lang="en-CA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468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4234" y="1812870"/>
            <a:ext cx="803119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200" b="1" dirty="0">
                <a:solidFill>
                  <a:srgbClr val="7030A0"/>
                </a:solidFill>
              </a:rPr>
              <a:t>Research Proposal </a:t>
            </a:r>
            <a:r>
              <a:rPr lang="en-CA" sz="3200" dirty="0">
                <a:solidFill>
                  <a:srgbClr val="7030A0"/>
                </a:solidFill>
              </a:rPr>
              <a:t>(3 </a:t>
            </a:r>
            <a:r>
              <a:rPr lang="en-CA" sz="3200" dirty="0" smtClean="0">
                <a:solidFill>
                  <a:srgbClr val="7030A0"/>
                </a:solidFill>
              </a:rPr>
              <a:t>pages) </a:t>
            </a:r>
            <a:endParaRPr lang="en-CA" sz="3200" dirty="0">
              <a:solidFill>
                <a:srgbClr val="7030A0"/>
              </a:solidFill>
            </a:endParaRPr>
          </a:p>
          <a:p>
            <a:pPr>
              <a:spcBef>
                <a:spcPts val="1200"/>
              </a:spcBef>
            </a:pPr>
            <a:r>
              <a:rPr lang="en-CA" sz="2400" i="1" dirty="0" smtClean="0"/>
              <a:t>Clearly describe </a:t>
            </a:r>
          </a:p>
          <a:p>
            <a:pPr marL="266700" indent="-266700">
              <a:lnSpc>
                <a:spcPts val="24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CA" sz="2400" dirty="0" smtClean="0"/>
              <a:t>the </a:t>
            </a:r>
            <a:r>
              <a:rPr lang="en-CA" sz="2400" dirty="0"/>
              <a:t>background and objectives for the research project</a:t>
            </a:r>
          </a:p>
          <a:p>
            <a:pPr marL="266700" indent="-266700">
              <a:lnSpc>
                <a:spcPts val="24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CA" sz="2400" dirty="0" smtClean="0"/>
              <a:t>how </a:t>
            </a:r>
            <a:r>
              <a:rPr lang="en-CA" sz="2400" dirty="0"/>
              <a:t>the research will be carried out (where, how, methods, personnel, etc.) to meet </a:t>
            </a:r>
            <a:r>
              <a:rPr lang="en-CA" sz="2400" dirty="0" smtClean="0"/>
              <a:t>the objectives </a:t>
            </a:r>
            <a:r>
              <a:rPr lang="en-CA" sz="2400" dirty="0"/>
              <a:t>of the project.</a:t>
            </a:r>
          </a:p>
          <a:p>
            <a:pPr marL="266700" indent="-266700">
              <a:lnSpc>
                <a:spcPts val="24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CA" sz="2400" dirty="0" smtClean="0"/>
              <a:t>how </a:t>
            </a:r>
            <a:r>
              <a:rPr lang="en-CA" sz="2400" dirty="0"/>
              <a:t>the research team will collaborate throughout the project in relation to the </a:t>
            </a:r>
            <a:r>
              <a:rPr lang="en-CA" sz="2400" dirty="0" smtClean="0"/>
              <a:t>project methodology</a:t>
            </a:r>
            <a:r>
              <a:rPr lang="en-CA" sz="2400" dirty="0"/>
              <a:t>, ethical considerations, data collection, analysis and interpretations, key </a:t>
            </a:r>
            <a:r>
              <a:rPr lang="en-CA" sz="2400" dirty="0" smtClean="0"/>
              <a:t>messaging and </a:t>
            </a:r>
            <a:r>
              <a:rPr lang="en-CA" sz="2400" dirty="0"/>
              <a:t>recommendations.</a:t>
            </a:r>
          </a:p>
          <a:p>
            <a:pPr marL="266700" indent="-266700">
              <a:lnSpc>
                <a:spcPts val="24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CA" sz="2400" dirty="0" smtClean="0"/>
              <a:t>research </a:t>
            </a:r>
            <a:r>
              <a:rPr lang="en-CA" sz="2400" dirty="0"/>
              <a:t>team goals, including target grant programs and/or agencies.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04518" y="921451"/>
            <a:ext cx="4013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Getting to first draft</a:t>
            </a:r>
            <a:endParaRPr lang="en-CA" sz="36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499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0012" y="886945"/>
            <a:ext cx="4013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Getting to first draft</a:t>
            </a:r>
            <a:endParaRPr lang="en-CA" sz="3600" b="1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33425" y="2552670"/>
            <a:ext cx="785812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1800"/>
              </a:spcBef>
              <a:tabLst>
                <a:tab pos="3143250" algn="l"/>
              </a:tabLst>
            </a:pPr>
            <a:r>
              <a:rPr lang="en-CA" sz="2800" dirty="0" smtClean="0">
                <a:solidFill>
                  <a:prstClr val="black"/>
                </a:solidFill>
              </a:rPr>
              <a:t>Objectives	—	What we will do	</a:t>
            </a:r>
          </a:p>
          <a:p>
            <a:pPr lvl="0">
              <a:spcBef>
                <a:spcPts val="1800"/>
              </a:spcBef>
              <a:tabLst>
                <a:tab pos="3143250" algn="l"/>
              </a:tabLst>
            </a:pPr>
            <a:r>
              <a:rPr lang="en-CA" sz="2800" dirty="0" smtClean="0">
                <a:solidFill>
                  <a:prstClr val="black"/>
                </a:solidFill>
              </a:rPr>
              <a:t>Background	— 	Why we are doing it</a:t>
            </a:r>
          </a:p>
          <a:p>
            <a:pPr>
              <a:spcBef>
                <a:spcPts val="1800"/>
              </a:spcBef>
              <a:tabLst>
                <a:tab pos="3143250" algn="l"/>
              </a:tabLst>
            </a:pPr>
            <a:r>
              <a:rPr lang="en-CA" sz="2800" dirty="0" smtClean="0">
                <a:solidFill>
                  <a:prstClr val="black"/>
                </a:solidFill>
              </a:rPr>
              <a:t>Project plan 	— 	How we will do it</a:t>
            </a:r>
          </a:p>
          <a:p>
            <a:pPr lvl="0"/>
            <a:r>
              <a:rPr lang="en-CA" sz="2800" dirty="0" smtClean="0">
                <a:solidFill>
                  <a:prstClr val="black"/>
                </a:solidFill>
              </a:rPr>
              <a:t>				When we will do it</a:t>
            </a:r>
          </a:p>
          <a:p>
            <a:pPr lvl="0">
              <a:spcBef>
                <a:spcPts val="1800"/>
              </a:spcBef>
              <a:tabLst>
                <a:tab pos="3143250" algn="l"/>
              </a:tabLst>
            </a:pPr>
            <a:r>
              <a:rPr lang="en-CA" sz="2800" dirty="0" smtClean="0">
                <a:solidFill>
                  <a:prstClr val="black"/>
                </a:solidFill>
              </a:rPr>
              <a:t>Team collaboration 	— 	How we will work together</a:t>
            </a:r>
          </a:p>
          <a:p>
            <a:pPr lvl="0">
              <a:spcBef>
                <a:spcPts val="1800"/>
              </a:spcBef>
              <a:tabLst>
                <a:tab pos="3143250" algn="l"/>
              </a:tabLst>
            </a:pPr>
            <a:r>
              <a:rPr lang="en-CA" sz="2800" dirty="0" smtClean="0">
                <a:solidFill>
                  <a:prstClr val="black"/>
                </a:solidFill>
              </a:rPr>
              <a:t>Team goals 	— 	What we will do next</a:t>
            </a:r>
            <a:endParaRPr lang="en-CA" sz="2800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1391" y="1644134"/>
            <a:ext cx="65633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600" b="1" dirty="0" smtClean="0">
                <a:solidFill>
                  <a:srgbClr val="7030A0"/>
                </a:solidFill>
              </a:rPr>
              <a:t>Basic proposal content requested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3657656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70012" y="886945"/>
            <a:ext cx="4013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prstClr val="black"/>
                </a:solidFill>
              </a:rPr>
              <a:t>Getting to first draft</a:t>
            </a:r>
            <a:endParaRPr lang="en-CA" sz="360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21354" y="3040281"/>
            <a:ext cx="5136671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  <a:spcBef>
                <a:spcPts val="2400"/>
              </a:spcBef>
            </a:pPr>
            <a:r>
              <a:rPr lang="en-CA" sz="3600" dirty="0" smtClean="0"/>
              <a:t>Outline </a:t>
            </a:r>
          </a:p>
          <a:p>
            <a:pPr algn="ctr">
              <a:lnSpc>
                <a:spcPts val="2800"/>
              </a:lnSpc>
              <a:spcBef>
                <a:spcPts val="2400"/>
              </a:spcBef>
            </a:pPr>
            <a:r>
              <a:rPr lang="en-CA" sz="3600" dirty="0" err="1" smtClean="0"/>
              <a:t>Keypoints</a:t>
            </a:r>
            <a:endParaRPr lang="en-CA" sz="3600" dirty="0" smtClean="0"/>
          </a:p>
          <a:p>
            <a:pPr algn="ctr">
              <a:lnSpc>
                <a:spcPts val="2800"/>
              </a:lnSpc>
              <a:spcBef>
                <a:spcPts val="2400"/>
              </a:spcBef>
            </a:pPr>
            <a:r>
              <a:rPr lang="en-CA" sz="3600" dirty="0"/>
              <a:t>Section by section </a:t>
            </a:r>
            <a:endParaRPr lang="en-CA" sz="3600" dirty="0" smtClean="0"/>
          </a:p>
          <a:p>
            <a:pPr algn="ctr">
              <a:lnSpc>
                <a:spcPts val="2800"/>
              </a:lnSpc>
              <a:spcBef>
                <a:spcPts val="2400"/>
              </a:spcBef>
            </a:pPr>
            <a:r>
              <a:rPr lang="en-CA" sz="3600" dirty="0" smtClean="0"/>
              <a:t>“Stream of consciousness”</a:t>
            </a:r>
            <a:endParaRPr lang="en-CA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919491" y="1841601"/>
            <a:ext cx="7393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rgbClr val="7030A0"/>
                </a:solidFill>
              </a:rPr>
              <a:t>Some strategies for translating to text</a:t>
            </a:r>
            <a:endParaRPr lang="en-CA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030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934</Words>
  <Application>Microsoft Office PowerPoint</Application>
  <PresentationFormat>On-screen Show (4:3)</PresentationFormat>
  <Paragraphs>250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Photo Editor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 McArthur</dc:creator>
  <cp:lastModifiedBy>Dawn McArthur</cp:lastModifiedBy>
  <cp:revision>93</cp:revision>
  <cp:lastPrinted>2016-06-28T00:26:58Z</cp:lastPrinted>
  <dcterms:created xsi:type="dcterms:W3CDTF">2016-06-27T21:34:42Z</dcterms:created>
  <dcterms:modified xsi:type="dcterms:W3CDTF">2016-09-19T03:56:32Z</dcterms:modified>
</cp:coreProperties>
</file>