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0" r:id="rId6"/>
  </p:sldMasterIdLst>
  <p:notesMasterIdLst>
    <p:notesMasterId r:id="rId27"/>
  </p:notesMasterIdLst>
  <p:sldIdLst>
    <p:sldId id="256" r:id="rId7"/>
    <p:sldId id="277" r:id="rId8"/>
    <p:sldId id="257" r:id="rId9"/>
    <p:sldId id="266" r:id="rId10"/>
    <p:sldId id="267" r:id="rId11"/>
    <p:sldId id="274" r:id="rId12"/>
    <p:sldId id="269" r:id="rId13"/>
    <p:sldId id="262" r:id="rId14"/>
    <p:sldId id="287" r:id="rId15"/>
    <p:sldId id="288" r:id="rId16"/>
    <p:sldId id="289" r:id="rId17"/>
    <p:sldId id="290" r:id="rId18"/>
    <p:sldId id="291" r:id="rId19"/>
    <p:sldId id="292" r:id="rId20"/>
    <p:sldId id="286" r:id="rId21"/>
    <p:sldId id="294" r:id="rId22"/>
    <p:sldId id="293" r:id="rId23"/>
    <p:sldId id="264" r:id="rId24"/>
    <p:sldId id="263" r:id="rId25"/>
    <p:sldId id="278" r:id="rId26"/>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694C7B-87CB-4167-BA8E-62EB65F3EF61}" v="9830" dt="2023-11-06T20:40:43.412"/>
    <p1510:client id="{EE88400A-1A4A-D09C-FA70-E990092A059F}" v="108" dt="2023-11-06T20:46:42.1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189" autoAdjust="0"/>
  </p:normalViewPr>
  <p:slideViewPr>
    <p:cSldViewPr snapToGrid="0">
      <p:cViewPr varScale="1">
        <p:scale>
          <a:sx n="102" d="100"/>
          <a:sy n="102" d="100"/>
        </p:scale>
        <p:origin x="91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CA" sz="1400" dirty="0"/>
              <a:t>IPT Standardized</a:t>
            </a:r>
            <a:r>
              <a:rPr lang="en-CA" sz="1400" baseline="0" dirty="0"/>
              <a:t> Orientation Curriculum Registration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Pre-session (Baseline)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Course Registration</c:v>
                </c:pt>
              </c:strCache>
            </c:strRef>
          </c:cat>
          <c:val>
            <c:numRef>
              <c:f>Sheet1!$B$2</c:f>
              <c:numCache>
                <c:formatCode>0%</c:formatCode>
                <c:ptCount val="1"/>
                <c:pt idx="0">
                  <c:v>0.54</c:v>
                </c:pt>
              </c:numCache>
            </c:numRef>
          </c:val>
          <c:extLst>
            <c:ext xmlns:c16="http://schemas.microsoft.com/office/drawing/2014/chart" uri="{C3380CC4-5D6E-409C-BE32-E72D297353CC}">
              <c16:uniqueId val="{00000000-91DF-461E-838F-D892AD1EE0F8}"/>
            </c:ext>
          </c:extLst>
        </c:ser>
        <c:ser>
          <c:idx val="1"/>
          <c:order val="1"/>
          <c:tx>
            <c:strRef>
              <c:f>Sheet1!$C$1</c:f>
              <c:strCache>
                <c:ptCount val="1"/>
                <c:pt idx="0">
                  <c:v>Target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Course Registration</c:v>
                </c:pt>
              </c:strCache>
            </c:strRef>
          </c:cat>
          <c:val>
            <c:numRef>
              <c:f>Sheet1!$C$2</c:f>
              <c:numCache>
                <c:formatCode>0%</c:formatCode>
                <c:ptCount val="1"/>
                <c:pt idx="0">
                  <c:v>0.9</c:v>
                </c:pt>
              </c:numCache>
            </c:numRef>
          </c:val>
          <c:extLst>
            <c:ext xmlns:c16="http://schemas.microsoft.com/office/drawing/2014/chart" uri="{C3380CC4-5D6E-409C-BE32-E72D297353CC}">
              <c16:uniqueId val="{00000001-91DF-461E-838F-D892AD1EE0F8}"/>
            </c:ext>
          </c:extLst>
        </c:ser>
        <c:ser>
          <c:idx val="2"/>
          <c:order val="2"/>
          <c:tx>
            <c:strRef>
              <c:f>Sheet1!$D$1</c:f>
              <c:strCache>
                <c:ptCount val="1"/>
                <c:pt idx="0">
                  <c:v>Post-Session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Course Registration</c:v>
                </c:pt>
              </c:strCache>
            </c:strRef>
          </c:cat>
          <c:val>
            <c:numRef>
              <c:f>Sheet1!$D$2</c:f>
              <c:numCache>
                <c:formatCode>0%</c:formatCode>
                <c:ptCount val="1"/>
                <c:pt idx="0">
                  <c:v>0.95</c:v>
                </c:pt>
              </c:numCache>
            </c:numRef>
          </c:val>
          <c:extLst>
            <c:ext xmlns:c16="http://schemas.microsoft.com/office/drawing/2014/chart" uri="{C3380CC4-5D6E-409C-BE32-E72D297353CC}">
              <c16:uniqueId val="{00000002-91DF-461E-838F-D892AD1EE0F8}"/>
            </c:ext>
          </c:extLst>
        </c:ser>
        <c:dLbls>
          <c:showLegendKey val="0"/>
          <c:showVal val="0"/>
          <c:showCatName val="0"/>
          <c:showSerName val="0"/>
          <c:showPercent val="0"/>
          <c:showBubbleSize val="0"/>
        </c:dLbls>
        <c:gapWidth val="219"/>
        <c:overlap val="-27"/>
        <c:axId val="224295951"/>
        <c:axId val="1673976288"/>
      </c:barChart>
      <c:catAx>
        <c:axId val="224295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73976288"/>
        <c:crosses val="autoZero"/>
        <c:auto val="1"/>
        <c:lblAlgn val="ctr"/>
        <c:lblOffset val="100"/>
        <c:noMultiLvlLbl val="0"/>
      </c:catAx>
      <c:valAx>
        <c:axId val="16739762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42959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Quesnel</a:t>
            </a:r>
            <a:r>
              <a:rPr lang="en-US" baseline="0" dirty="0"/>
              <a:t> IPT Deep Dive Pre/Post Session Survey Results</a:t>
            </a:r>
            <a:endParaRPr lang="en-CA"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Pre-Session</c:v>
                </c:pt>
              </c:strCache>
            </c:strRef>
          </c:tx>
          <c:spPr>
            <a:solidFill>
              <a:schemeClr val="accent1"/>
            </a:solidFill>
            <a:ln>
              <a:noFill/>
            </a:ln>
            <a:effectLst/>
          </c:spPr>
          <c:invertIfNegative val="0"/>
          <c:dLbls>
            <c:dLbl>
              <c:idx val="0"/>
              <c:tx>
                <c:rich>
                  <a:bodyPr/>
                  <a:lstStyle/>
                  <a:p>
                    <a:r>
                      <a:rPr lang="en-US"/>
                      <a:t>57%</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186F-465C-8046-052B830BD62C}"/>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am aware of the required 3-Phase IPT Orientation Curriculum housed on the Learning Hub</c:v>
                </c:pt>
              </c:strCache>
            </c:strRef>
          </c:cat>
          <c:val>
            <c:numRef>
              <c:f>Sheet1!$B$2</c:f>
              <c:numCache>
                <c:formatCode>0%</c:formatCode>
                <c:ptCount val="1"/>
                <c:pt idx="0">
                  <c:v>0.56999999999999995</c:v>
                </c:pt>
              </c:numCache>
            </c:numRef>
          </c:val>
          <c:extLst>
            <c:ext xmlns:c16="http://schemas.microsoft.com/office/drawing/2014/chart" uri="{C3380CC4-5D6E-409C-BE32-E72D297353CC}">
              <c16:uniqueId val="{00000000-7D2F-46A9-941A-D39807DDF37F}"/>
            </c:ext>
          </c:extLst>
        </c:ser>
        <c:ser>
          <c:idx val="1"/>
          <c:order val="1"/>
          <c:tx>
            <c:strRef>
              <c:f>Sheet1!$C$1</c:f>
              <c:strCache>
                <c:ptCount val="1"/>
                <c:pt idx="0">
                  <c:v>Post-Session</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am aware of the required 3-Phase IPT Orientation Curriculum housed on the Learning Hub</c:v>
                </c:pt>
              </c:strCache>
            </c:strRef>
          </c:cat>
          <c:val>
            <c:numRef>
              <c:f>Sheet1!$C$2</c:f>
              <c:numCache>
                <c:formatCode>0%</c:formatCode>
                <c:ptCount val="1"/>
                <c:pt idx="0">
                  <c:v>0.93</c:v>
                </c:pt>
              </c:numCache>
            </c:numRef>
          </c:val>
          <c:extLst>
            <c:ext xmlns:c16="http://schemas.microsoft.com/office/drawing/2014/chart" uri="{C3380CC4-5D6E-409C-BE32-E72D297353CC}">
              <c16:uniqueId val="{00000001-7D2F-46A9-941A-D39807DDF37F}"/>
            </c:ext>
          </c:extLst>
        </c:ser>
        <c:dLbls>
          <c:showLegendKey val="0"/>
          <c:showVal val="0"/>
          <c:showCatName val="0"/>
          <c:showSerName val="0"/>
          <c:showPercent val="0"/>
          <c:showBubbleSize val="0"/>
        </c:dLbls>
        <c:gapWidth val="219"/>
        <c:overlap val="-27"/>
        <c:axId val="1777478304"/>
        <c:axId val="1715466880"/>
      </c:barChart>
      <c:catAx>
        <c:axId val="177747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15466880"/>
        <c:crosses val="autoZero"/>
        <c:auto val="1"/>
        <c:lblAlgn val="ctr"/>
        <c:lblOffset val="100"/>
        <c:noMultiLvlLbl val="0"/>
      </c:catAx>
      <c:valAx>
        <c:axId val="17154668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7747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Quesnel</a:t>
            </a:r>
            <a:r>
              <a:rPr lang="en-US" baseline="0" dirty="0"/>
              <a:t> IPT Deep Dive Pre/Post Session Survey Results</a:t>
            </a:r>
            <a:endParaRPr lang="en-CA"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Pre-Session</c:v>
                </c:pt>
              </c:strCache>
            </c:strRef>
          </c:tx>
          <c:spPr>
            <a:solidFill>
              <a:schemeClr val="accent1"/>
            </a:solidFill>
            <a:ln>
              <a:noFill/>
            </a:ln>
            <a:effectLst/>
          </c:spPr>
          <c:invertIfNegative val="0"/>
          <c:dLbls>
            <c:dLbl>
              <c:idx val="0"/>
              <c:tx>
                <c:rich>
                  <a:bodyPr/>
                  <a:lstStyle/>
                  <a:p>
                    <a:fld id="{00430F9E-D103-4739-8897-F6F8450B7C78}"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2FC4-462A-A0E7-D949D83A1D3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have started some courses towards completion of the required IPT Orientation Curriculum</c:v>
                </c:pt>
              </c:strCache>
            </c:strRef>
          </c:cat>
          <c:val>
            <c:numRef>
              <c:f>Sheet1!$B$2</c:f>
              <c:numCache>
                <c:formatCode>General</c:formatCode>
                <c:ptCount val="1"/>
                <c:pt idx="0">
                  <c:v>67</c:v>
                </c:pt>
              </c:numCache>
            </c:numRef>
          </c:val>
          <c:extLst>
            <c:ext xmlns:c16="http://schemas.microsoft.com/office/drawing/2014/chart" uri="{C3380CC4-5D6E-409C-BE32-E72D297353CC}">
              <c16:uniqueId val="{00000000-7D2F-46A9-941A-D39807DDF37F}"/>
            </c:ext>
          </c:extLst>
        </c:ser>
        <c:ser>
          <c:idx val="1"/>
          <c:order val="1"/>
          <c:tx>
            <c:strRef>
              <c:f>Sheet1!$C$1</c:f>
              <c:strCache>
                <c:ptCount val="1"/>
                <c:pt idx="0">
                  <c:v>Post-Session</c:v>
                </c:pt>
              </c:strCache>
            </c:strRef>
          </c:tx>
          <c:spPr>
            <a:solidFill>
              <a:schemeClr val="accent2"/>
            </a:solidFill>
            <a:ln>
              <a:noFill/>
            </a:ln>
            <a:effectLst/>
          </c:spPr>
          <c:invertIfNegative val="0"/>
          <c:dLbls>
            <c:dLbl>
              <c:idx val="0"/>
              <c:tx>
                <c:rich>
                  <a:bodyPr/>
                  <a:lstStyle/>
                  <a:p>
                    <a:fld id="{36DB974B-169E-46ED-94A4-C8DABD018C57}"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FC4-462A-A0E7-D949D83A1D3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have started some courses towards completion of the required IPT Orientation Curriculum</c:v>
                </c:pt>
              </c:strCache>
            </c:strRef>
          </c:cat>
          <c:val>
            <c:numRef>
              <c:f>Sheet1!$C$2</c:f>
              <c:numCache>
                <c:formatCode>General</c:formatCode>
                <c:ptCount val="1"/>
                <c:pt idx="0">
                  <c:v>100</c:v>
                </c:pt>
              </c:numCache>
            </c:numRef>
          </c:val>
          <c:extLst>
            <c:ext xmlns:c16="http://schemas.microsoft.com/office/drawing/2014/chart" uri="{C3380CC4-5D6E-409C-BE32-E72D297353CC}">
              <c16:uniqueId val="{00000001-7D2F-46A9-941A-D39807DDF37F}"/>
            </c:ext>
          </c:extLst>
        </c:ser>
        <c:dLbls>
          <c:showLegendKey val="0"/>
          <c:showVal val="0"/>
          <c:showCatName val="0"/>
          <c:showSerName val="0"/>
          <c:showPercent val="0"/>
          <c:showBubbleSize val="0"/>
        </c:dLbls>
        <c:gapWidth val="219"/>
        <c:overlap val="-27"/>
        <c:axId val="1777478304"/>
        <c:axId val="1715466880"/>
      </c:barChart>
      <c:catAx>
        <c:axId val="177747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15466880"/>
        <c:crosses val="autoZero"/>
        <c:auto val="1"/>
        <c:lblAlgn val="ctr"/>
        <c:lblOffset val="100"/>
        <c:noMultiLvlLbl val="0"/>
      </c:catAx>
      <c:valAx>
        <c:axId val="171546688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7747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Quesnel</a:t>
            </a:r>
            <a:r>
              <a:rPr lang="en-US" baseline="0" dirty="0"/>
              <a:t> IPT Deep Dive Pre/Post Session Survey Results</a:t>
            </a:r>
            <a:endParaRPr lang="en-CA"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Pre-Session</c:v>
                </c:pt>
              </c:strCache>
            </c:strRef>
          </c:tx>
          <c:spPr>
            <a:solidFill>
              <a:schemeClr val="accent1"/>
            </a:solidFill>
            <a:ln>
              <a:noFill/>
            </a:ln>
            <a:effectLst/>
          </c:spPr>
          <c:invertIfNegative val="0"/>
          <c:dLbls>
            <c:dLbl>
              <c:idx val="0"/>
              <c:tx>
                <c:rich>
                  <a:bodyPr/>
                  <a:lstStyle/>
                  <a:p>
                    <a:r>
                      <a:rPr lang="en-US"/>
                      <a:t>38%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EB02-446A-A386-893EBFC20F3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have completed one or more of the phases of the Orientation Curriculum</c:v>
                </c:pt>
              </c:strCache>
            </c:strRef>
          </c:cat>
          <c:val>
            <c:numRef>
              <c:f>Sheet1!$B$2</c:f>
              <c:numCache>
                <c:formatCode>General</c:formatCode>
                <c:ptCount val="1"/>
                <c:pt idx="0">
                  <c:v>67</c:v>
                </c:pt>
              </c:numCache>
            </c:numRef>
          </c:val>
          <c:extLst>
            <c:ext xmlns:c16="http://schemas.microsoft.com/office/drawing/2014/chart" uri="{C3380CC4-5D6E-409C-BE32-E72D297353CC}">
              <c16:uniqueId val="{00000000-7D2F-46A9-941A-D39807DDF37F}"/>
            </c:ext>
          </c:extLst>
        </c:ser>
        <c:ser>
          <c:idx val="1"/>
          <c:order val="1"/>
          <c:tx>
            <c:strRef>
              <c:f>Sheet1!$C$1</c:f>
              <c:strCache>
                <c:ptCount val="1"/>
                <c:pt idx="0">
                  <c:v>Post-Session</c:v>
                </c:pt>
              </c:strCache>
            </c:strRef>
          </c:tx>
          <c:spPr>
            <a:solidFill>
              <a:schemeClr val="accent2"/>
            </a:solidFill>
            <a:ln>
              <a:noFill/>
            </a:ln>
            <a:effectLst/>
          </c:spPr>
          <c:invertIfNegative val="0"/>
          <c:dLbls>
            <c:dLbl>
              <c:idx val="0"/>
              <c:tx>
                <c:rich>
                  <a:bodyPr/>
                  <a:lstStyle/>
                  <a:p>
                    <a:r>
                      <a:rPr lang="en-US"/>
                      <a:t>67%</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EB02-446A-A386-893EBFC20F3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have completed one or more of the phases of the Orientation Curriculum</c:v>
                </c:pt>
              </c:strCache>
            </c:strRef>
          </c:cat>
          <c:val>
            <c:numRef>
              <c:f>Sheet1!$C$2</c:f>
              <c:numCache>
                <c:formatCode>General</c:formatCode>
                <c:ptCount val="1"/>
                <c:pt idx="0">
                  <c:v>100</c:v>
                </c:pt>
              </c:numCache>
            </c:numRef>
          </c:val>
          <c:extLst>
            <c:ext xmlns:c16="http://schemas.microsoft.com/office/drawing/2014/chart" uri="{C3380CC4-5D6E-409C-BE32-E72D297353CC}">
              <c16:uniqueId val="{00000001-7D2F-46A9-941A-D39807DDF37F}"/>
            </c:ext>
          </c:extLst>
        </c:ser>
        <c:dLbls>
          <c:showLegendKey val="0"/>
          <c:showVal val="0"/>
          <c:showCatName val="0"/>
          <c:showSerName val="0"/>
          <c:showPercent val="0"/>
          <c:showBubbleSize val="0"/>
        </c:dLbls>
        <c:gapWidth val="219"/>
        <c:overlap val="-27"/>
        <c:axId val="1777478304"/>
        <c:axId val="1715466880"/>
      </c:barChart>
      <c:catAx>
        <c:axId val="177747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15466880"/>
        <c:crosses val="autoZero"/>
        <c:auto val="1"/>
        <c:lblAlgn val="ctr"/>
        <c:lblOffset val="100"/>
        <c:noMultiLvlLbl val="0"/>
      </c:catAx>
      <c:valAx>
        <c:axId val="171546688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7747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Quesnel</a:t>
            </a:r>
            <a:r>
              <a:rPr lang="en-US" baseline="0" dirty="0"/>
              <a:t> IPT Deep Dive Pre/Post Session Survey Results</a:t>
            </a:r>
            <a:endParaRPr lang="en-CA"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Pre-Session</c:v>
                </c:pt>
              </c:strCache>
            </c:strRef>
          </c:tx>
          <c:spPr>
            <a:solidFill>
              <a:schemeClr val="accent1"/>
            </a:solidFill>
            <a:ln>
              <a:noFill/>
            </a:ln>
            <a:effectLst/>
          </c:spPr>
          <c:invertIfNegative val="0"/>
          <c:dLbls>
            <c:dLbl>
              <c:idx val="0"/>
              <c:tx>
                <c:rich>
                  <a:bodyPr/>
                  <a:lstStyle/>
                  <a:p>
                    <a:r>
                      <a:rPr lang="en-US"/>
                      <a:t>38%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A9C8-4F0A-966E-37424567D31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feel I have a good understanding of the courses I am required to complete</c:v>
                </c:pt>
              </c:strCache>
            </c:strRef>
          </c:cat>
          <c:val>
            <c:numRef>
              <c:f>Sheet1!$B$2</c:f>
              <c:numCache>
                <c:formatCode>General</c:formatCode>
                <c:ptCount val="1"/>
                <c:pt idx="0">
                  <c:v>38</c:v>
                </c:pt>
              </c:numCache>
            </c:numRef>
          </c:val>
          <c:extLst>
            <c:ext xmlns:c16="http://schemas.microsoft.com/office/drawing/2014/chart" uri="{C3380CC4-5D6E-409C-BE32-E72D297353CC}">
              <c16:uniqueId val="{00000000-7D2F-46A9-941A-D39807DDF37F}"/>
            </c:ext>
          </c:extLst>
        </c:ser>
        <c:ser>
          <c:idx val="1"/>
          <c:order val="1"/>
          <c:tx>
            <c:strRef>
              <c:f>Sheet1!$C$1</c:f>
              <c:strCache>
                <c:ptCount val="1"/>
                <c:pt idx="0">
                  <c:v>Post-Session</c:v>
                </c:pt>
              </c:strCache>
            </c:strRef>
          </c:tx>
          <c:spPr>
            <a:solidFill>
              <a:schemeClr val="accent2"/>
            </a:solidFill>
            <a:ln>
              <a:noFill/>
            </a:ln>
            <a:effectLst/>
          </c:spPr>
          <c:invertIfNegative val="0"/>
          <c:dLbls>
            <c:dLbl>
              <c:idx val="0"/>
              <c:tx>
                <c:rich>
                  <a:bodyPr/>
                  <a:lstStyle/>
                  <a:p>
                    <a:r>
                      <a:rPr lang="en-US"/>
                      <a:t>80%</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A9C8-4F0A-966E-37424567D31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feel I have a good understanding of the courses I am required to complete</c:v>
                </c:pt>
              </c:strCache>
            </c:strRef>
          </c:cat>
          <c:val>
            <c:numRef>
              <c:f>Sheet1!$C$2</c:f>
              <c:numCache>
                <c:formatCode>General</c:formatCode>
                <c:ptCount val="1"/>
                <c:pt idx="0">
                  <c:v>67</c:v>
                </c:pt>
              </c:numCache>
            </c:numRef>
          </c:val>
          <c:extLst>
            <c:ext xmlns:c16="http://schemas.microsoft.com/office/drawing/2014/chart" uri="{C3380CC4-5D6E-409C-BE32-E72D297353CC}">
              <c16:uniqueId val="{00000001-7D2F-46A9-941A-D39807DDF37F}"/>
            </c:ext>
          </c:extLst>
        </c:ser>
        <c:dLbls>
          <c:showLegendKey val="0"/>
          <c:showVal val="0"/>
          <c:showCatName val="0"/>
          <c:showSerName val="0"/>
          <c:showPercent val="0"/>
          <c:showBubbleSize val="0"/>
        </c:dLbls>
        <c:gapWidth val="219"/>
        <c:overlap val="-27"/>
        <c:axId val="1777478304"/>
        <c:axId val="1715466880"/>
      </c:barChart>
      <c:catAx>
        <c:axId val="177747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15466880"/>
        <c:crosses val="autoZero"/>
        <c:auto val="1"/>
        <c:lblAlgn val="ctr"/>
        <c:lblOffset val="100"/>
        <c:noMultiLvlLbl val="0"/>
      </c:catAx>
      <c:valAx>
        <c:axId val="171546688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7747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Quesnel</a:t>
            </a:r>
            <a:r>
              <a:rPr lang="en-US" baseline="0" dirty="0"/>
              <a:t> IPT Deep Dive Pre/Post Session Survey Results</a:t>
            </a:r>
            <a:endParaRPr lang="en-CA"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Pre-Session</c:v>
                </c:pt>
              </c:strCache>
            </c:strRef>
          </c:tx>
          <c:spPr>
            <a:solidFill>
              <a:schemeClr val="accent1"/>
            </a:solidFill>
            <a:ln>
              <a:noFill/>
            </a:ln>
            <a:effectLst/>
          </c:spPr>
          <c:invertIfNegative val="0"/>
          <c:dLbls>
            <c:dLbl>
              <c:idx val="0"/>
              <c:tx>
                <c:rich>
                  <a:bodyPr/>
                  <a:lstStyle/>
                  <a:p>
                    <a:fld id="{E4C165BB-45B0-4516-ACAE-46B456407395}"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BA00-4C64-9DB2-3185861FE4A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know what training I will be focussing my efforts on next</c:v>
                </c:pt>
              </c:strCache>
            </c:strRef>
          </c:cat>
          <c:val>
            <c:numRef>
              <c:f>Sheet1!$B$2</c:f>
              <c:numCache>
                <c:formatCode>General</c:formatCode>
                <c:ptCount val="1"/>
                <c:pt idx="0">
                  <c:v>38</c:v>
                </c:pt>
              </c:numCache>
            </c:numRef>
          </c:val>
          <c:extLst>
            <c:ext xmlns:c16="http://schemas.microsoft.com/office/drawing/2014/chart" uri="{C3380CC4-5D6E-409C-BE32-E72D297353CC}">
              <c16:uniqueId val="{00000000-7D2F-46A9-941A-D39807DDF37F}"/>
            </c:ext>
          </c:extLst>
        </c:ser>
        <c:ser>
          <c:idx val="1"/>
          <c:order val="1"/>
          <c:tx>
            <c:strRef>
              <c:f>Sheet1!$C$1</c:f>
              <c:strCache>
                <c:ptCount val="1"/>
                <c:pt idx="0">
                  <c:v>Post-Session</c:v>
                </c:pt>
              </c:strCache>
            </c:strRef>
          </c:tx>
          <c:spPr>
            <a:solidFill>
              <a:schemeClr val="accent2"/>
            </a:solidFill>
            <a:ln>
              <a:noFill/>
            </a:ln>
            <a:effectLst/>
          </c:spPr>
          <c:invertIfNegative val="0"/>
          <c:dLbls>
            <c:dLbl>
              <c:idx val="0"/>
              <c:tx>
                <c:rich>
                  <a:bodyPr/>
                  <a:lstStyle/>
                  <a:p>
                    <a:r>
                      <a:rPr lang="en-US" dirty="0"/>
                      <a:t>87%</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BA00-4C64-9DB2-3185861FE4A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know what training I will be focussing my efforts on next</c:v>
                </c:pt>
              </c:strCache>
            </c:strRef>
          </c:cat>
          <c:val>
            <c:numRef>
              <c:f>Sheet1!$C$2</c:f>
              <c:numCache>
                <c:formatCode>General</c:formatCode>
                <c:ptCount val="1"/>
                <c:pt idx="0">
                  <c:v>80</c:v>
                </c:pt>
              </c:numCache>
            </c:numRef>
          </c:val>
          <c:extLst>
            <c:ext xmlns:c16="http://schemas.microsoft.com/office/drawing/2014/chart" uri="{C3380CC4-5D6E-409C-BE32-E72D297353CC}">
              <c16:uniqueId val="{00000001-7D2F-46A9-941A-D39807DDF37F}"/>
            </c:ext>
          </c:extLst>
        </c:ser>
        <c:dLbls>
          <c:showLegendKey val="0"/>
          <c:showVal val="0"/>
          <c:showCatName val="0"/>
          <c:showSerName val="0"/>
          <c:showPercent val="0"/>
          <c:showBubbleSize val="0"/>
        </c:dLbls>
        <c:gapWidth val="219"/>
        <c:overlap val="-27"/>
        <c:axId val="1777478304"/>
        <c:axId val="1715466880"/>
      </c:barChart>
      <c:catAx>
        <c:axId val="177747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15466880"/>
        <c:crosses val="autoZero"/>
        <c:auto val="1"/>
        <c:lblAlgn val="ctr"/>
        <c:lblOffset val="100"/>
        <c:noMultiLvlLbl val="0"/>
      </c:catAx>
      <c:valAx>
        <c:axId val="1715466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7747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Quesnel</a:t>
            </a:r>
            <a:r>
              <a:rPr lang="en-US" baseline="0" dirty="0"/>
              <a:t> IPT Deep Dive Pre/Post Session Survey Results</a:t>
            </a:r>
            <a:endParaRPr lang="en-CA"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Pre-Session</c:v>
                </c:pt>
              </c:strCache>
            </c:strRef>
          </c:tx>
          <c:spPr>
            <a:solidFill>
              <a:schemeClr val="accent1"/>
            </a:solidFill>
            <a:ln>
              <a:noFill/>
            </a:ln>
            <a:effectLst/>
          </c:spPr>
          <c:invertIfNegative val="0"/>
          <c:dLbls>
            <c:dLbl>
              <c:idx val="0"/>
              <c:tx>
                <c:rich>
                  <a:bodyPr/>
                  <a:lstStyle/>
                  <a:p>
                    <a:r>
                      <a:rPr lang="en-US"/>
                      <a:t>52%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B805-4093-83A4-B435F027125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have set personal training and development goals that I am working towards</c:v>
                </c:pt>
              </c:strCache>
            </c:strRef>
          </c:cat>
          <c:val>
            <c:numRef>
              <c:f>Sheet1!$B$2</c:f>
              <c:numCache>
                <c:formatCode>General</c:formatCode>
                <c:ptCount val="1"/>
                <c:pt idx="0">
                  <c:v>38</c:v>
                </c:pt>
              </c:numCache>
            </c:numRef>
          </c:val>
          <c:extLst>
            <c:ext xmlns:c16="http://schemas.microsoft.com/office/drawing/2014/chart" uri="{C3380CC4-5D6E-409C-BE32-E72D297353CC}">
              <c16:uniqueId val="{00000000-7D2F-46A9-941A-D39807DDF37F}"/>
            </c:ext>
          </c:extLst>
        </c:ser>
        <c:ser>
          <c:idx val="1"/>
          <c:order val="1"/>
          <c:tx>
            <c:strRef>
              <c:f>Sheet1!$C$1</c:f>
              <c:strCache>
                <c:ptCount val="1"/>
                <c:pt idx="0">
                  <c:v>Post-Session</c:v>
                </c:pt>
              </c:strCache>
            </c:strRef>
          </c:tx>
          <c:spPr>
            <a:solidFill>
              <a:schemeClr val="accent2"/>
            </a:solidFill>
            <a:ln>
              <a:noFill/>
            </a:ln>
            <a:effectLst/>
          </c:spPr>
          <c:invertIfNegative val="0"/>
          <c:dLbls>
            <c:dLbl>
              <c:idx val="0"/>
              <c:tx>
                <c:rich>
                  <a:bodyPr/>
                  <a:lstStyle/>
                  <a:p>
                    <a:r>
                      <a:rPr lang="en-US" dirty="0"/>
                      <a:t>73%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B805-4093-83A4-B435F027125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have set personal training and development goals that I am working towards</c:v>
                </c:pt>
              </c:strCache>
            </c:strRef>
          </c:cat>
          <c:val>
            <c:numRef>
              <c:f>Sheet1!$C$2</c:f>
              <c:numCache>
                <c:formatCode>General</c:formatCode>
                <c:ptCount val="1"/>
                <c:pt idx="0">
                  <c:v>87</c:v>
                </c:pt>
              </c:numCache>
            </c:numRef>
          </c:val>
          <c:extLst>
            <c:ext xmlns:c16="http://schemas.microsoft.com/office/drawing/2014/chart" uri="{C3380CC4-5D6E-409C-BE32-E72D297353CC}">
              <c16:uniqueId val="{00000001-7D2F-46A9-941A-D39807DDF37F}"/>
            </c:ext>
          </c:extLst>
        </c:ser>
        <c:dLbls>
          <c:showLegendKey val="0"/>
          <c:showVal val="0"/>
          <c:showCatName val="0"/>
          <c:showSerName val="0"/>
          <c:showPercent val="0"/>
          <c:showBubbleSize val="0"/>
        </c:dLbls>
        <c:gapWidth val="219"/>
        <c:overlap val="-27"/>
        <c:axId val="1777478304"/>
        <c:axId val="1715466880"/>
      </c:barChart>
      <c:catAx>
        <c:axId val="177747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15466880"/>
        <c:crosses val="autoZero"/>
        <c:auto val="1"/>
        <c:lblAlgn val="ctr"/>
        <c:lblOffset val="100"/>
        <c:noMultiLvlLbl val="0"/>
      </c:catAx>
      <c:valAx>
        <c:axId val="171546688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7747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Quesnel</a:t>
            </a:r>
            <a:r>
              <a:rPr lang="en-US" baseline="0" dirty="0"/>
              <a:t> IPT Deep Dive Pre/Post Session Survey Results</a:t>
            </a:r>
            <a:endParaRPr lang="en-CA"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Pre-Session</c:v>
                </c:pt>
              </c:strCache>
            </c:strRef>
          </c:tx>
          <c:spPr>
            <a:solidFill>
              <a:schemeClr val="accent1"/>
            </a:solidFill>
            <a:ln>
              <a:noFill/>
            </a:ln>
            <a:effectLst/>
          </c:spPr>
          <c:invertIfNegative val="0"/>
          <c:dLbls>
            <c:dLbl>
              <c:idx val="0"/>
              <c:tx>
                <c:rich>
                  <a:bodyPr/>
                  <a:lstStyle/>
                  <a:p>
                    <a:r>
                      <a:rPr lang="en-US"/>
                      <a:t>57%</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7D2F-46A9-941A-D39807DDF37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feel stress or anxiety when thinking about working through the IPT Orientation Curriculum</c:v>
                </c:pt>
              </c:strCache>
            </c:strRef>
          </c:cat>
          <c:val>
            <c:numRef>
              <c:f>Sheet1!$B$2</c:f>
              <c:numCache>
                <c:formatCode>General</c:formatCode>
                <c:ptCount val="1"/>
                <c:pt idx="0">
                  <c:v>57</c:v>
                </c:pt>
              </c:numCache>
            </c:numRef>
          </c:val>
          <c:extLst>
            <c:ext xmlns:c16="http://schemas.microsoft.com/office/drawing/2014/chart" uri="{C3380CC4-5D6E-409C-BE32-E72D297353CC}">
              <c16:uniqueId val="{00000000-7D2F-46A9-941A-D39807DDF37F}"/>
            </c:ext>
          </c:extLst>
        </c:ser>
        <c:ser>
          <c:idx val="1"/>
          <c:order val="1"/>
          <c:tx>
            <c:strRef>
              <c:f>Sheet1!$C$1</c:f>
              <c:strCache>
                <c:ptCount val="1"/>
                <c:pt idx="0">
                  <c:v>Post-Session</c:v>
                </c:pt>
              </c:strCache>
            </c:strRef>
          </c:tx>
          <c:spPr>
            <a:solidFill>
              <a:schemeClr val="accent2"/>
            </a:solidFill>
            <a:ln>
              <a:noFill/>
            </a:ln>
            <a:effectLst/>
          </c:spPr>
          <c:invertIfNegative val="0"/>
          <c:dLbls>
            <c:dLbl>
              <c:idx val="0"/>
              <c:tx>
                <c:rich>
                  <a:bodyPr/>
                  <a:lstStyle/>
                  <a:p>
                    <a:r>
                      <a:rPr lang="en-US"/>
                      <a:t>33%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7D2F-46A9-941A-D39807DDF37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I feel stress or anxiety when thinking about working through the IPT Orientation Curriculum</c:v>
                </c:pt>
              </c:strCache>
            </c:strRef>
          </c:cat>
          <c:val>
            <c:numRef>
              <c:f>Sheet1!$C$2</c:f>
              <c:numCache>
                <c:formatCode>General</c:formatCode>
                <c:ptCount val="1"/>
                <c:pt idx="0">
                  <c:v>33</c:v>
                </c:pt>
              </c:numCache>
            </c:numRef>
          </c:val>
          <c:extLst>
            <c:ext xmlns:c16="http://schemas.microsoft.com/office/drawing/2014/chart" uri="{C3380CC4-5D6E-409C-BE32-E72D297353CC}">
              <c16:uniqueId val="{00000001-7D2F-46A9-941A-D39807DDF37F}"/>
            </c:ext>
          </c:extLst>
        </c:ser>
        <c:dLbls>
          <c:showLegendKey val="0"/>
          <c:showVal val="0"/>
          <c:showCatName val="0"/>
          <c:showSerName val="0"/>
          <c:showPercent val="0"/>
          <c:showBubbleSize val="0"/>
        </c:dLbls>
        <c:gapWidth val="219"/>
        <c:overlap val="-27"/>
        <c:axId val="1777478304"/>
        <c:axId val="1715466880"/>
      </c:barChart>
      <c:catAx>
        <c:axId val="177747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15466880"/>
        <c:crosses val="autoZero"/>
        <c:auto val="1"/>
        <c:lblAlgn val="ctr"/>
        <c:lblOffset val="100"/>
        <c:noMultiLvlLbl val="0"/>
      </c:catAx>
      <c:valAx>
        <c:axId val="171546688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7747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dirty="0"/>
              <a:t>Frequency of Service</a:t>
            </a:r>
            <a:r>
              <a:rPr lang="en-US" sz="1400" baseline="0" dirty="0"/>
              <a:t> Events</a:t>
            </a:r>
            <a:r>
              <a:rPr lang="en-US" sz="1400" dirty="0"/>
              <a:t> by Service Category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Frequency of Services by Service Category</c:v>
                </c:pt>
              </c:strCache>
            </c:strRef>
          </c:tx>
          <c:spPr>
            <a:solidFill>
              <a:schemeClr val="accent1"/>
            </a:solidFill>
            <a:ln>
              <a:noFill/>
            </a:ln>
            <a:effectLst/>
          </c:spPr>
          <c:invertIfNegative val="0"/>
          <c:dPt>
            <c:idx val="0"/>
            <c:invertIfNegative val="0"/>
            <c:bubble3D val="0"/>
            <c:spPr>
              <a:solidFill>
                <a:srgbClr val="FFC000"/>
              </a:solidFill>
              <a:ln>
                <a:noFill/>
              </a:ln>
              <a:effectLst/>
            </c:spPr>
            <c:extLst>
              <c:ext xmlns:c16="http://schemas.microsoft.com/office/drawing/2014/chart" uri="{C3380CC4-5D6E-409C-BE32-E72D297353CC}">
                <c16:uniqueId val="{00000003-1BAD-4DA0-B93B-6CD55543754A}"/>
              </c:ext>
            </c:extLst>
          </c:dPt>
          <c:dPt>
            <c:idx val="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4-1BAD-4DA0-B93B-6CD55543754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H&amp;CC</c:v>
                </c:pt>
                <c:pt idx="1">
                  <c:v>PPH</c:v>
                </c:pt>
                <c:pt idx="2">
                  <c:v>MHSU</c:v>
                </c:pt>
              </c:strCache>
            </c:strRef>
          </c:cat>
          <c:val>
            <c:numRef>
              <c:f>Sheet1!$B$2:$B$4</c:f>
              <c:numCache>
                <c:formatCode>General</c:formatCode>
                <c:ptCount val="3"/>
                <c:pt idx="0">
                  <c:v>22165</c:v>
                </c:pt>
                <c:pt idx="1">
                  <c:v>7131</c:v>
                </c:pt>
                <c:pt idx="2">
                  <c:v>5222</c:v>
                </c:pt>
              </c:numCache>
            </c:numRef>
          </c:val>
          <c:extLst>
            <c:ext xmlns:c16="http://schemas.microsoft.com/office/drawing/2014/chart" uri="{C3380CC4-5D6E-409C-BE32-E72D297353CC}">
              <c16:uniqueId val="{00000000-1BAD-4DA0-B93B-6CD55543754A}"/>
            </c:ext>
          </c:extLst>
        </c:ser>
        <c:dLbls>
          <c:showLegendKey val="0"/>
          <c:showVal val="0"/>
          <c:showCatName val="0"/>
          <c:showSerName val="0"/>
          <c:showPercent val="0"/>
          <c:showBubbleSize val="0"/>
        </c:dLbls>
        <c:gapWidth val="219"/>
        <c:overlap val="-27"/>
        <c:axId val="1973240704"/>
        <c:axId val="1811915024"/>
      </c:barChart>
      <c:catAx>
        <c:axId val="1973240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11915024"/>
        <c:crosses val="autoZero"/>
        <c:auto val="1"/>
        <c:lblAlgn val="ctr"/>
        <c:lblOffset val="100"/>
        <c:noMultiLvlLbl val="0"/>
      </c:catAx>
      <c:valAx>
        <c:axId val="18119150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732407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5363BC-B838-4824-B8B9-FE00CABE7609}"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0D864185-E62F-41FC-AFB2-A536BA8487A5}">
      <dgm:prSet/>
      <dgm:spPr/>
      <dgm:t>
        <a:bodyPr/>
        <a:lstStyle/>
        <a:p>
          <a:pPr>
            <a:lnSpc>
              <a:spcPct val="100000"/>
            </a:lnSpc>
          </a:pPr>
          <a:r>
            <a:rPr lang="en-CA" b="1">
              <a:latin typeface="Calibri" panose="020F0502020204030204" pitchFamily="34" charset="0"/>
              <a:cs typeface="Calibri" panose="020F0502020204030204" pitchFamily="34" charset="0"/>
            </a:rPr>
            <a:t>Problem Statement</a:t>
          </a:r>
          <a:br>
            <a:rPr lang="en-CA">
              <a:latin typeface="Calibri" panose="020F0502020204030204" pitchFamily="34" charset="0"/>
              <a:cs typeface="Calibri" panose="020F0502020204030204" pitchFamily="34" charset="0"/>
            </a:rPr>
          </a:br>
          <a:r>
            <a:rPr lang="en-CA">
              <a:latin typeface="Calibri" panose="020F0502020204030204" pitchFamily="34" charset="0"/>
              <a:cs typeface="Calibri" panose="020F0502020204030204" pitchFamily="34" charset="0"/>
            </a:rPr>
            <a:t>Known gaps related to focused IPT training, education, and shared understanding of how to implement the IPT Standardized Orientation Curriculum are negatively impacting the quality and provision of IPT services and staff wellbeing, with potential further impact to long-term staff retention. </a:t>
          </a:r>
          <a:endParaRPr lang="en-US">
            <a:latin typeface="Calibri" panose="020F0502020204030204" pitchFamily="34" charset="0"/>
            <a:cs typeface="Calibri" panose="020F0502020204030204" pitchFamily="34" charset="0"/>
          </a:endParaRPr>
        </a:p>
      </dgm:t>
    </dgm:pt>
    <dgm:pt modelId="{A055DD73-5B67-4E91-B4DA-BC370097000E}" type="parTrans" cxnId="{191396D8-CE44-4300-ACDA-50C10984EAA0}">
      <dgm:prSet/>
      <dgm:spPr/>
      <dgm:t>
        <a:bodyPr/>
        <a:lstStyle/>
        <a:p>
          <a:endParaRPr lang="en-US"/>
        </a:p>
      </dgm:t>
    </dgm:pt>
    <dgm:pt modelId="{0F8A3503-6601-44EA-83C8-B13803227AAF}" type="sibTrans" cxnId="{191396D8-CE44-4300-ACDA-50C10984EAA0}">
      <dgm:prSet/>
      <dgm:spPr/>
      <dgm:t>
        <a:bodyPr/>
        <a:lstStyle/>
        <a:p>
          <a:endParaRPr lang="en-US"/>
        </a:p>
      </dgm:t>
    </dgm:pt>
    <dgm:pt modelId="{73645B21-D403-496A-82DB-72B692BE5479}">
      <dgm:prSet/>
      <dgm:spPr/>
      <dgm:t>
        <a:bodyPr/>
        <a:lstStyle/>
        <a:p>
          <a:pPr>
            <a:lnSpc>
              <a:spcPct val="100000"/>
            </a:lnSpc>
          </a:pPr>
          <a:r>
            <a:rPr lang="en-CA" b="1">
              <a:latin typeface="Calibri" panose="020F0502020204030204" pitchFamily="34" charset="0"/>
              <a:cs typeface="Calibri" panose="020F0502020204030204" pitchFamily="34" charset="0"/>
            </a:rPr>
            <a:t>Aim/Scope</a:t>
          </a:r>
          <a:br>
            <a:rPr lang="en-CA">
              <a:latin typeface="Calibri" panose="020F0502020204030204" pitchFamily="34" charset="0"/>
              <a:cs typeface="Calibri" panose="020F0502020204030204" pitchFamily="34" charset="0"/>
            </a:rPr>
          </a:br>
          <a:r>
            <a:rPr lang="en-CA">
              <a:latin typeface="Calibri" panose="020F0502020204030204" pitchFamily="34" charset="0"/>
              <a:cs typeface="Calibri" panose="020F0502020204030204" pitchFamily="34" charset="0"/>
            </a:rPr>
            <a:t>The primary objective of this work is to reduce staff and leadership anxiety and confusion, allowing a greater focus on prioritizing the training and education needs of the IPT, relevant to the current gaps, strengths and, importantly, the demands for their services.</a:t>
          </a:r>
          <a:endParaRPr lang="en-US">
            <a:latin typeface="Calibri" panose="020F0502020204030204" pitchFamily="34" charset="0"/>
            <a:cs typeface="Calibri" panose="020F0502020204030204" pitchFamily="34" charset="0"/>
          </a:endParaRPr>
        </a:p>
      </dgm:t>
    </dgm:pt>
    <dgm:pt modelId="{DA800D1E-8CB9-4CAE-B991-FE1ED3F28B68}" type="parTrans" cxnId="{E328EE8E-4324-491D-B6F5-CCFBB3AC3896}">
      <dgm:prSet/>
      <dgm:spPr/>
      <dgm:t>
        <a:bodyPr/>
        <a:lstStyle/>
        <a:p>
          <a:endParaRPr lang="en-US"/>
        </a:p>
      </dgm:t>
    </dgm:pt>
    <dgm:pt modelId="{C276FB39-3BFC-49B3-A26C-3A3F4D29A46D}" type="sibTrans" cxnId="{E328EE8E-4324-491D-B6F5-CCFBB3AC3896}">
      <dgm:prSet/>
      <dgm:spPr/>
      <dgm:t>
        <a:bodyPr/>
        <a:lstStyle/>
        <a:p>
          <a:endParaRPr lang="en-US"/>
        </a:p>
      </dgm:t>
    </dgm:pt>
    <dgm:pt modelId="{7E3614CE-715E-4EB5-995E-236674763959}" type="pres">
      <dgm:prSet presAssocID="{B75363BC-B838-4824-B8B9-FE00CABE7609}" presName="root" presStyleCnt="0">
        <dgm:presLayoutVars>
          <dgm:dir/>
          <dgm:resizeHandles val="exact"/>
        </dgm:presLayoutVars>
      </dgm:prSet>
      <dgm:spPr/>
    </dgm:pt>
    <dgm:pt modelId="{F4EC6C0D-CC7F-44CF-9A5B-9962042C6E3E}" type="pres">
      <dgm:prSet presAssocID="{0D864185-E62F-41FC-AFB2-A536BA8487A5}" presName="compNode" presStyleCnt="0"/>
      <dgm:spPr/>
    </dgm:pt>
    <dgm:pt modelId="{F6C8C77B-805D-4B43-B62A-4647250CB309}" type="pres">
      <dgm:prSet presAssocID="{0D864185-E62F-41FC-AFB2-A536BA8487A5}" presName="bgRect" presStyleLbl="bgShp" presStyleIdx="0" presStyleCnt="2"/>
      <dgm:spPr/>
    </dgm:pt>
    <dgm:pt modelId="{CF535890-F72D-4AB8-961C-00B56BC28909}" type="pres">
      <dgm:prSet presAssocID="{0D864185-E62F-41FC-AFB2-A536BA8487A5}" presName="iconRect" presStyleLbl="node1" presStyleIdx="0" presStyleCnt="2"/>
      <dgm:spPr>
        <a:blipFill>
          <a:blip xmlns:r="http://schemas.openxmlformats.org/officeDocument/2006/relationships" r:embed="rId1">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assroom"/>
        </a:ext>
      </dgm:extLst>
    </dgm:pt>
    <dgm:pt modelId="{C1B3E43D-BFE5-4B24-BB77-8B30E1EEAE36}" type="pres">
      <dgm:prSet presAssocID="{0D864185-E62F-41FC-AFB2-A536BA8487A5}" presName="spaceRect" presStyleCnt="0"/>
      <dgm:spPr/>
    </dgm:pt>
    <dgm:pt modelId="{5E69941C-BE4F-4702-B0F2-2785D175C63B}" type="pres">
      <dgm:prSet presAssocID="{0D864185-E62F-41FC-AFB2-A536BA8487A5}" presName="parTx" presStyleLbl="revTx" presStyleIdx="0" presStyleCnt="2">
        <dgm:presLayoutVars>
          <dgm:chMax val="0"/>
          <dgm:chPref val="0"/>
        </dgm:presLayoutVars>
      </dgm:prSet>
      <dgm:spPr/>
    </dgm:pt>
    <dgm:pt modelId="{2816CFCF-A455-4F3B-80F7-64A1318B0A4F}" type="pres">
      <dgm:prSet presAssocID="{0F8A3503-6601-44EA-83C8-B13803227AAF}" presName="sibTrans" presStyleCnt="0"/>
      <dgm:spPr/>
    </dgm:pt>
    <dgm:pt modelId="{44F7B58E-ED82-4B83-A908-380E382475F5}" type="pres">
      <dgm:prSet presAssocID="{73645B21-D403-496A-82DB-72B692BE5479}" presName="compNode" presStyleCnt="0"/>
      <dgm:spPr/>
    </dgm:pt>
    <dgm:pt modelId="{DE58E9A9-47AE-4E3A-A964-BED931544318}" type="pres">
      <dgm:prSet presAssocID="{73645B21-D403-496A-82DB-72B692BE5479}" presName="bgRect" presStyleLbl="bgShp" presStyleIdx="1" presStyleCnt="2" custLinFactNeighborX="5247" custLinFactNeighborY="5035"/>
      <dgm:spPr/>
    </dgm:pt>
    <dgm:pt modelId="{722DCE57-552C-42ED-9FEB-09D23721B1A9}" type="pres">
      <dgm:prSet presAssocID="{73645B21-D403-496A-82DB-72B692BE5479}" presName="iconRect" presStyleLbl="node1" presStyleIdx="1" presStyleCnt="2"/>
      <dgm:spPr>
        <a:blipFill>
          <a:blip xmlns:r="http://schemas.openxmlformats.org/officeDocument/2006/relationships" r:embed="rId3">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ullseye"/>
        </a:ext>
      </dgm:extLst>
    </dgm:pt>
    <dgm:pt modelId="{1D7A2143-7FE3-44DA-86D9-A6EBA0B3C758}" type="pres">
      <dgm:prSet presAssocID="{73645B21-D403-496A-82DB-72B692BE5479}" presName="spaceRect" presStyleCnt="0"/>
      <dgm:spPr/>
    </dgm:pt>
    <dgm:pt modelId="{0CE577AC-86D1-4322-B8F8-78484E2614CD}" type="pres">
      <dgm:prSet presAssocID="{73645B21-D403-496A-82DB-72B692BE5479}" presName="parTx" presStyleLbl="revTx" presStyleIdx="1" presStyleCnt="2">
        <dgm:presLayoutVars>
          <dgm:chMax val="0"/>
          <dgm:chPref val="0"/>
        </dgm:presLayoutVars>
      </dgm:prSet>
      <dgm:spPr/>
    </dgm:pt>
  </dgm:ptLst>
  <dgm:cxnLst>
    <dgm:cxn modelId="{59D96672-E54A-4708-91E0-895ACE99FF7A}" type="presOf" srcId="{73645B21-D403-496A-82DB-72B692BE5479}" destId="{0CE577AC-86D1-4322-B8F8-78484E2614CD}" srcOrd="0" destOrd="0" presId="urn:microsoft.com/office/officeart/2018/2/layout/IconVerticalSolidList"/>
    <dgm:cxn modelId="{77909153-E126-4AF6-BB59-F484A565A8A2}" type="presOf" srcId="{0D864185-E62F-41FC-AFB2-A536BA8487A5}" destId="{5E69941C-BE4F-4702-B0F2-2785D175C63B}" srcOrd="0" destOrd="0" presId="urn:microsoft.com/office/officeart/2018/2/layout/IconVerticalSolidList"/>
    <dgm:cxn modelId="{04E1C680-41A4-4266-A5B9-42CCB8B68F4F}" type="presOf" srcId="{B75363BC-B838-4824-B8B9-FE00CABE7609}" destId="{7E3614CE-715E-4EB5-995E-236674763959}" srcOrd="0" destOrd="0" presId="urn:microsoft.com/office/officeart/2018/2/layout/IconVerticalSolidList"/>
    <dgm:cxn modelId="{E328EE8E-4324-491D-B6F5-CCFBB3AC3896}" srcId="{B75363BC-B838-4824-B8B9-FE00CABE7609}" destId="{73645B21-D403-496A-82DB-72B692BE5479}" srcOrd="1" destOrd="0" parTransId="{DA800D1E-8CB9-4CAE-B991-FE1ED3F28B68}" sibTransId="{C276FB39-3BFC-49B3-A26C-3A3F4D29A46D}"/>
    <dgm:cxn modelId="{191396D8-CE44-4300-ACDA-50C10984EAA0}" srcId="{B75363BC-B838-4824-B8B9-FE00CABE7609}" destId="{0D864185-E62F-41FC-AFB2-A536BA8487A5}" srcOrd="0" destOrd="0" parTransId="{A055DD73-5B67-4E91-B4DA-BC370097000E}" sibTransId="{0F8A3503-6601-44EA-83C8-B13803227AAF}"/>
    <dgm:cxn modelId="{251F4969-BCF1-4F8B-BFF1-09F9189A7EAF}" type="presParOf" srcId="{7E3614CE-715E-4EB5-995E-236674763959}" destId="{F4EC6C0D-CC7F-44CF-9A5B-9962042C6E3E}" srcOrd="0" destOrd="0" presId="urn:microsoft.com/office/officeart/2018/2/layout/IconVerticalSolidList"/>
    <dgm:cxn modelId="{C110AE46-4F16-47C7-BA34-64F96D3A4C1E}" type="presParOf" srcId="{F4EC6C0D-CC7F-44CF-9A5B-9962042C6E3E}" destId="{F6C8C77B-805D-4B43-B62A-4647250CB309}" srcOrd="0" destOrd="0" presId="urn:microsoft.com/office/officeart/2018/2/layout/IconVerticalSolidList"/>
    <dgm:cxn modelId="{F36CD800-616B-4300-9FB1-59ADFF120E52}" type="presParOf" srcId="{F4EC6C0D-CC7F-44CF-9A5B-9962042C6E3E}" destId="{CF535890-F72D-4AB8-961C-00B56BC28909}" srcOrd="1" destOrd="0" presId="urn:microsoft.com/office/officeart/2018/2/layout/IconVerticalSolidList"/>
    <dgm:cxn modelId="{793E512C-0FA1-4B8E-8287-ACD1C45386ED}" type="presParOf" srcId="{F4EC6C0D-CC7F-44CF-9A5B-9962042C6E3E}" destId="{C1B3E43D-BFE5-4B24-BB77-8B30E1EEAE36}" srcOrd="2" destOrd="0" presId="urn:microsoft.com/office/officeart/2018/2/layout/IconVerticalSolidList"/>
    <dgm:cxn modelId="{EF2921B4-B9FF-4215-8A9A-FE70F9663B45}" type="presParOf" srcId="{F4EC6C0D-CC7F-44CF-9A5B-9962042C6E3E}" destId="{5E69941C-BE4F-4702-B0F2-2785D175C63B}" srcOrd="3" destOrd="0" presId="urn:microsoft.com/office/officeart/2018/2/layout/IconVerticalSolidList"/>
    <dgm:cxn modelId="{4D32711B-22DB-40D1-8992-487C8E9FCA31}" type="presParOf" srcId="{7E3614CE-715E-4EB5-995E-236674763959}" destId="{2816CFCF-A455-4F3B-80F7-64A1318B0A4F}" srcOrd="1" destOrd="0" presId="urn:microsoft.com/office/officeart/2018/2/layout/IconVerticalSolidList"/>
    <dgm:cxn modelId="{7C1CB1D8-27DF-44E2-9E78-2EF8F3FBA026}" type="presParOf" srcId="{7E3614CE-715E-4EB5-995E-236674763959}" destId="{44F7B58E-ED82-4B83-A908-380E382475F5}" srcOrd="2" destOrd="0" presId="urn:microsoft.com/office/officeart/2018/2/layout/IconVerticalSolidList"/>
    <dgm:cxn modelId="{5B5F8AD7-D6EA-44C8-AC69-2FF6F3B0EB6F}" type="presParOf" srcId="{44F7B58E-ED82-4B83-A908-380E382475F5}" destId="{DE58E9A9-47AE-4E3A-A964-BED931544318}" srcOrd="0" destOrd="0" presId="urn:microsoft.com/office/officeart/2018/2/layout/IconVerticalSolidList"/>
    <dgm:cxn modelId="{56AAAFF7-064A-4B55-A2FA-19331EA91C71}" type="presParOf" srcId="{44F7B58E-ED82-4B83-A908-380E382475F5}" destId="{722DCE57-552C-42ED-9FEB-09D23721B1A9}" srcOrd="1" destOrd="0" presId="urn:microsoft.com/office/officeart/2018/2/layout/IconVerticalSolidList"/>
    <dgm:cxn modelId="{03022C03-057F-48CD-9C57-9EF1B603CCE0}" type="presParOf" srcId="{44F7B58E-ED82-4B83-A908-380E382475F5}" destId="{1D7A2143-7FE3-44DA-86D9-A6EBA0B3C758}" srcOrd="2" destOrd="0" presId="urn:microsoft.com/office/officeart/2018/2/layout/IconVerticalSolidList"/>
    <dgm:cxn modelId="{DCBF4C89-43E1-4054-8D4D-9BA99A5CFE8C}" type="presParOf" srcId="{44F7B58E-ED82-4B83-A908-380E382475F5}" destId="{0CE577AC-86D1-4322-B8F8-78484E2614C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8C07DD-C834-4142-90D9-C296F3910177}" type="doc">
      <dgm:prSet loTypeId="urn:microsoft.com/office/officeart/2018/2/layout/IconLabelDescriptionList" loCatId="icon" qsTypeId="urn:microsoft.com/office/officeart/2005/8/quickstyle/simple1" qsCatId="simple" csTypeId="urn:microsoft.com/office/officeart/2018/5/colors/Iconchunking_neutralbg_colorful2" csCatId="colorful" phldr="1"/>
      <dgm:spPr/>
      <dgm:t>
        <a:bodyPr/>
        <a:lstStyle/>
        <a:p>
          <a:endParaRPr lang="en-US"/>
        </a:p>
      </dgm:t>
    </dgm:pt>
    <dgm:pt modelId="{99155300-AB92-46EC-BDB0-B3DFBB66CA0A}">
      <dgm:prSet custT="1"/>
      <dgm:spPr/>
      <dgm:t>
        <a:bodyPr/>
        <a:lstStyle/>
        <a:p>
          <a:pPr algn="ctr">
            <a:lnSpc>
              <a:spcPct val="100000"/>
            </a:lnSpc>
            <a:defRPr b="1"/>
          </a:pPr>
          <a:r>
            <a:rPr lang="en-CA" sz="2000" b="1" dirty="0">
              <a:latin typeface="Calibri" panose="020F0502020204030204" pitchFamily="34" charset="0"/>
              <a:cs typeface="Calibri" panose="020F0502020204030204" pitchFamily="34" charset="0"/>
            </a:rPr>
            <a:t>Primary Care services have transitioned greatly over the last decade</a:t>
          </a:r>
          <a:endParaRPr lang="en-US" sz="2000" b="1" dirty="0">
            <a:latin typeface="Calibri" panose="020F0502020204030204" pitchFamily="34" charset="0"/>
            <a:cs typeface="Calibri" panose="020F0502020204030204" pitchFamily="34" charset="0"/>
          </a:endParaRPr>
        </a:p>
      </dgm:t>
    </dgm:pt>
    <dgm:pt modelId="{794F9CC6-C9F5-43D1-9F2A-007A43075A0B}" type="parTrans" cxnId="{15C6210C-FB15-4531-A40C-2E9D27275F69}">
      <dgm:prSet/>
      <dgm:spPr/>
      <dgm:t>
        <a:bodyPr/>
        <a:lstStyle/>
        <a:p>
          <a:endParaRPr lang="en-US">
            <a:latin typeface="Calibri" panose="020F0502020204030204" pitchFamily="34" charset="0"/>
            <a:cs typeface="Calibri" panose="020F0502020204030204" pitchFamily="34" charset="0"/>
          </a:endParaRPr>
        </a:p>
      </dgm:t>
    </dgm:pt>
    <dgm:pt modelId="{32232B92-9469-49A3-BF44-2A29A8A36B47}" type="sibTrans" cxnId="{15C6210C-FB15-4531-A40C-2E9D27275F69}">
      <dgm:prSet/>
      <dgm:spPr/>
      <dgm:t>
        <a:bodyPr/>
        <a:lstStyle/>
        <a:p>
          <a:endParaRPr lang="en-US">
            <a:latin typeface="Calibri" panose="020F0502020204030204" pitchFamily="34" charset="0"/>
            <a:cs typeface="Calibri" panose="020F0502020204030204" pitchFamily="34" charset="0"/>
          </a:endParaRPr>
        </a:p>
      </dgm:t>
    </dgm:pt>
    <dgm:pt modelId="{F968450A-1A1F-4F6C-9DF5-3F437CD452CC}">
      <dgm:prSet/>
      <dgm:spPr/>
      <dgm:t>
        <a:bodyPr/>
        <a:lstStyle/>
        <a:p>
          <a:pPr>
            <a:lnSpc>
              <a:spcPct val="100000"/>
            </a:lnSpc>
          </a:pPr>
          <a:endParaRPr lang="en-US" dirty="0">
            <a:latin typeface="Calibri" panose="020F0502020204030204" pitchFamily="34" charset="0"/>
            <a:cs typeface="Calibri" panose="020F0502020204030204" pitchFamily="34" charset="0"/>
          </a:endParaRPr>
        </a:p>
      </dgm:t>
    </dgm:pt>
    <dgm:pt modelId="{AC8586D4-4F90-42E1-8A37-B8154B68BA05}" type="parTrans" cxnId="{BBD2248E-DA4C-43CD-AA48-4BA95CFB3C67}">
      <dgm:prSet/>
      <dgm:spPr/>
      <dgm:t>
        <a:bodyPr/>
        <a:lstStyle/>
        <a:p>
          <a:endParaRPr lang="en-US">
            <a:latin typeface="Calibri" panose="020F0502020204030204" pitchFamily="34" charset="0"/>
            <a:cs typeface="Calibri" panose="020F0502020204030204" pitchFamily="34" charset="0"/>
          </a:endParaRPr>
        </a:p>
      </dgm:t>
    </dgm:pt>
    <dgm:pt modelId="{A827D01A-2F4F-4D40-B169-0733D2822372}" type="sibTrans" cxnId="{BBD2248E-DA4C-43CD-AA48-4BA95CFB3C67}">
      <dgm:prSet/>
      <dgm:spPr/>
      <dgm:t>
        <a:bodyPr/>
        <a:lstStyle/>
        <a:p>
          <a:endParaRPr lang="en-US">
            <a:latin typeface="Calibri" panose="020F0502020204030204" pitchFamily="34" charset="0"/>
            <a:cs typeface="Calibri" panose="020F0502020204030204" pitchFamily="34" charset="0"/>
          </a:endParaRPr>
        </a:p>
      </dgm:t>
    </dgm:pt>
    <dgm:pt modelId="{65DA2593-3DBC-4B4C-98F3-C59536965F9F}">
      <dgm:prSet/>
      <dgm:spPr/>
      <dgm:t>
        <a:bodyPr/>
        <a:lstStyle/>
        <a:p>
          <a:pPr>
            <a:lnSpc>
              <a:spcPct val="100000"/>
            </a:lnSpc>
          </a:pPr>
          <a:br>
            <a:rPr lang="en-CA" baseline="0" dirty="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dgm:t>
    </dgm:pt>
    <dgm:pt modelId="{37B096A5-04B5-4C20-94C2-A50F12320612}" type="parTrans" cxnId="{396320C7-FCB0-491F-9776-502B5BBE150C}">
      <dgm:prSet/>
      <dgm:spPr/>
      <dgm:t>
        <a:bodyPr/>
        <a:lstStyle/>
        <a:p>
          <a:endParaRPr lang="en-US">
            <a:latin typeface="Calibri" panose="020F0502020204030204" pitchFamily="34" charset="0"/>
            <a:cs typeface="Calibri" panose="020F0502020204030204" pitchFamily="34" charset="0"/>
          </a:endParaRPr>
        </a:p>
      </dgm:t>
    </dgm:pt>
    <dgm:pt modelId="{FE55F8AC-74B2-4823-AED4-C2AEC2CEF947}" type="sibTrans" cxnId="{396320C7-FCB0-491F-9776-502B5BBE150C}">
      <dgm:prSet/>
      <dgm:spPr/>
      <dgm:t>
        <a:bodyPr/>
        <a:lstStyle/>
        <a:p>
          <a:endParaRPr lang="en-US">
            <a:latin typeface="Calibri" panose="020F0502020204030204" pitchFamily="34" charset="0"/>
            <a:cs typeface="Calibri" panose="020F0502020204030204" pitchFamily="34" charset="0"/>
          </a:endParaRPr>
        </a:p>
      </dgm:t>
    </dgm:pt>
    <dgm:pt modelId="{2BFE69D5-E689-405F-A4E1-080E1839AF79}">
      <dgm:prSet/>
      <dgm:spPr/>
      <dgm:t>
        <a:bodyPr/>
        <a:lstStyle/>
        <a:p>
          <a:pPr algn="ctr">
            <a:lnSpc>
              <a:spcPct val="100000"/>
            </a:lnSpc>
            <a:defRPr b="1"/>
          </a:pPr>
          <a:r>
            <a:rPr lang="en-CA" dirty="0">
              <a:latin typeface="Calibri" panose="020F0502020204030204" pitchFamily="34" charset="0"/>
              <a:cs typeface="Calibri" panose="020F0502020204030204" pitchFamily="34" charset="0"/>
            </a:rPr>
            <a:t>Required changes in practice for staff providing client care</a:t>
          </a:r>
          <a:endParaRPr lang="en-US" dirty="0">
            <a:latin typeface="Calibri" panose="020F0502020204030204" pitchFamily="34" charset="0"/>
            <a:cs typeface="Calibri" panose="020F0502020204030204" pitchFamily="34" charset="0"/>
          </a:endParaRPr>
        </a:p>
      </dgm:t>
    </dgm:pt>
    <dgm:pt modelId="{5767F256-FFEC-4342-9A1C-F0AF78623FAF}" type="parTrans" cxnId="{3D869D4E-8417-47AE-AF1A-EC257AF368A1}">
      <dgm:prSet/>
      <dgm:spPr/>
      <dgm:t>
        <a:bodyPr/>
        <a:lstStyle/>
        <a:p>
          <a:endParaRPr lang="en-US">
            <a:latin typeface="Calibri" panose="020F0502020204030204" pitchFamily="34" charset="0"/>
            <a:cs typeface="Calibri" panose="020F0502020204030204" pitchFamily="34" charset="0"/>
          </a:endParaRPr>
        </a:p>
      </dgm:t>
    </dgm:pt>
    <dgm:pt modelId="{6A1BDC41-591D-4ABE-9E4A-18D437E2B23F}" type="sibTrans" cxnId="{3D869D4E-8417-47AE-AF1A-EC257AF368A1}">
      <dgm:prSet/>
      <dgm:spPr/>
      <dgm:t>
        <a:bodyPr/>
        <a:lstStyle/>
        <a:p>
          <a:endParaRPr lang="en-US">
            <a:latin typeface="Calibri" panose="020F0502020204030204" pitchFamily="34" charset="0"/>
            <a:cs typeface="Calibri" panose="020F0502020204030204" pitchFamily="34" charset="0"/>
          </a:endParaRPr>
        </a:p>
      </dgm:t>
    </dgm:pt>
    <dgm:pt modelId="{780D3E3A-6737-4C18-868D-304446AC55D2}">
      <dgm:prSet/>
      <dgm:spPr/>
      <dgm:t>
        <a:bodyPr/>
        <a:lstStyle/>
        <a:p>
          <a:pPr>
            <a:lnSpc>
              <a:spcPct val="100000"/>
            </a:lnSpc>
          </a:pPr>
          <a:br>
            <a:rPr lang="en-CA" baseline="0" dirty="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dgm:t>
    </dgm:pt>
    <dgm:pt modelId="{6D308703-F21F-4D14-9777-BB595BB22EF7}" type="parTrans" cxnId="{1D9CF0F6-6BAC-4E35-874E-F84D92DEE2FF}">
      <dgm:prSet/>
      <dgm:spPr/>
      <dgm:t>
        <a:bodyPr/>
        <a:lstStyle/>
        <a:p>
          <a:endParaRPr lang="en-US">
            <a:latin typeface="Calibri" panose="020F0502020204030204" pitchFamily="34" charset="0"/>
            <a:cs typeface="Calibri" panose="020F0502020204030204" pitchFamily="34" charset="0"/>
          </a:endParaRPr>
        </a:p>
      </dgm:t>
    </dgm:pt>
    <dgm:pt modelId="{A763A3F0-DABF-4968-907D-2CCB0A1AC84C}" type="sibTrans" cxnId="{1D9CF0F6-6BAC-4E35-874E-F84D92DEE2FF}">
      <dgm:prSet/>
      <dgm:spPr/>
      <dgm:t>
        <a:bodyPr/>
        <a:lstStyle/>
        <a:p>
          <a:endParaRPr lang="en-US">
            <a:latin typeface="Calibri" panose="020F0502020204030204" pitchFamily="34" charset="0"/>
            <a:cs typeface="Calibri" panose="020F0502020204030204" pitchFamily="34" charset="0"/>
          </a:endParaRPr>
        </a:p>
      </dgm:t>
    </dgm:pt>
    <dgm:pt modelId="{6C1D2834-1DA1-4199-9EFC-F15015C2F834}">
      <dgm:prSet/>
      <dgm:spPr/>
      <dgm:t>
        <a:bodyPr/>
        <a:lstStyle/>
        <a:p>
          <a:pPr algn="ctr">
            <a:lnSpc>
              <a:spcPct val="100000"/>
            </a:lnSpc>
            <a:defRPr b="1"/>
          </a:pPr>
          <a:r>
            <a:rPr lang="en-CA" dirty="0">
              <a:latin typeface="Calibri" panose="020F0502020204030204" pitchFamily="34" charset="0"/>
              <a:cs typeface="Calibri" panose="020F0502020204030204" pitchFamily="34" charset="0"/>
            </a:rPr>
            <a:t>IPT Standardized Orientation Curriculum developed</a:t>
          </a:r>
          <a:endParaRPr lang="en-US" dirty="0">
            <a:latin typeface="Calibri" panose="020F0502020204030204" pitchFamily="34" charset="0"/>
            <a:cs typeface="Calibri" panose="020F0502020204030204" pitchFamily="34" charset="0"/>
          </a:endParaRPr>
        </a:p>
      </dgm:t>
    </dgm:pt>
    <dgm:pt modelId="{7071B9C7-6ECC-4D6D-A42C-7071EDD57EC5}" type="parTrans" cxnId="{307F82E5-6A6A-495B-A17B-9B2F3AAE7510}">
      <dgm:prSet/>
      <dgm:spPr/>
      <dgm:t>
        <a:bodyPr/>
        <a:lstStyle/>
        <a:p>
          <a:endParaRPr lang="en-US">
            <a:latin typeface="Calibri" panose="020F0502020204030204" pitchFamily="34" charset="0"/>
            <a:cs typeface="Calibri" panose="020F0502020204030204" pitchFamily="34" charset="0"/>
          </a:endParaRPr>
        </a:p>
      </dgm:t>
    </dgm:pt>
    <dgm:pt modelId="{CAF6EF61-3295-41AF-B96B-F90BC744E825}" type="sibTrans" cxnId="{307F82E5-6A6A-495B-A17B-9B2F3AAE7510}">
      <dgm:prSet/>
      <dgm:spPr/>
      <dgm:t>
        <a:bodyPr/>
        <a:lstStyle/>
        <a:p>
          <a:endParaRPr lang="en-US">
            <a:latin typeface="Calibri" panose="020F0502020204030204" pitchFamily="34" charset="0"/>
            <a:cs typeface="Calibri" panose="020F0502020204030204" pitchFamily="34" charset="0"/>
          </a:endParaRPr>
        </a:p>
      </dgm:t>
    </dgm:pt>
    <dgm:pt modelId="{2C681AED-905C-43AB-B359-932DA436FFE1}">
      <dgm:prSet/>
      <dgm:spPr/>
      <dgm:t>
        <a:bodyPr/>
        <a:lstStyle/>
        <a:p>
          <a:pPr>
            <a:lnSpc>
              <a:spcPct val="100000"/>
            </a:lnSpc>
          </a:pPr>
          <a:endParaRPr lang="en-US" dirty="0">
            <a:latin typeface="Calibri" panose="020F0502020204030204" pitchFamily="34" charset="0"/>
            <a:cs typeface="Calibri" panose="020F0502020204030204" pitchFamily="34" charset="0"/>
          </a:endParaRPr>
        </a:p>
      </dgm:t>
    </dgm:pt>
    <dgm:pt modelId="{C41A87E9-17EC-42C5-8663-93F1A0C89251}" type="parTrans" cxnId="{85D8C4D9-A097-4C33-8D21-1D09A003F989}">
      <dgm:prSet/>
      <dgm:spPr/>
      <dgm:t>
        <a:bodyPr/>
        <a:lstStyle/>
        <a:p>
          <a:endParaRPr lang="en-US">
            <a:latin typeface="Calibri" panose="020F0502020204030204" pitchFamily="34" charset="0"/>
            <a:cs typeface="Calibri" panose="020F0502020204030204" pitchFamily="34" charset="0"/>
          </a:endParaRPr>
        </a:p>
      </dgm:t>
    </dgm:pt>
    <dgm:pt modelId="{2A5ADB32-F873-4CD4-BE80-F2263BA64585}" type="sibTrans" cxnId="{85D8C4D9-A097-4C33-8D21-1D09A003F989}">
      <dgm:prSet/>
      <dgm:spPr/>
      <dgm:t>
        <a:bodyPr/>
        <a:lstStyle/>
        <a:p>
          <a:endParaRPr lang="en-US">
            <a:latin typeface="Calibri" panose="020F0502020204030204" pitchFamily="34" charset="0"/>
            <a:cs typeface="Calibri" panose="020F0502020204030204" pitchFamily="34" charset="0"/>
          </a:endParaRPr>
        </a:p>
      </dgm:t>
    </dgm:pt>
    <dgm:pt modelId="{61D5A033-7F99-4906-9DEF-CE62229A3D9F}" type="pres">
      <dgm:prSet presAssocID="{738C07DD-C834-4142-90D9-C296F3910177}" presName="root" presStyleCnt="0">
        <dgm:presLayoutVars>
          <dgm:dir/>
          <dgm:resizeHandles val="exact"/>
        </dgm:presLayoutVars>
      </dgm:prSet>
      <dgm:spPr/>
    </dgm:pt>
    <dgm:pt modelId="{A0EEE88A-8861-4E04-BB53-A326B6117BBB}" type="pres">
      <dgm:prSet presAssocID="{99155300-AB92-46EC-BDB0-B3DFBB66CA0A}" presName="compNode" presStyleCnt="0"/>
      <dgm:spPr/>
    </dgm:pt>
    <dgm:pt modelId="{82C8021C-FCCF-449B-9FE9-1EAB200BCEAB}" type="pres">
      <dgm:prSet presAssocID="{99155300-AB92-46EC-BDB0-B3DFBB66CA0A}" presName="iconRect" presStyleLbl="node1" presStyleIdx="0" presStyleCnt="3" custScaleX="110169" custScaleY="93168" custLinFactNeighborX="77825" custLinFactNeighborY="-30425"/>
      <dgm:spPr>
        <a:blipFill>
          <a:blip xmlns:r="http://schemas.openxmlformats.org/officeDocument/2006/relationships" r:embed="rId1">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spital"/>
        </a:ext>
      </dgm:extLst>
    </dgm:pt>
    <dgm:pt modelId="{57A8801F-AC00-47D8-8E68-329623E8FAA0}" type="pres">
      <dgm:prSet presAssocID="{99155300-AB92-46EC-BDB0-B3DFBB66CA0A}" presName="iconSpace" presStyleCnt="0"/>
      <dgm:spPr/>
    </dgm:pt>
    <dgm:pt modelId="{E255D372-6F66-453C-8801-E7620765AB34}" type="pres">
      <dgm:prSet presAssocID="{99155300-AB92-46EC-BDB0-B3DFBB66CA0A}" presName="parTx" presStyleLbl="revTx" presStyleIdx="0" presStyleCnt="6" custLinFactNeighborX="-1836" custLinFactNeighborY="-44210">
        <dgm:presLayoutVars>
          <dgm:chMax val="0"/>
          <dgm:chPref val="0"/>
        </dgm:presLayoutVars>
      </dgm:prSet>
      <dgm:spPr/>
    </dgm:pt>
    <dgm:pt modelId="{4E018327-D817-482A-AD66-6C4489E75C70}" type="pres">
      <dgm:prSet presAssocID="{99155300-AB92-46EC-BDB0-B3DFBB66CA0A}" presName="txSpace" presStyleCnt="0"/>
      <dgm:spPr/>
    </dgm:pt>
    <dgm:pt modelId="{8265F6A3-27A9-4CB8-BCBB-879A2B66D60E}" type="pres">
      <dgm:prSet presAssocID="{99155300-AB92-46EC-BDB0-B3DFBB66CA0A}" presName="desTx" presStyleLbl="revTx" presStyleIdx="1" presStyleCnt="6" custLinFactNeighborX="914" custLinFactNeighborY="-2348">
        <dgm:presLayoutVars/>
      </dgm:prSet>
      <dgm:spPr/>
    </dgm:pt>
    <dgm:pt modelId="{BB99803A-8BA7-42EC-841C-FD8739993946}" type="pres">
      <dgm:prSet presAssocID="{32232B92-9469-49A3-BF44-2A29A8A36B47}" presName="sibTrans" presStyleCnt="0"/>
      <dgm:spPr/>
    </dgm:pt>
    <dgm:pt modelId="{33589F2C-E0F1-4CD1-8282-31043261343A}" type="pres">
      <dgm:prSet presAssocID="{2BFE69D5-E689-405F-A4E1-080E1839AF79}" presName="compNode" presStyleCnt="0"/>
      <dgm:spPr/>
    </dgm:pt>
    <dgm:pt modelId="{8A791033-42D6-4793-8317-2EDED17D540F}" type="pres">
      <dgm:prSet presAssocID="{2BFE69D5-E689-405F-A4E1-080E1839AF79}" presName="iconRect" presStyleLbl="node1" presStyleIdx="1" presStyleCnt="3" custLinFactNeighborX="68012" custLinFactNeighborY="-47629"/>
      <dgm:spPr>
        <a:blipFill>
          <a:blip xmlns:r="http://schemas.openxmlformats.org/officeDocument/2006/relationships" r:embed="rId3">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BF0F927F-94A1-4487-87E7-72DE94356D78}" type="pres">
      <dgm:prSet presAssocID="{2BFE69D5-E689-405F-A4E1-080E1839AF79}" presName="iconSpace" presStyleCnt="0"/>
      <dgm:spPr/>
    </dgm:pt>
    <dgm:pt modelId="{AD19EDDC-B0D7-40AD-9B69-90877A0CE11B}" type="pres">
      <dgm:prSet presAssocID="{2BFE69D5-E689-405F-A4E1-080E1839AF79}" presName="parTx" presStyleLbl="revTx" presStyleIdx="2" presStyleCnt="6" custLinFactNeighborX="-2801" custLinFactNeighborY="-53916">
        <dgm:presLayoutVars>
          <dgm:chMax val="0"/>
          <dgm:chPref val="0"/>
        </dgm:presLayoutVars>
      </dgm:prSet>
      <dgm:spPr/>
    </dgm:pt>
    <dgm:pt modelId="{9A65B85C-078C-4C9B-AE59-1A1270646741}" type="pres">
      <dgm:prSet presAssocID="{2BFE69D5-E689-405F-A4E1-080E1839AF79}" presName="txSpace" presStyleCnt="0"/>
      <dgm:spPr/>
    </dgm:pt>
    <dgm:pt modelId="{C87405D3-6C13-4CCE-83F5-A782093B3FBC}" type="pres">
      <dgm:prSet presAssocID="{2BFE69D5-E689-405F-A4E1-080E1839AF79}" presName="desTx" presStyleLbl="revTx" presStyleIdx="3" presStyleCnt="6" custLinFactNeighborX="-1098" custLinFactNeighborY="-41046">
        <dgm:presLayoutVars/>
      </dgm:prSet>
      <dgm:spPr/>
    </dgm:pt>
    <dgm:pt modelId="{CC1AE2F6-E060-48F4-A55E-EEA8406DEDB3}" type="pres">
      <dgm:prSet presAssocID="{6A1BDC41-591D-4ABE-9E4A-18D437E2B23F}" presName="sibTrans" presStyleCnt="0"/>
      <dgm:spPr/>
    </dgm:pt>
    <dgm:pt modelId="{4DFC6B6B-7524-4BA0-91D6-66EA1C234F33}" type="pres">
      <dgm:prSet presAssocID="{6C1D2834-1DA1-4199-9EFC-F15015C2F834}" presName="compNode" presStyleCnt="0"/>
      <dgm:spPr/>
    </dgm:pt>
    <dgm:pt modelId="{83C153ED-7B3C-4C03-B4F4-92E38417FEDE}" type="pres">
      <dgm:prSet presAssocID="{6C1D2834-1DA1-4199-9EFC-F15015C2F834}" presName="iconRect" presStyleLbl="node1" presStyleIdx="2" presStyleCnt="3" custScaleY="94536" custLinFactNeighborX="73344" custLinFactNeighborY="-39924"/>
      <dgm:spPr>
        <a:blipFill>
          <a:blip xmlns:r="http://schemas.openxmlformats.org/officeDocument/2006/relationships" r:embed="rId5">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77E9C82D-9143-4C74-A6A1-B4C1F3075D54}" type="pres">
      <dgm:prSet presAssocID="{6C1D2834-1DA1-4199-9EFC-F15015C2F834}" presName="iconSpace" presStyleCnt="0"/>
      <dgm:spPr/>
    </dgm:pt>
    <dgm:pt modelId="{19372CE1-C123-4B5C-9E78-A9F5EE586EA9}" type="pres">
      <dgm:prSet presAssocID="{6C1D2834-1DA1-4199-9EFC-F15015C2F834}" presName="parTx" presStyleLbl="revTx" presStyleIdx="4" presStyleCnt="6" custLinFactNeighborX="-4737" custLinFactNeighborY="-52477">
        <dgm:presLayoutVars>
          <dgm:chMax val="0"/>
          <dgm:chPref val="0"/>
        </dgm:presLayoutVars>
      </dgm:prSet>
      <dgm:spPr/>
    </dgm:pt>
    <dgm:pt modelId="{223ECF80-A86A-449D-A8D1-0A2F9143CE4D}" type="pres">
      <dgm:prSet presAssocID="{6C1D2834-1DA1-4199-9EFC-F15015C2F834}" presName="txSpace" presStyleCnt="0"/>
      <dgm:spPr/>
    </dgm:pt>
    <dgm:pt modelId="{C541789D-38AC-4466-9E15-F731FC86529C}" type="pres">
      <dgm:prSet presAssocID="{6C1D2834-1DA1-4199-9EFC-F15015C2F834}" presName="desTx" presStyleLbl="revTx" presStyleIdx="5" presStyleCnt="6" custLinFactNeighborX="-3035" custLinFactNeighborY="-41046">
        <dgm:presLayoutVars/>
      </dgm:prSet>
      <dgm:spPr/>
    </dgm:pt>
  </dgm:ptLst>
  <dgm:cxnLst>
    <dgm:cxn modelId="{15C6210C-FB15-4531-A40C-2E9D27275F69}" srcId="{738C07DD-C834-4142-90D9-C296F3910177}" destId="{99155300-AB92-46EC-BDB0-B3DFBB66CA0A}" srcOrd="0" destOrd="0" parTransId="{794F9CC6-C9F5-43D1-9F2A-007A43075A0B}" sibTransId="{32232B92-9469-49A3-BF44-2A29A8A36B47}"/>
    <dgm:cxn modelId="{AB60D13E-202E-487F-A181-D7097C999A91}" type="presOf" srcId="{65DA2593-3DBC-4B4C-98F3-C59536965F9F}" destId="{8265F6A3-27A9-4CB8-BCBB-879A2B66D60E}" srcOrd="0" destOrd="1" presId="urn:microsoft.com/office/officeart/2018/2/layout/IconLabelDescriptionList"/>
    <dgm:cxn modelId="{0308BF5C-11E1-4A61-BCCF-9068B10C05A8}" type="presOf" srcId="{738C07DD-C834-4142-90D9-C296F3910177}" destId="{61D5A033-7F99-4906-9DEF-CE62229A3D9F}" srcOrd="0" destOrd="0" presId="urn:microsoft.com/office/officeart/2018/2/layout/IconLabelDescriptionList"/>
    <dgm:cxn modelId="{3D869D4E-8417-47AE-AF1A-EC257AF368A1}" srcId="{738C07DD-C834-4142-90D9-C296F3910177}" destId="{2BFE69D5-E689-405F-A4E1-080E1839AF79}" srcOrd="1" destOrd="0" parTransId="{5767F256-FFEC-4342-9A1C-F0AF78623FAF}" sibTransId="{6A1BDC41-591D-4ABE-9E4A-18D437E2B23F}"/>
    <dgm:cxn modelId="{0BC27C72-B499-4D55-8F5F-D26CB75CCA25}" type="presOf" srcId="{2C681AED-905C-43AB-B359-932DA436FFE1}" destId="{C541789D-38AC-4466-9E15-F731FC86529C}" srcOrd="0" destOrd="0" presId="urn:microsoft.com/office/officeart/2018/2/layout/IconLabelDescriptionList"/>
    <dgm:cxn modelId="{AB8F5C53-273B-4006-A134-E6B0F14B011C}" type="presOf" srcId="{F968450A-1A1F-4F6C-9DF5-3F437CD452CC}" destId="{8265F6A3-27A9-4CB8-BCBB-879A2B66D60E}" srcOrd="0" destOrd="0" presId="urn:microsoft.com/office/officeart/2018/2/layout/IconLabelDescriptionList"/>
    <dgm:cxn modelId="{E8223974-8FB7-4584-8D83-B300A55DA781}" type="presOf" srcId="{99155300-AB92-46EC-BDB0-B3DFBB66CA0A}" destId="{E255D372-6F66-453C-8801-E7620765AB34}" srcOrd="0" destOrd="0" presId="urn:microsoft.com/office/officeart/2018/2/layout/IconLabelDescriptionList"/>
    <dgm:cxn modelId="{2160C58D-01BA-43F7-B511-D83A845D8ED9}" type="presOf" srcId="{780D3E3A-6737-4C18-868D-304446AC55D2}" destId="{C87405D3-6C13-4CCE-83F5-A782093B3FBC}" srcOrd="0" destOrd="0" presId="urn:microsoft.com/office/officeart/2018/2/layout/IconLabelDescriptionList"/>
    <dgm:cxn modelId="{BBD2248E-DA4C-43CD-AA48-4BA95CFB3C67}" srcId="{99155300-AB92-46EC-BDB0-B3DFBB66CA0A}" destId="{F968450A-1A1F-4F6C-9DF5-3F437CD452CC}" srcOrd="0" destOrd="0" parTransId="{AC8586D4-4F90-42E1-8A37-B8154B68BA05}" sibTransId="{A827D01A-2F4F-4D40-B169-0733D2822372}"/>
    <dgm:cxn modelId="{F0238798-9E47-4653-9C91-F9EC5292EED9}" type="presOf" srcId="{2BFE69D5-E689-405F-A4E1-080E1839AF79}" destId="{AD19EDDC-B0D7-40AD-9B69-90877A0CE11B}" srcOrd="0" destOrd="0" presId="urn:microsoft.com/office/officeart/2018/2/layout/IconLabelDescriptionList"/>
    <dgm:cxn modelId="{2D46A7AF-D2F6-453C-A450-0EE921C6F4C4}" type="presOf" srcId="{6C1D2834-1DA1-4199-9EFC-F15015C2F834}" destId="{19372CE1-C123-4B5C-9E78-A9F5EE586EA9}" srcOrd="0" destOrd="0" presId="urn:microsoft.com/office/officeart/2018/2/layout/IconLabelDescriptionList"/>
    <dgm:cxn modelId="{396320C7-FCB0-491F-9776-502B5BBE150C}" srcId="{99155300-AB92-46EC-BDB0-B3DFBB66CA0A}" destId="{65DA2593-3DBC-4B4C-98F3-C59536965F9F}" srcOrd="1" destOrd="0" parTransId="{37B096A5-04B5-4C20-94C2-A50F12320612}" sibTransId="{FE55F8AC-74B2-4823-AED4-C2AEC2CEF947}"/>
    <dgm:cxn modelId="{85D8C4D9-A097-4C33-8D21-1D09A003F989}" srcId="{6C1D2834-1DA1-4199-9EFC-F15015C2F834}" destId="{2C681AED-905C-43AB-B359-932DA436FFE1}" srcOrd="0" destOrd="0" parTransId="{C41A87E9-17EC-42C5-8663-93F1A0C89251}" sibTransId="{2A5ADB32-F873-4CD4-BE80-F2263BA64585}"/>
    <dgm:cxn modelId="{307F82E5-6A6A-495B-A17B-9B2F3AAE7510}" srcId="{738C07DD-C834-4142-90D9-C296F3910177}" destId="{6C1D2834-1DA1-4199-9EFC-F15015C2F834}" srcOrd="2" destOrd="0" parTransId="{7071B9C7-6ECC-4D6D-A42C-7071EDD57EC5}" sibTransId="{CAF6EF61-3295-41AF-B96B-F90BC744E825}"/>
    <dgm:cxn modelId="{1D9CF0F6-6BAC-4E35-874E-F84D92DEE2FF}" srcId="{2BFE69D5-E689-405F-A4E1-080E1839AF79}" destId="{780D3E3A-6737-4C18-868D-304446AC55D2}" srcOrd="0" destOrd="0" parTransId="{6D308703-F21F-4D14-9777-BB595BB22EF7}" sibTransId="{A763A3F0-DABF-4968-907D-2CCB0A1AC84C}"/>
    <dgm:cxn modelId="{B2A89F0C-FC6E-4719-91C5-5B7B1FE85080}" type="presParOf" srcId="{61D5A033-7F99-4906-9DEF-CE62229A3D9F}" destId="{A0EEE88A-8861-4E04-BB53-A326B6117BBB}" srcOrd="0" destOrd="0" presId="urn:microsoft.com/office/officeart/2018/2/layout/IconLabelDescriptionList"/>
    <dgm:cxn modelId="{1B1FA170-0121-4DDB-B39C-03C9BA08FDC3}" type="presParOf" srcId="{A0EEE88A-8861-4E04-BB53-A326B6117BBB}" destId="{82C8021C-FCCF-449B-9FE9-1EAB200BCEAB}" srcOrd="0" destOrd="0" presId="urn:microsoft.com/office/officeart/2018/2/layout/IconLabelDescriptionList"/>
    <dgm:cxn modelId="{B1B898AB-9105-4BB5-87A1-E4A1E725E8F8}" type="presParOf" srcId="{A0EEE88A-8861-4E04-BB53-A326B6117BBB}" destId="{57A8801F-AC00-47D8-8E68-329623E8FAA0}" srcOrd="1" destOrd="0" presId="urn:microsoft.com/office/officeart/2018/2/layout/IconLabelDescriptionList"/>
    <dgm:cxn modelId="{B52F1D6C-D82F-4AF3-86C0-6E6357CB1904}" type="presParOf" srcId="{A0EEE88A-8861-4E04-BB53-A326B6117BBB}" destId="{E255D372-6F66-453C-8801-E7620765AB34}" srcOrd="2" destOrd="0" presId="urn:microsoft.com/office/officeart/2018/2/layout/IconLabelDescriptionList"/>
    <dgm:cxn modelId="{6FC524B5-A5FE-4EF0-B0B1-8E2A5C80A425}" type="presParOf" srcId="{A0EEE88A-8861-4E04-BB53-A326B6117BBB}" destId="{4E018327-D817-482A-AD66-6C4489E75C70}" srcOrd="3" destOrd="0" presId="urn:microsoft.com/office/officeart/2018/2/layout/IconLabelDescriptionList"/>
    <dgm:cxn modelId="{B007E7A5-0DD2-498D-B891-7193E309101B}" type="presParOf" srcId="{A0EEE88A-8861-4E04-BB53-A326B6117BBB}" destId="{8265F6A3-27A9-4CB8-BCBB-879A2B66D60E}" srcOrd="4" destOrd="0" presId="urn:microsoft.com/office/officeart/2018/2/layout/IconLabelDescriptionList"/>
    <dgm:cxn modelId="{6DBA0D0F-2C02-4C0B-9660-0B331E37FFF9}" type="presParOf" srcId="{61D5A033-7F99-4906-9DEF-CE62229A3D9F}" destId="{BB99803A-8BA7-42EC-841C-FD8739993946}" srcOrd="1" destOrd="0" presId="urn:microsoft.com/office/officeart/2018/2/layout/IconLabelDescriptionList"/>
    <dgm:cxn modelId="{C4BE06E9-0C57-49CA-935E-EB43985E7696}" type="presParOf" srcId="{61D5A033-7F99-4906-9DEF-CE62229A3D9F}" destId="{33589F2C-E0F1-4CD1-8282-31043261343A}" srcOrd="2" destOrd="0" presId="urn:microsoft.com/office/officeart/2018/2/layout/IconLabelDescriptionList"/>
    <dgm:cxn modelId="{0D3053D6-75C2-48A0-80BB-C6BB12E55D4E}" type="presParOf" srcId="{33589F2C-E0F1-4CD1-8282-31043261343A}" destId="{8A791033-42D6-4793-8317-2EDED17D540F}" srcOrd="0" destOrd="0" presId="urn:microsoft.com/office/officeart/2018/2/layout/IconLabelDescriptionList"/>
    <dgm:cxn modelId="{959B73E2-67C8-4D5B-BA26-BB0219EEFD05}" type="presParOf" srcId="{33589F2C-E0F1-4CD1-8282-31043261343A}" destId="{BF0F927F-94A1-4487-87E7-72DE94356D78}" srcOrd="1" destOrd="0" presId="urn:microsoft.com/office/officeart/2018/2/layout/IconLabelDescriptionList"/>
    <dgm:cxn modelId="{BCBB6787-FD3A-43FE-87DF-8C02E9CCD42C}" type="presParOf" srcId="{33589F2C-E0F1-4CD1-8282-31043261343A}" destId="{AD19EDDC-B0D7-40AD-9B69-90877A0CE11B}" srcOrd="2" destOrd="0" presId="urn:microsoft.com/office/officeart/2018/2/layout/IconLabelDescriptionList"/>
    <dgm:cxn modelId="{7F1A175A-DBB8-4EAC-9EE5-7B45430B0837}" type="presParOf" srcId="{33589F2C-E0F1-4CD1-8282-31043261343A}" destId="{9A65B85C-078C-4C9B-AE59-1A1270646741}" srcOrd="3" destOrd="0" presId="urn:microsoft.com/office/officeart/2018/2/layout/IconLabelDescriptionList"/>
    <dgm:cxn modelId="{39ECD072-C962-4DEC-B497-B43F5A3D73B2}" type="presParOf" srcId="{33589F2C-E0F1-4CD1-8282-31043261343A}" destId="{C87405D3-6C13-4CCE-83F5-A782093B3FBC}" srcOrd="4" destOrd="0" presId="urn:microsoft.com/office/officeart/2018/2/layout/IconLabelDescriptionList"/>
    <dgm:cxn modelId="{47E4BC13-9D7B-4AE9-BB1F-9B608F510DB7}" type="presParOf" srcId="{61D5A033-7F99-4906-9DEF-CE62229A3D9F}" destId="{CC1AE2F6-E060-48F4-A55E-EEA8406DEDB3}" srcOrd="3" destOrd="0" presId="urn:microsoft.com/office/officeart/2018/2/layout/IconLabelDescriptionList"/>
    <dgm:cxn modelId="{313A5E46-04EA-4C83-87A7-942C7EE7C511}" type="presParOf" srcId="{61D5A033-7F99-4906-9DEF-CE62229A3D9F}" destId="{4DFC6B6B-7524-4BA0-91D6-66EA1C234F33}" srcOrd="4" destOrd="0" presId="urn:microsoft.com/office/officeart/2018/2/layout/IconLabelDescriptionList"/>
    <dgm:cxn modelId="{390A17DC-DDCD-4E4D-A029-1CFE8B6FA4C5}" type="presParOf" srcId="{4DFC6B6B-7524-4BA0-91D6-66EA1C234F33}" destId="{83C153ED-7B3C-4C03-B4F4-92E38417FEDE}" srcOrd="0" destOrd="0" presId="urn:microsoft.com/office/officeart/2018/2/layout/IconLabelDescriptionList"/>
    <dgm:cxn modelId="{17BD192F-C5A0-4038-BB83-A5A123ABCCFA}" type="presParOf" srcId="{4DFC6B6B-7524-4BA0-91D6-66EA1C234F33}" destId="{77E9C82D-9143-4C74-A6A1-B4C1F3075D54}" srcOrd="1" destOrd="0" presId="urn:microsoft.com/office/officeart/2018/2/layout/IconLabelDescriptionList"/>
    <dgm:cxn modelId="{37B10976-C8CC-4723-BEB8-3FB784940385}" type="presParOf" srcId="{4DFC6B6B-7524-4BA0-91D6-66EA1C234F33}" destId="{19372CE1-C123-4B5C-9E78-A9F5EE586EA9}" srcOrd="2" destOrd="0" presId="urn:microsoft.com/office/officeart/2018/2/layout/IconLabelDescriptionList"/>
    <dgm:cxn modelId="{2E3BE5EA-B600-41A4-9AE2-507A5222F688}" type="presParOf" srcId="{4DFC6B6B-7524-4BA0-91D6-66EA1C234F33}" destId="{223ECF80-A86A-449D-A8D1-0A2F9143CE4D}" srcOrd="3" destOrd="0" presId="urn:microsoft.com/office/officeart/2018/2/layout/IconLabelDescriptionList"/>
    <dgm:cxn modelId="{B9083BE5-23B0-4D2F-97AC-2FAE6C8771B5}" type="presParOf" srcId="{4DFC6B6B-7524-4BA0-91D6-66EA1C234F33}" destId="{C541789D-38AC-4466-9E15-F731FC86529C}"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E2D66F-2944-4F6D-A949-E2E4255F4905}" type="doc">
      <dgm:prSet loTypeId="urn:microsoft.com/office/officeart/2005/8/layout/process1" loCatId="process" qsTypeId="urn:microsoft.com/office/officeart/2005/8/quickstyle/simple1" qsCatId="simple" csTypeId="urn:microsoft.com/office/officeart/2005/8/colors/accent1_2" csCatId="accent1" phldr="1"/>
      <dgm:spPr/>
    </dgm:pt>
    <dgm:pt modelId="{75B72D39-FF3A-4C60-8851-ECAA926FC364}">
      <dgm:prSet phldrT="[Text]"/>
      <dgm:spPr>
        <a:solidFill>
          <a:schemeClr val="accent1"/>
        </a:solidFill>
      </dgm:spPr>
      <dgm:t>
        <a:bodyPr/>
        <a:lstStyle/>
        <a:p>
          <a:r>
            <a:rPr lang="en-CA" dirty="0">
              <a:latin typeface="Calibri" panose="020F0502020204030204" pitchFamily="34" charset="0"/>
              <a:cs typeface="Calibri" panose="020F0502020204030204" pitchFamily="34" charset="0"/>
            </a:rPr>
            <a:t>Project scoping (stakeholders, scope, schedules, deliverables)</a:t>
          </a:r>
        </a:p>
      </dgm:t>
    </dgm:pt>
    <dgm:pt modelId="{0557BADD-B0B2-4300-9020-60AFE58ABBA7}" type="parTrans" cxnId="{7DD0089F-895A-43FC-8F66-F352819A5C2B}">
      <dgm:prSet/>
      <dgm:spPr/>
      <dgm:t>
        <a:bodyPr/>
        <a:lstStyle/>
        <a:p>
          <a:endParaRPr lang="en-CA"/>
        </a:p>
      </dgm:t>
    </dgm:pt>
    <dgm:pt modelId="{99E6CCDE-61B1-4714-A25E-A7C00062CCBB}" type="sibTrans" cxnId="{7DD0089F-895A-43FC-8F66-F352819A5C2B}">
      <dgm:prSet/>
      <dgm:spPr/>
      <dgm:t>
        <a:bodyPr/>
        <a:lstStyle/>
        <a:p>
          <a:endParaRPr lang="en-CA"/>
        </a:p>
      </dgm:t>
    </dgm:pt>
    <dgm:pt modelId="{E46652E3-F6B9-4154-8B90-2AA0DBED1953}">
      <dgm:prSet phldrT="[Text]"/>
      <dgm:spPr>
        <a:solidFill>
          <a:schemeClr val="accent1"/>
        </a:solidFill>
      </dgm:spPr>
      <dgm:t>
        <a:bodyPr/>
        <a:lstStyle/>
        <a:p>
          <a:r>
            <a:rPr lang="en-CA">
              <a:latin typeface="Calibri" panose="020F0502020204030204" pitchFamily="34" charset="0"/>
              <a:cs typeface="Calibri" panose="020F0502020204030204" pitchFamily="34" charset="0"/>
            </a:rPr>
            <a:t>Administer Survey</a:t>
          </a:r>
        </a:p>
      </dgm:t>
    </dgm:pt>
    <dgm:pt modelId="{F38F3D63-CBEE-4878-B08F-590FC22BF8D6}" type="parTrans" cxnId="{98C5631A-9B92-4CBA-A764-1899C7A7D91F}">
      <dgm:prSet/>
      <dgm:spPr/>
      <dgm:t>
        <a:bodyPr/>
        <a:lstStyle/>
        <a:p>
          <a:endParaRPr lang="en-CA"/>
        </a:p>
      </dgm:t>
    </dgm:pt>
    <dgm:pt modelId="{E3A66752-ADDE-490B-99A3-18F52EA13A7D}" type="sibTrans" cxnId="{98C5631A-9B92-4CBA-A764-1899C7A7D91F}">
      <dgm:prSet/>
      <dgm:spPr/>
      <dgm:t>
        <a:bodyPr/>
        <a:lstStyle/>
        <a:p>
          <a:endParaRPr lang="en-CA"/>
        </a:p>
      </dgm:t>
    </dgm:pt>
    <dgm:pt modelId="{18151E39-F980-4B47-9FD5-646ECFEA5156}">
      <dgm:prSet/>
      <dgm:spPr>
        <a:solidFill>
          <a:schemeClr val="accent1"/>
        </a:solidFill>
      </dgm:spPr>
      <dgm:t>
        <a:bodyPr/>
        <a:lstStyle/>
        <a:p>
          <a:r>
            <a:rPr lang="en-CA">
              <a:latin typeface="Calibri" panose="020F0502020204030204" pitchFamily="34" charset="0"/>
              <a:cs typeface="Calibri" panose="020F0502020204030204" pitchFamily="34" charset="0"/>
            </a:rPr>
            <a:t>Deliver orientation session</a:t>
          </a:r>
        </a:p>
      </dgm:t>
    </dgm:pt>
    <dgm:pt modelId="{46DD3BB0-93C9-400E-B00F-F31D0CA6023A}" type="parTrans" cxnId="{FD928B47-FF60-4294-935E-4B745D3F3D6A}">
      <dgm:prSet/>
      <dgm:spPr/>
      <dgm:t>
        <a:bodyPr/>
        <a:lstStyle/>
        <a:p>
          <a:endParaRPr lang="en-CA"/>
        </a:p>
      </dgm:t>
    </dgm:pt>
    <dgm:pt modelId="{B77A8BAF-B2F7-45AA-8640-B6BBD484A947}" type="sibTrans" cxnId="{FD928B47-FF60-4294-935E-4B745D3F3D6A}">
      <dgm:prSet/>
      <dgm:spPr/>
      <dgm:t>
        <a:bodyPr/>
        <a:lstStyle/>
        <a:p>
          <a:endParaRPr lang="en-CA"/>
        </a:p>
      </dgm:t>
    </dgm:pt>
    <dgm:pt modelId="{7FCEF62E-6EF6-4D7B-BF92-E9CEF2415D5E}">
      <dgm:prSet/>
      <dgm:spPr/>
      <dgm:t>
        <a:bodyPr/>
        <a:lstStyle/>
        <a:p>
          <a:r>
            <a:rPr lang="en-CA" dirty="0">
              <a:latin typeface="Calibri" panose="020F0502020204030204" pitchFamily="34" charset="0"/>
              <a:cs typeface="Calibri" panose="020F0502020204030204" pitchFamily="34" charset="0"/>
            </a:rPr>
            <a:t>Administer Survey</a:t>
          </a:r>
        </a:p>
      </dgm:t>
    </dgm:pt>
    <dgm:pt modelId="{558C0261-F1B4-4D45-ACD0-7C02215ECE7F}" type="parTrans" cxnId="{E3D9CCB7-FE7E-4310-9FCB-701DF3F60D0B}">
      <dgm:prSet/>
      <dgm:spPr/>
      <dgm:t>
        <a:bodyPr/>
        <a:lstStyle/>
        <a:p>
          <a:endParaRPr lang="en-CA"/>
        </a:p>
      </dgm:t>
    </dgm:pt>
    <dgm:pt modelId="{C118224C-93E1-46BA-B2C1-2DB298945977}" type="sibTrans" cxnId="{E3D9CCB7-FE7E-4310-9FCB-701DF3F60D0B}">
      <dgm:prSet/>
      <dgm:spPr/>
      <dgm:t>
        <a:bodyPr/>
        <a:lstStyle/>
        <a:p>
          <a:endParaRPr lang="en-CA"/>
        </a:p>
      </dgm:t>
    </dgm:pt>
    <dgm:pt modelId="{1455AAA5-F95A-4295-ADE8-ACB40CBCB5AD}">
      <dgm:prSet/>
      <dgm:spPr>
        <a:solidFill>
          <a:schemeClr val="accent1"/>
        </a:solidFill>
      </dgm:spPr>
      <dgm:t>
        <a:bodyPr/>
        <a:lstStyle/>
        <a:p>
          <a:r>
            <a:rPr lang="en-CA">
              <a:latin typeface="Calibri" panose="020F0502020204030204" pitchFamily="34" charset="0"/>
              <a:cs typeface="Calibri" panose="020F0502020204030204" pitchFamily="34" charset="0"/>
            </a:rPr>
            <a:t>Data Analysis &amp; Report Development</a:t>
          </a:r>
        </a:p>
      </dgm:t>
    </dgm:pt>
    <dgm:pt modelId="{E7DE410B-A2DF-4D37-A34A-AEB8097A7405}" type="parTrans" cxnId="{6925806E-E332-43D9-AD0D-64F2FB6EB7B5}">
      <dgm:prSet/>
      <dgm:spPr/>
      <dgm:t>
        <a:bodyPr/>
        <a:lstStyle/>
        <a:p>
          <a:endParaRPr lang="en-CA"/>
        </a:p>
      </dgm:t>
    </dgm:pt>
    <dgm:pt modelId="{AE0749A2-3196-45A5-8D19-B003CD4D314C}" type="sibTrans" cxnId="{6925806E-E332-43D9-AD0D-64F2FB6EB7B5}">
      <dgm:prSet/>
      <dgm:spPr/>
      <dgm:t>
        <a:bodyPr/>
        <a:lstStyle/>
        <a:p>
          <a:endParaRPr lang="en-CA"/>
        </a:p>
      </dgm:t>
    </dgm:pt>
    <dgm:pt modelId="{48608D65-3217-492A-B2A9-410ED7B05E87}">
      <dgm:prSet/>
      <dgm:spPr>
        <a:solidFill>
          <a:schemeClr val="accent1"/>
        </a:solidFill>
      </dgm:spPr>
      <dgm:t>
        <a:bodyPr/>
        <a:lstStyle/>
        <a:p>
          <a:r>
            <a:rPr lang="en-CA">
              <a:latin typeface="Calibri" panose="020F0502020204030204" pitchFamily="34" charset="0"/>
              <a:cs typeface="Calibri" panose="020F0502020204030204" pitchFamily="34" charset="0"/>
            </a:rPr>
            <a:t>Handover &amp; Sustainment</a:t>
          </a:r>
        </a:p>
      </dgm:t>
    </dgm:pt>
    <dgm:pt modelId="{D9DBA58B-FCAB-4131-87A9-4B0A97F23E9C}" type="parTrans" cxnId="{8DFA41BD-949B-40CC-97B2-57038493FA4B}">
      <dgm:prSet/>
      <dgm:spPr/>
      <dgm:t>
        <a:bodyPr/>
        <a:lstStyle/>
        <a:p>
          <a:endParaRPr lang="en-CA"/>
        </a:p>
      </dgm:t>
    </dgm:pt>
    <dgm:pt modelId="{DDDBDE0E-7694-4197-AE8A-77FE1960CB88}" type="sibTrans" cxnId="{8DFA41BD-949B-40CC-97B2-57038493FA4B}">
      <dgm:prSet/>
      <dgm:spPr/>
      <dgm:t>
        <a:bodyPr/>
        <a:lstStyle/>
        <a:p>
          <a:endParaRPr lang="en-CA"/>
        </a:p>
      </dgm:t>
    </dgm:pt>
    <dgm:pt modelId="{DF49D48D-C56B-4628-8E11-7F9646BD2450}" type="pres">
      <dgm:prSet presAssocID="{31E2D66F-2944-4F6D-A949-E2E4255F4905}" presName="Name0" presStyleCnt="0">
        <dgm:presLayoutVars>
          <dgm:dir/>
          <dgm:resizeHandles val="exact"/>
        </dgm:presLayoutVars>
      </dgm:prSet>
      <dgm:spPr/>
    </dgm:pt>
    <dgm:pt modelId="{6AB8FCD9-FF84-451C-A242-AAFC943BF0DC}" type="pres">
      <dgm:prSet presAssocID="{75B72D39-FF3A-4C60-8851-ECAA926FC364}" presName="node" presStyleLbl="node1" presStyleIdx="0" presStyleCnt="6">
        <dgm:presLayoutVars>
          <dgm:bulletEnabled val="1"/>
        </dgm:presLayoutVars>
      </dgm:prSet>
      <dgm:spPr/>
    </dgm:pt>
    <dgm:pt modelId="{F392FC01-C281-4B15-B919-9423CBF9841D}" type="pres">
      <dgm:prSet presAssocID="{99E6CCDE-61B1-4714-A25E-A7C00062CCBB}" presName="sibTrans" presStyleLbl="sibTrans2D1" presStyleIdx="0" presStyleCnt="5"/>
      <dgm:spPr/>
    </dgm:pt>
    <dgm:pt modelId="{2EC0130B-39DC-4639-8A4F-A82379FF6192}" type="pres">
      <dgm:prSet presAssocID="{99E6CCDE-61B1-4714-A25E-A7C00062CCBB}" presName="connectorText" presStyleLbl="sibTrans2D1" presStyleIdx="0" presStyleCnt="5"/>
      <dgm:spPr/>
    </dgm:pt>
    <dgm:pt modelId="{132EBB1B-59AA-428A-A534-D60406CDB9F2}" type="pres">
      <dgm:prSet presAssocID="{E46652E3-F6B9-4154-8B90-2AA0DBED1953}" presName="node" presStyleLbl="node1" presStyleIdx="1" presStyleCnt="6">
        <dgm:presLayoutVars>
          <dgm:bulletEnabled val="1"/>
        </dgm:presLayoutVars>
      </dgm:prSet>
      <dgm:spPr/>
    </dgm:pt>
    <dgm:pt modelId="{8D625EA6-575A-45AC-B404-0C13AC6507C4}" type="pres">
      <dgm:prSet presAssocID="{E3A66752-ADDE-490B-99A3-18F52EA13A7D}" presName="sibTrans" presStyleLbl="sibTrans2D1" presStyleIdx="1" presStyleCnt="5"/>
      <dgm:spPr/>
    </dgm:pt>
    <dgm:pt modelId="{5269B29C-C300-4F18-96DA-2FF8613E3BA2}" type="pres">
      <dgm:prSet presAssocID="{E3A66752-ADDE-490B-99A3-18F52EA13A7D}" presName="connectorText" presStyleLbl="sibTrans2D1" presStyleIdx="1" presStyleCnt="5"/>
      <dgm:spPr/>
    </dgm:pt>
    <dgm:pt modelId="{ADAE20FB-D4DD-4DEA-9672-3BE92F1234B1}" type="pres">
      <dgm:prSet presAssocID="{18151E39-F980-4B47-9FD5-646ECFEA5156}" presName="node" presStyleLbl="node1" presStyleIdx="2" presStyleCnt="6" custLinFactNeighborX="5721" custLinFactNeighborY="925">
        <dgm:presLayoutVars>
          <dgm:bulletEnabled val="1"/>
        </dgm:presLayoutVars>
      </dgm:prSet>
      <dgm:spPr/>
    </dgm:pt>
    <dgm:pt modelId="{A3DBE4C5-6D1D-4E16-808B-D039F7C3FFCC}" type="pres">
      <dgm:prSet presAssocID="{B77A8BAF-B2F7-45AA-8640-B6BBD484A947}" presName="sibTrans" presStyleLbl="sibTrans2D1" presStyleIdx="2" presStyleCnt="5"/>
      <dgm:spPr/>
    </dgm:pt>
    <dgm:pt modelId="{95E68320-BE0B-42FB-90A1-0BF1AD11F119}" type="pres">
      <dgm:prSet presAssocID="{B77A8BAF-B2F7-45AA-8640-B6BBD484A947}" presName="connectorText" presStyleLbl="sibTrans2D1" presStyleIdx="2" presStyleCnt="5"/>
      <dgm:spPr/>
    </dgm:pt>
    <dgm:pt modelId="{BA290D10-1454-470B-9FAC-8859F2479E9D}" type="pres">
      <dgm:prSet presAssocID="{7FCEF62E-6EF6-4D7B-BF92-E9CEF2415D5E}" presName="node" presStyleLbl="node1" presStyleIdx="3" presStyleCnt="6">
        <dgm:presLayoutVars>
          <dgm:bulletEnabled val="1"/>
        </dgm:presLayoutVars>
      </dgm:prSet>
      <dgm:spPr/>
    </dgm:pt>
    <dgm:pt modelId="{045E6BF3-7C82-4217-B36D-B88368388635}" type="pres">
      <dgm:prSet presAssocID="{C118224C-93E1-46BA-B2C1-2DB298945977}" presName="sibTrans" presStyleLbl="sibTrans2D1" presStyleIdx="3" presStyleCnt="5"/>
      <dgm:spPr/>
    </dgm:pt>
    <dgm:pt modelId="{A4679083-28A7-4C01-AE73-D3020EFA540C}" type="pres">
      <dgm:prSet presAssocID="{C118224C-93E1-46BA-B2C1-2DB298945977}" presName="connectorText" presStyleLbl="sibTrans2D1" presStyleIdx="3" presStyleCnt="5"/>
      <dgm:spPr/>
    </dgm:pt>
    <dgm:pt modelId="{2B55B524-87B0-4F87-996C-3E3DAC957A08}" type="pres">
      <dgm:prSet presAssocID="{1455AAA5-F95A-4295-ADE8-ACB40CBCB5AD}" presName="node" presStyleLbl="node1" presStyleIdx="4" presStyleCnt="6">
        <dgm:presLayoutVars>
          <dgm:bulletEnabled val="1"/>
        </dgm:presLayoutVars>
      </dgm:prSet>
      <dgm:spPr/>
    </dgm:pt>
    <dgm:pt modelId="{47350F11-742B-4549-9711-33F4E7D604F8}" type="pres">
      <dgm:prSet presAssocID="{AE0749A2-3196-45A5-8D19-B003CD4D314C}" presName="sibTrans" presStyleLbl="sibTrans2D1" presStyleIdx="4" presStyleCnt="5"/>
      <dgm:spPr/>
    </dgm:pt>
    <dgm:pt modelId="{6A25E854-8D79-4B0C-9150-E7245D594FD5}" type="pres">
      <dgm:prSet presAssocID="{AE0749A2-3196-45A5-8D19-B003CD4D314C}" presName="connectorText" presStyleLbl="sibTrans2D1" presStyleIdx="4" presStyleCnt="5"/>
      <dgm:spPr/>
    </dgm:pt>
    <dgm:pt modelId="{6DBF6ADC-5703-4FDC-A86C-DFEF2C70E02B}" type="pres">
      <dgm:prSet presAssocID="{48608D65-3217-492A-B2A9-410ED7B05E87}" presName="node" presStyleLbl="node1" presStyleIdx="5" presStyleCnt="6">
        <dgm:presLayoutVars>
          <dgm:bulletEnabled val="1"/>
        </dgm:presLayoutVars>
      </dgm:prSet>
      <dgm:spPr/>
    </dgm:pt>
  </dgm:ptLst>
  <dgm:cxnLst>
    <dgm:cxn modelId="{D083DF16-B6F1-424B-BF55-1F46306FD988}" type="presOf" srcId="{99E6CCDE-61B1-4714-A25E-A7C00062CCBB}" destId="{F392FC01-C281-4B15-B919-9423CBF9841D}" srcOrd="0" destOrd="0" presId="urn:microsoft.com/office/officeart/2005/8/layout/process1"/>
    <dgm:cxn modelId="{98C5631A-9B92-4CBA-A764-1899C7A7D91F}" srcId="{31E2D66F-2944-4F6D-A949-E2E4255F4905}" destId="{E46652E3-F6B9-4154-8B90-2AA0DBED1953}" srcOrd="1" destOrd="0" parTransId="{F38F3D63-CBEE-4878-B08F-590FC22BF8D6}" sibTransId="{E3A66752-ADDE-490B-99A3-18F52EA13A7D}"/>
    <dgm:cxn modelId="{006B2C2A-BD0E-43B4-A712-1A5E2492AA84}" type="presOf" srcId="{C118224C-93E1-46BA-B2C1-2DB298945977}" destId="{A4679083-28A7-4C01-AE73-D3020EFA540C}" srcOrd="1" destOrd="0" presId="urn:microsoft.com/office/officeart/2005/8/layout/process1"/>
    <dgm:cxn modelId="{F2A1C85C-9DEE-4A92-A2E0-1DAA0523744E}" type="presOf" srcId="{E3A66752-ADDE-490B-99A3-18F52EA13A7D}" destId="{5269B29C-C300-4F18-96DA-2FF8613E3BA2}" srcOrd="1" destOrd="0" presId="urn:microsoft.com/office/officeart/2005/8/layout/process1"/>
    <dgm:cxn modelId="{2CAE715F-1793-4D0B-8E28-B38FD568D8F2}" type="presOf" srcId="{C118224C-93E1-46BA-B2C1-2DB298945977}" destId="{045E6BF3-7C82-4217-B36D-B88368388635}" srcOrd="0" destOrd="0" presId="urn:microsoft.com/office/officeart/2005/8/layout/process1"/>
    <dgm:cxn modelId="{CD211863-8874-4123-95BF-237F3CBE05E9}" type="presOf" srcId="{18151E39-F980-4B47-9FD5-646ECFEA5156}" destId="{ADAE20FB-D4DD-4DEA-9672-3BE92F1234B1}" srcOrd="0" destOrd="0" presId="urn:microsoft.com/office/officeart/2005/8/layout/process1"/>
    <dgm:cxn modelId="{FD928B47-FF60-4294-935E-4B745D3F3D6A}" srcId="{31E2D66F-2944-4F6D-A949-E2E4255F4905}" destId="{18151E39-F980-4B47-9FD5-646ECFEA5156}" srcOrd="2" destOrd="0" parTransId="{46DD3BB0-93C9-400E-B00F-F31D0CA6023A}" sibTransId="{B77A8BAF-B2F7-45AA-8640-B6BBD484A947}"/>
    <dgm:cxn modelId="{53923149-BC74-4DC7-A93F-3DEF5CF5F2FA}" type="presOf" srcId="{E46652E3-F6B9-4154-8B90-2AA0DBED1953}" destId="{132EBB1B-59AA-428A-A534-D60406CDB9F2}" srcOrd="0" destOrd="0" presId="urn:microsoft.com/office/officeart/2005/8/layout/process1"/>
    <dgm:cxn modelId="{6925806E-E332-43D9-AD0D-64F2FB6EB7B5}" srcId="{31E2D66F-2944-4F6D-A949-E2E4255F4905}" destId="{1455AAA5-F95A-4295-ADE8-ACB40CBCB5AD}" srcOrd="4" destOrd="0" parTransId="{E7DE410B-A2DF-4D37-A34A-AEB8097A7405}" sibTransId="{AE0749A2-3196-45A5-8D19-B003CD4D314C}"/>
    <dgm:cxn modelId="{34973A4F-F316-45AC-987D-E58651D0D9D5}" type="presOf" srcId="{B77A8BAF-B2F7-45AA-8640-B6BBD484A947}" destId="{95E68320-BE0B-42FB-90A1-0BF1AD11F119}" srcOrd="1" destOrd="0" presId="urn:microsoft.com/office/officeart/2005/8/layout/process1"/>
    <dgm:cxn modelId="{6D22E075-1C41-45D0-B243-939522D6055F}" type="presOf" srcId="{AE0749A2-3196-45A5-8D19-B003CD4D314C}" destId="{47350F11-742B-4549-9711-33F4E7D604F8}" srcOrd="0" destOrd="0" presId="urn:microsoft.com/office/officeart/2005/8/layout/process1"/>
    <dgm:cxn modelId="{6B76957B-0515-405F-AD98-3ECC8F73A8AC}" type="presOf" srcId="{75B72D39-FF3A-4C60-8851-ECAA926FC364}" destId="{6AB8FCD9-FF84-451C-A242-AAFC943BF0DC}" srcOrd="0" destOrd="0" presId="urn:microsoft.com/office/officeart/2005/8/layout/process1"/>
    <dgm:cxn modelId="{F7D13F7C-B6DD-4AF8-9385-9CBE45C9017C}" type="presOf" srcId="{99E6CCDE-61B1-4714-A25E-A7C00062CCBB}" destId="{2EC0130B-39DC-4639-8A4F-A82379FF6192}" srcOrd="1" destOrd="0" presId="urn:microsoft.com/office/officeart/2005/8/layout/process1"/>
    <dgm:cxn modelId="{CCB1657E-C771-410F-ACD0-CF0F355BDEE3}" type="presOf" srcId="{E3A66752-ADDE-490B-99A3-18F52EA13A7D}" destId="{8D625EA6-575A-45AC-B404-0C13AC6507C4}" srcOrd="0" destOrd="0" presId="urn:microsoft.com/office/officeart/2005/8/layout/process1"/>
    <dgm:cxn modelId="{B544BB82-7FC4-42B3-8837-4F7C735CE95B}" type="presOf" srcId="{AE0749A2-3196-45A5-8D19-B003CD4D314C}" destId="{6A25E854-8D79-4B0C-9150-E7245D594FD5}" srcOrd="1" destOrd="0" presId="urn:microsoft.com/office/officeart/2005/8/layout/process1"/>
    <dgm:cxn modelId="{7DD0089F-895A-43FC-8F66-F352819A5C2B}" srcId="{31E2D66F-2944-4F6D-A949-E2E4255F4905}" destId="{75B72D39-FF3A-4C60-8851-ECAA926FC364}" srcOrd="0" destOrd="0" parTransId="{0557BADD-B0B2-4300-9020-60AFE58ABBA7}" sibTransId="{99E6CCDE-61B1-4714-A25E-A7C00062CCBB}"/>
    <dgm:cxn modelId="{1C3607B3-642A-48DC-B904-31811A8406DE}" type="presOf" srcId="{7FCEF62E-6EF6-4D7B-BF92-E9CEF2415D5E}" destId="{BA290D10-1454-470B-9FAC-8859F2479E9D}" srcOrd="0" destOrd="0" presId="urn:microsoft.com/office/officeart/2005/8/layout/process1"/>
    <dgm:cxn modelId="{D75335B7-F41E-4A51-A8F8-F76E6B45B98A}" type="presOf" srcId="{31E2D66F-2944-4F6D-A949-E2E4255F4905}" destId="{DF49D48D-C56B-4628-8E11-7F9646BD2450}" srcOrd="0" destOrd="0" presId="urn:microsoft.com/office/officeart/2005/8/layout/process1"/>
    <dgm:cxn modelId="{E3D9CCB7-FE7E-4310-9FCB-701DF3F60D0B}" srcId="{31E2D66F-2944-4F6D-A949-E2E4255F4905}" destId="{7FCEF62E-6EF6-4D7B-BF92-E9CEF2415D5E}" srcOrd="3" destOrd="0" parTransId="{558C0261-F1B4-4D45-ACD0-7C02215ECE7F}" sibTransId="{C118224C-93E1-46BA-B2C1-2DB298945977}"/>
    <dgm:cxn modelId="{8DFA41BD-949B-40CC-97B2-57038493FA4B}" srcId="{31E2D66F-2944-4F6D-A949-E2E4255F4905}" destId="{48608D65-3217-492A-B2A9-410ED7B05E87}" srcOrd="5" destOrd="0" parTransId="{D9DBA58B-FCAB-4131-87A9-4B0A97F23E9C}" sibTransId="{DDDBDE0E-7694-4197-AE8A-77FE1960CB88}"/>
    <dgm:cxn modelId="{0EE4D3C5-2390-4356-A92A-729922952ED2}" type="presOf" srcId="{B77A8BAF-B2F7-45AA-8640-B6BBD484A947}" destId="{A3DBE4C5-6D1D-4E16-808B-D039F7C3FFCC}" srcOrd="0" destOrd="0" presId="urn:microsoft.com/office/officeart/2005/8/layout/process1"/>
    <dgm:cxn modelId="{E4BB05C8-F079-4800-ADC2-FBBF3D0D62A7}" type="presOf" srcId="{48608D65-3217-492A-B2A9-410ED7B05E87}" destId="{6DBF6ADC-5703-4FDC-A86C-DFEF2C70E02B}" srcOrd="0" destOrd="0" presId="urn:microsoft.com/office/officeart/2005/8/layout/process1"/>
    <dgm:cxn modelId="{42F00DDE-2607-4B17-8121-3CD54638FD87}" type="presOf" srcId="{1455AAA5-F95A-4295-ADE8-ACB40CBCB5AD}" destId="{2B55B524-87B0-4F87-996C-3E3DAC957A08}" srcOrd="0" destOrd="0" presId="urn:microsoft.com/office/officeart/2005/8/layout/process1"/>
    <dgm:cxn modelId="{52DAF4A2-ABEE-47CE-92A1-2C2E8F1BA58F}" type="presParOf" srcId="{DF49D48D-C56B-4628-8E11-7F9646BD2450}" destId="{6AB8FCD9-FF84-451C-A242-AAFC943BF0DC}" srcOrd="0" destOrd="0" presId="urn:microsoft.com/office/officeart/2005/8/layout/process1"/>
    <dgm:cxn modelId="{71BBD2EC-6E13-43E4-86E3-29673F8027D1}" type="presParOf" srcId="{DF49D48D-C56B-4628-8E11-7F9646BD2450}" destId="{F392FC01-C281-4B15-B919-9423CBF9841D}" srcOrd="1" destOrd="0" presId="urn:microsoft.com/office/officeart/2005/8/layout/process1"/>
    <dgm:cxn modelId="{3AEF8BA3-4FEE-45B5-BA2D-CE92B543FB89}" type="presParOf" srcId="{F392FC01-C281-4B15-B919-9423CBF9841D}" destId="{2EC0130B-39DC-4639-8A4F-A82379FF6192}" srcOrd="0" destOrd="0" presId="urn:microsoft.com/office/officeart/2005/8/layout/process1"/>
    <dgm:cxn modelId="{1AFEA166-82BA-4814-AA10-3F6F8A48608B}" type="presParOf" srcId="{DF49D48D-C56B-4628-8E11-7F9646BD2450}" destId="{132EBB1B-59AA-428A-A534-D60406CDB9F2}" srcOrd="2" destOrd="0" presId="urn:microsoft.com/office/officeart/2005/8/layout/process1"/>
    <dgm:cxn modelId="{EFDF09EE-5926-4BBE-823C-F7294F594F99}" type="presParOf" srcId="{DF49D48D-C56B-4628-8E11-7F9646BD2450}" destId="{8D625EA6-575A-45AC-B404-0C13AC6507C4}" srcOrd="3" destOrd="0" presId="urn:microsoft.com/office/officeart/2005/8/layout/process1"/>
    <dgm:cxn modelId="{A80AE887-8F96-453A-9753-33D6DB9A07BE}" type="presParOf" srcId="{8D625EA6-575A-45AC-B404-0C13AC6507C4}" destId="{5269B29C-C300-4F18-96DA-2FF8613E3BA2}" srcOrd="0" destOrd="0" presId="urn:microsoft.com/office/officeart/2005/8/layout/process1"/>
    <dgm:cxn modelId="{CB24232E-1E09-4689-97DA-93CE53413285}" type="presParOf" srcId="{DF49D48D-C56B-4628-8E11-7F9646BD2450}" destId="{ADAE20FB-D4DD-4DEA-9672-3BE92F1234B1}" srcOrd="4" destOrd="0" presId="urn:microsoft.com/office/officeart/2005/8/layout/process1"/>
    <dgm:cxn modelId="{D92C0941-1195-4460-8B96-B44F6FC65DDD}" type="presParOf" srcId="{DF49D48D-C56B-4628-8E11-7F9646BD2450}" destId="{A3DBE4C5-6D1D-4E16-808B-D039F7C3FFCC}" srcOrd="5" destOrd="0" presId="urn:microsoft.com/office/officeart/2005/8/layout/process1"/>
    <dgm:cxn modelId="{36F4AA70-4B71-4EE1-88E7-D04BBBB5D245}" type="presParOf" srcId="{A3DBE4C5-6D1D-4E16-808B-D039F7C3FFCC}" destId="{95E68320-BE0B-42FB-90A1-0BF1AD11F119}" srcOrd="0" destOrd="0" presId="urn:microsoft.com/office/officeart/2005/8/layout/process1"/>
    <dgm:cxn modelId="{9A698DBD-517E-4760-B6D5-3BA281075D3C}" type="presParOf" srcId="{DF49D48D-C56B-4628-8E11-7F9646BD2450}" destId="{BA290D10-1454-470B-9FAC-8859F2479E9D}" srcOrd="6" destOrd="0" presId="urn:microsoft.com/office/officeart/2005/8/layout/process1"/>
    <dgm:cxn modelId="{4989E2FD-BFE6-4381-B7C6-1D70C6008F00}" type="presParOf" srcId="{DF49D48D-C56B-4628-8E11-7F9646BD2450}" destId="{045E6BF3-7C82-4217-B36D-B88368388635}" srcOrd="7" destOrd="0" presId="urn:microsoft.com/office/officeart/2005/8/layout/process1"/>
    <dgm:cxn modelId="{D09B88EF-16C7-46BC-8CF6-81D035ECE8F7}" type="presParOf" srcId="{045E6BF3-7C82-4217-B36D-B88368388635}" destId="{A4679083-28A7-4C01-AE73-D3020EFA540C}" srcOrd="0" destOrd="0" presId="urn:microsoft.com/office/officeart/2005/8/layout/process1"/>
    <dgm:cxn modelId="{21F79920-CEDF-476F-B405-60F06BD9EF1F}" type="presParOf" srcId="{DF49D48D-C56B-4628-8E11-7F9646BD2450}" destId="{2B55B524-87B0-4F87-996C-3E3DAC957A08}" srcOrd="8" destOrd="0" presId="urn:microsoft.com/office/officeart/2005/8/layout/process1"/>
    <dgm:cxn modelId="{4EA654B1-A05D-4124-9307-4AA7FEB8D8D0}" type="presParOf" srcId="{DF49D48D-C56B-4628-8E11-7F9646BD2450}" destId="{47350F11-742B-4549-9711-33F4E7D604F8}" srcOrd="9" destOrd="0" presId="urn:microsoft.com/office/officeart/2005/8/layout/process1"/>
    <dgm:cxn modelId="{028A86C2-3420-44F2-A4F5-9D8C3DEEA237}" type="presParOf" srcId="{47350F11-742B-4549-9711-33F4E7D604F8}" destId="{6A25E854-8D79-4B0C-9150-E7245D594FD5}" srcOrd="0" destOrd="0" presId="urn:microsoft.com/office/officeart/2005/8/layout/process1"/>
    <dgm:cxn modelId="{FEB21C5E-48B6-4D91-98C4-2E8D0CFA266A}" type="presParOf" srcId="{DF49D48D-C56B-4628-8E11-7F9646BD2450}" destId="{6DBF6ADC-5703-4FDC-A86C-DFEF2C70E02B}" srcOrd="1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C8C77B-805D-4B43-B62A-4647250CB309}">
      <dsp:nvSpPr>
        <dsp:cNvPr id="0" name=""/>
        <dsp:cNvSpPr/>
      </dsp:nvSpPr>
      <dsp:spPr>
        <a:xfrm>
          <a:off x="0" y="706869"/>
          <a:ext cx="10011206" cy="130499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535890-F72D-4AB8-961C-00B56BC28909}">
      <dsp:nvSpPr>
        <dsp:cNvPr id="0" name=""/>
        <dsp:cNvSpPr/>
      </dsp:nvSpPr>
      <dsp:spPr>
        <a:xfrm>
          <a:off x="394759" y="1000492"/>
          <a:ext cx="717744" cy="717744"/>
        </a:xfrm>
        <a:prstGeom prst="rect">
          <a:avLst/>
        </a:prstGeom>
        <a:blipFill>
          <a:blip xmlns:r="http://schemas.openxmlformats.org/officeDocument/2006/relationships" r:embed="rId1">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69941C-BE4F-4702-B0F2-2785D175C63B}">
      <dsp:nvSpPr>
        <dsp:cNvPr id="0" name=""/>
        <dsp:cNvSpPr/>
      </dsp:nvSpPr>
      <dsp:spPr>
        <a:xfrm>
          <a:off x="1507263" y="706869"/>
          <a:ext cx="8503942" cy="1304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11" tIns="138111" rIns="138111" bIns="138111" numCol="1" spcCol="1270" anchor="ctr" anchorCtr="0">
          <a:noAutofit/>
        </a:bodyPr>
        <a:lstStyle/>
        <a:p>
          <a:pPr marL="0" lvl="0" indent="0" algn="l" defTabSz="666750">
            <a:lnSpc>
              <a:spcPct val="100000"/>
            </a:lnSpc>
            <a:spcBef>
              <a:spcPct val="0"/>
            </a:spcBef>
            <a:spcAft>
              <a:spcPct val="35000"/>
            </a:spcAft>
            <a:buNone/>
          </a:pPr>
          <a:r>
            <a:rPr lang="en-CA" sz="1500" b="1" kern="1200">
              <a:latin typeface="Calibri" panose="020F0502020204030204" pitchFamily="34" charset="0"/>
              <a:cs typeface="Calibri" panose="020F0502020204030204" pitchFamily="34" charset="0"/>
            </a:rPr>
            <a:t>Problem Statement</a:t>
          </a:r>
          <a:br>
            <a:rPr lang="en-CA" sz="1500" kern="1200">
              <a:latin typeface="Calibri" panose="020F0502020204030204" pitchFamily="34" charset="0"/>
              <a:cs typeface="Calibri" panose="020F0502020204030204" pitchFamily="34" charset="0"/>
            </a:rPr>
          </a:br>
          <a:r>
            <a:rPr lang="en-CA" sz="1500" kern="1200">
              <a:latin typeface="Calibri" panose="020F0502020204030204" pitchFamily="34" charset="0"/>
              <a:cs typeface="Calibri" panose="020F0502020204030204" pitchFamily="34" charset="0"/>
            </a:rPr>
            <a:t>Known gaps related to focused IPT training, education, and shared understanding of how to implement the IPT Standardized Orientation Curriculum are negatively impacting the quality and provision of IPT services and staff wellbeing, with potential further impact to long-term staff retention. </a:t>
          </a:r>
          <a:endParaRPr lang="en-US" sz="1500" kern="1200">
            <a:latin typeface="Calibri" panose="020F0502020204030204" pitchFamily="34" charset="0"/>
            <a:cs typeface="Calibri" panose="020F0502020204030204" pitchFamily="34" charset="0"/>
          </a:endParaRPr>
        </a:p>
      </dsp:txBody>
      <dsp:txXfrm>
        <a:off x="1507263" y="706869"/>
        <a:ext cx="8503942" cy="1304990"/>
      </dsp:txXfrm>
    </dsp:sp>
    <dsp:sp modelId="{DE58E9A9-47AE-4E3A-A964-BED931544318}">
      <dsp:nvSpPr>
        <dsp:cNvPr id="0" name=""/>
        <dsp:cNvSpPr/>
      </dsp:nvSpPr>
      <dsp:spPr>
        <a:xfrm>
          <a:off x="0" y="2403814"/>
          <a:ext cx="10011206" cy="130499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2DCE57-552C-42ED-9FEB-09D23721B1A9}">
      <dsp:nvSpPr>
        <dsp:cNvPr id="0" name=""/>
        <dsp:cNvSpPr/>
      </dsp:nvSpPr>
      <dsp:spPr>
        <a:xfrm>
          <a:off x="394759" y="2631730"/>
          <a:ext cx="717744" cy="717744"/>
        </a:xfrm>
        <a:prstGeom prst="rect">
          <a:avLst/>
        </a:prstGeom>
        <a:blipFill>
          <a:blip xmlns:r="http://schemas.openxmlformats.org/officeDocument/2006/relationships" r:embed="rId3">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E577AC-86D1-4322-B8F8-78484E2614CD}">
      <dsp:nvSpPr>
        <dsp:cNvPr id="0" name=""/>
        <dsp:cNvSpPr/>
      </dsp:nvSpPr>
      <dsp:spPr>
        <a:xfrm>
          <a:off x="1507263" y="2338107"/>
          <a:ext cx="8503942" cy="1304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11" tIns="138111" rIns="138111" bIns="138111" numCol="1" spcCol="1270" anchor="ctr" anchorCtr="0">
          <a:noAutofit/>
        </a:bodyPr>
        <a:lstStyle/>
        <a:p>
          <a:pPr marL="0" lvl="0" indent="0" algn="l" defTabSz="666750">
            <a:lnSpc>
              <a:spcPct val="100000"/>
            </a:lnSpc>
            <a:spcBef>
              <a:spcPct val="0"/>
            </a:spcBef>
            <a:spcAft>
              <a:spcPct val="35000"/>
            </a:spcAft>
            <a:buNone/>
          </a:pPr>
          <a:r>
            <a:rPr lang="en-CA" sz="1500" b="1" kern="1200">
              <a:latin typeface="Calibri" panose="020F0502020204030204" pitchFamily="34" charset="0"/>
              <a:cs typeface="Calibri" panose="020F0502020204030204" pitchFamily="34" charset="0"/>
            </a:rPr>
            <a:t>Aim/Scope</a:t>
          </a:r>
          <a:br>
            <a:rPr lang="en-CA" sz="1500" kern="1200">
              <a:latin typeface="Calibri" panose="020F0502020204030204" pitchFamily="34" charset="0"/>
              <a:cs typeface="Calibri" panose="020F0502020204030204" pitchFamily="34" charset="0"/>
            </a:rPr>
          </a:br>
          <a:r>
            <a:rPr lang="en-CA" sz="1500" kern="1200">
              <a:latin typeface="Calibri" panose="020F0502020204030204" pitchFamily="34" charset="0"/>
              <a:cs typeface="Calibri" panose="020F0502020204030204" pitchFamily="34" charset="0"/>
            </a:rPr>
            <a:t>The primary objective of this work is to reduce staff and leadership anxiety and confusion, allowing a greater focus on prioritizing the training and education needs of the IPT, relevant to the current gaps, strengths and, importantly, the demands for their services.</a:t>
          </a:r>
          <a:endParaRPr lang="en-US" sz="1500" kern="1200">
            <a:latin typeface="Calibri" panose="020F0502020204030204" pitchFamily="34" charset="0"/>
            <a:cs typeface="Calibri" panose="020F0502020204030204" pitchFamily="34" charset="0"/>
          </a:endParaRPr>
        </a:p>
      </dsp:txBody>
      <dsp:txXfrm>
        <a:off x="1507263" y="2338107"/>
        <a:ext cx="8503942" cy="13049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C8021C-FCCF-449B-9FE9-1EAB200BCEAB}">
      <dsp:nvSpPr>
        <dsp:cNvPr id="0" name=""/>
        <dsp:cNvSpPr/>
      </dsp:nvSpPr>
      <dsp:spPr>
        <a:xfrm>
          <a:off x="833236" y="173764"/>
          <a:ext cx="1170090" cy="922821"/>
        </a:xfrm>
        <a:prstGeom prst="rect">
          <a:avLst/>
        </a:prstGeom>
        <a:blipFill>
          <a:blip xmlns:r="http://schemas.openxmlformats.org/officeDocument/2006/relationships" r:embed="rId1">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255D372-6F66-453C-8801-E7620765AB34}">
      <dsp:nvSpPr>
        <dsp:cNvPr id="0" name=""/>
        <dsp:cNvSpPr/>
      </dsp:nvSpPr>
      <dsp:spPr>
        <a:xfrm>
          <a:off x="4955" y="1126598"/>
          <a:ext cx="3034533" cy="9397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b="1"/>
          </a:pPr>
          <a:r>
            <a:rPr lang="en-CA" sz="2000" b="1" kern="1200" dirty="0">
              <a:latin typeface="Calibri" panose="020F0502020204030204" pitchFamily="34" charset="0"/>
              <a:cs typeface="Calibri" panose="020F0502020204030204" pitchFamily="34" charset="0"/>
            </a:rPr>
            <a:t>Primary Care services have transitioned greatly over the last decade</a:t>
          </a:r>
          <a:endParaRPr lang="en-US" sz="2000" b="1" kern="1200" dirty="0">
            <a:latin typeface="Calibri" panose="020F0502020204030204" pitchFamily="34" charset="0"/>
            <a:cs typeface="Calibri" panose="020F0502020204030204" pitchFamily="34" charset="0"/>
          </a:endParaRPr>
        </a:p>
      </dsp:txBody>
      <dsp:txXfrm>
        <a:off x="4955" y="1126598"/>
        <a:ext cx="3034533" cy="939726"/>
      </dsp:txXfrm>
    </dsp:sp>
    <dsp:sp modelId="{8265F6A3-27A9-4CB8-BCBB-879A2B66D60E}">
      <dsp:nvSpPr>
        <dsp:cNvPr id="0" name=""/>
        <dsp:cNvSpPr/>
      </dsp:nvSpPr>
      <dsp:spPr>
        <a:xfrm>
          <a:off x="88405" y="2518304"/>
          <a:ext cx="3034533" cy="628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66750">
            <a:lnSpc>
              <a:spcPct val="100000"/>
            </a:lnSpc>
            <a:spcBef>
              <a:spcPct val="0"/>
            </a:spcBef>
            <a:spcAft>
              <a:spcPct val="35000"/>
            </a:spcAft>
            <a:buNone/>
          </a:pPr>
          <a:endParaRPr lang="en-US" sz="1500" kern="1200" dirty="0">
            <a:latin typeface="Calibri" panose="020F0502020204030204" pitchFamily="34" charset="0"/>
            <a:cs typeface="Calibri" panose="020F0502020204030204" pitchFamily="34" charset="0"/>
          </a:endParaRPr>
        </a:p>
        <a:p>
          <a:pPr marL="0" lvl="0" indent="0" algn="l" defTabSz="666750">
            <a:lnSpc>
              <a:spcPct val="100000"/>
            </a:lnSpc>
            <a:spcBef>
              <a:spcPct val="0"/>
            </a:spcBef>
            <a:spcAft>
              <a:spcPct val="35000"/>
            </a:spcAft>
            <a:buNone/>
          </a:pPr>
          <a:br>
            <a:rPr lang="en-CA" sz="1500" kern="1200" baseline="0" dirty="0">
              <a:latin typeface="Calibri" panose="020F0502020204030204" pitchFamily="34" charset="0"/>
              <a:cs typeface="Calibri" panose="020F0502020204030204" pitchFamily="34" charset="0"/>
            </a:rPr>
          </a:br>
          <a:endParaRPr lang="en-US" sz="1500" kern="1200" dirty="0">
            <a:latin typeface="Calibri" panose="020F0502020204030204" pitchFamily="34" charset="0"/>
            <a:cs typeface="Calibri" panose="020F0502020204030204" pitchFamily="34" charset="0"/>
          </a:endParaRPr>
        </a:p>
      </dsp:txBody>
      <dsp:txXfrm>
        <a:off x="88405" y="2518304"/>
        <a:ext cx="3034533" cy="628772"/>
      </dsp:txXfrm>
    </dsp:sp>
    <dsp:sp modelId="{8A791033-42D6-4793-8317-2EDED17D540F}">
      <dsp:nvSpPr>
        <dsp:cNvPr id="0" name=""/>
        <dsp:cNvSpPr/>
      </dsp:nvSpPr>
      <dsp:spPr>
        <a:xfrm>
          <a:off x="4348593" y="64477"/>
          <a:ext cx="1062086" cy="990492"/>
        </a:xfrm>
        <a:prstGeom prst="rect">
          <a:avLst/>
        </a:prstGeom>
        <a:blipFill>
          <a:blip xmlns:r="http://schemas.openxmlformats.org/officeDocument/2006/relationships" r:embed="rId3">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D19EDDC-B0D7-40AD-9B69-90877A0CE11B}">
      <dsp:nvSpPr>
        <dsp:cNvPr id="0" name=""/>
        <dsp:cNvSpPr/>
      </dsp:nvSpPr>
      <dsp:spPr>
        <a:xfrm>
          <a:off x="3541249" y="1130341"/>
          <a:ext cx="3034533" cy="9397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b="1"/>
          </a:pPr>
          <a:r>
            <a:rPr lang="en-CA" sz="2000" kern="1200" dirty="0">
              <a:latin typeface="Calibri" panose="020F0502020204030204" pitchFamily="34" charset="0"/>
              <a:cs typeface="Calibri" panose="020F0502020204030204" pitchFamily="34" charset="0"/>
            </a:rPr>
            <a:t>Required changes in practice for staff providing client care</a:t>
          </a:r>
          <a:endParaRPr lang="en-US" sz="2000" kern="1200" dirty="0">
            <a:latin typeface="Calibri" panose="020F0502020204030204" pitchFamily="34" charset="0"/>
            <a:cs typeface="Calibri" panose="020F0502020204030204" pitchFamily="34" charset="0"/>
          </a:endParaRPr>
        </a:p>
      </dsp:txBody>
      <dsp:txXfrm>
        <a:off x="3541249" y="1130341"/>
        <a:ext cx="3034533" cy="939726"/>
      </dsp:txXfrm>
    </dsp:sp>
    <dsp:sp modelId="{C87405D3-6C13-4CCE-83F5-A782093B3FBC}">
      <dsp:nvSpPr>
        <dsp:cNvPr id="0" name=""/>
        <dsp:cNvSpPr/>
      </dsp:nvSpPr>
      <dsp:spPr>
        <a:xfrm>
          <a:off x="3592927" y="2433994"/>
          <a:ext cx="3034533" cy="47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66750">
            <a:lnSpc>
              <a:spcPct val="100000"/>
            </a:lnSpc>
            <a:spcBef>
              <a:spcPct val="0"/>
            </a:spcBef>
            <a:spcAft>
              <a:spcPct val="35000"/>
            </a:spcAft>
            <a:buNone/>
          </a:pPr>
          <a:br>
            <a:rPr lang="en-CA" sz="1500" kern="1200" baseline="0" dirty="0">
              <a:latin typeface="Calibri" panose="020F0502020204030204" pitchFamily="34" charset="0"/>
              <a:cs typeface="Calibri" panose="020F0502020204030204" pitchFamily="34" charset="0"/>
            </a:rPr>
          </a:br>
          <a:endParaRPr lang="en-US" sz="1500" kern="1200" dirty="0">
            <a:latin typeface="Calibri" panose="020F0502020204030204" pitchFamily="34" charset="0"/>
            <a:cs typeface="Calibri" panose="020F0502020204030204" pitchFamily="34" charset="0"/>
          </a:endParaRPr>
        </a:p>
      </dsp:txBody>
      <dsp:txXfrm>
        <a:off x="3592927" y="2433994"/>
        <a:ext cx="3034533" cy="472703"/>
      </dsp:txXfrm>
    </dsp:sp>
    <dsp:sp modelId="{83C153ED-7B3C-4C03-B4F4-92E38417FEDE}">
      <dsp:nvSpPr>
        <dsp:cNvPr id="0" name=""/>
        <dsp:cNvSpPr/>
      </dsp:nvSpPr>
      <dsp:spPr>
        <a:xfrm>
          <a:off x="7970800" y="154325"/>
          <a:ext cx="1062086" cy="936371"/>
        </a:xfrm>
        <a:prstGeom prst="rect">
          <a:avLst/>
        </a:prstGeom>
        <a:blipFill>
          <a:blip xmlns:r="http://schemas.openxmlformats.org/officeDocument/2006/relationships" r:embed="rId5">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9372CE1-C123-4B5C-9E78-A9F5EE586EA9}">
      <dsp:nvSpPr>
        <dsp:cNvPr id="0" name=""/>
        <dsp:cNvSpPr/>
      </dsp:nvSpPr>
      <dsp:spPr>
        <a:xfrm>
          <a:off x="7048077" y="1130333"/>
          <a:ext cx="3034533" cy="9397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b="1"/>
          </a:pPr>
          <a:r>
            <a:rPr lang="en-CA" sz="2000" kern="1200" dirty="0">
              <a:latin typeface="Calibri" panose="020F0502020204030204" pitchFamily="34" charset="0"/>
              <a:cs typeface="Calibri" panose="020F0502020204030204" pitchFamily="34" charset="0"/>
            </a:rPr>
            <a:t>IPT Standardized Orientation Curriculum developed</a:t>
          </a:r>
          <a:endParaRPr lang="en-US" sz="2000" kern="1200" dirty="0">
            <a:latin typeface="Calibri" panose="020F0502020204030204" pitchFamily="34" charset="0"/>
            <a:cs typeface="Calibri" panose="020F0502020204030204" pitchFamily="34" charset="0"/>
          </a:endParaRPr>
        </a:p>
      </dsp:txBody>
      <dsp:txXfrm>
        <a:off x="7048077" y="1130333"/>
        <a:ext cx="3034533" cy="939726"/>
      </dsp:txXfrm>
    </dsp:sp>
    <dsp:sp modelId="{C541789D-38AC-4466-9E15-F731FC86529C}">
      <dsp:nvSpPr>
        <dsp:cNvPr id="0" name=""/>
        <dsp:cNvSpPr/>
      </dsp:nvSpPr>
      <dsp:spPr>
        <a:xfrm>
          <a:off x="7099725" y="2420464"/>
          <a:ext cx="3034533" cy="47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66750">
            <a:lnSpc>
              <a:spcPct val="100000"/>
            </a:lnSpc>
            <a:spcBef>
              <a:spcPct val="0"/>
            </a:spcBef>
            <a:spcAft>
              <a:spcPct val="35000"/>
            </a:spcAft>
            <a:buNone/>
          </a:pPr>
          <a:endParaRPr lang="en-US" sz="1500" kern="1200" dirty="0">
            <a:latin typeface="Calibri" panose="020F0502020204030204" pitchFamily="34" charset="0"/>
            <a:cs typeface="Calibri" panose="020F0502020204030204" pitchFamily="34" charset="0"/>
          </a:endParaRPr>
        </a:p>
      </dsp:txBody>
      <dsp:txXfrm>
        <a:off x="7099725" y="2420464"/>
        <a:ext cx="3034533" cy="4727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B8FCD9-FF84-451C-A242-AAFC943BF0DC}">
      <dsp:nvSpPr>
        <dsp:cNvPr id="0" name=""/>
        <dsp:cNvSpPr/>
      </dsp:nvSpPr>
      <dsp:spPr>
        <a:xfrm>
          <a:off x="0" y="933415"/>
          <a:ext cx="1210815" cy="1373518"/>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CA" sz="1400" kern="1200" dirty="0">
              <a:latin typeface="Calibri" panose="020F0502020204030204" pitchFamily="34" charset="0"/>
              <a:cs typeface="Calibri" panose="020F0502020204030204" pitchFamily="34" charset="0"/>
            </a:rPr>
            <a:t>Project scoping (stakeholders, scope, schedules, deliverables)</a:t>
          </a:r>
        </a:p>
      </dsp:txBody>
      <dsp:txXfrm>
        <a:off x="35464" y="968879"/>
        <a:ext cx="1139887" cy="1302590"/>
      </dsp:txXfrm>
    </dsp:sp>
    <dsp:sp modelId="{F392FC01-C281-4B15-B919-9423CBF9841D}">
      <dsp:nvSpPr>
        <dsp:cNvPr id="0" name=""/>
        <dsp:cNvSpPr/>
      </dsp:nvSpPr>
      <dsp:spPr>
        <a:xfrm>
          <a:off x="1331897" y="1470033"/>
          <a:ext cx="256692" cy="3002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CA" sz="1100" kern="1200"/>
        </a:p>
      </dsp:txBody>
      <dsp:txXfrm>
        <a:off x="1331897" y="1530089"/>
        <a:ext cx="179684" cy="180170"/>
      </dsp:txXfrm>
    </dsp:sp>
    <dsp:sp modelId="{132EBB1B-59AA-428A-A534-D60406CDB9F2}">
      <dsp:nvSpPr>
        <dsp:cNvPr id="0" name=""/>
        <dsp:cNvSpPr/>
      </dsp:nvSpPr>
      <dsp:spPr>
        <a:xfrm>
          <a:off x="1695141" y="933415"/>
          <a:ext cx="1210815" cy="1373518"/>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CA" sz="1400" kern="1200">
              <a:latin typeface="Calibri" panose="020F0502020204030204" pitchFamily="34" charset="0"/>
              <a:cs typeface="Calibri" panose="020F0502020204030204" pitchFamily="34" charset="0"/>
            </a:rPr>
            <a:t>Administer Survey</a:t>
          </a:r>
        </a:p>
      </dsp:txBody>
      <dsp:txXfrm>
        <a:off x="1730605" y="968879"/>
        <a:ext cx="1139887" cy="1302590"/>
      </dsp:txXfrm>
    </dsp:sp>
    <dsp:sp modelId="{8D625EA6-575A-45AC-B404-0C13AC6507C4}">
      <dsp:nvSpPr>
        <dsp:cNvPr id="0" name=""/>
        <dsp:cNvSpPr/>
      </dsp:nvSpPr>
      <dsp:spPr>
        <a:xfrm rot="25351">
          <a:off x="3033962" y="1476443"/>
          <a:ext cx="271385" cy="3002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CA" sz="1100" kern="1200"/>
        </a:p>
      </dsp:txBody>
      <dsp:txXfrm>
        <a:off x="3033963" y="1536199"/>
        <a:ext cx="189970" cy="180170"/>
      </dsp:txXfrm>
    </dsp:sp>
    <dsp:sp modelId="{ADAE20FB-D4DD-4DEA-9672-3BE92F1234B1}">
      <dsp:nvSpPr>
        <dsp:cNvPr id="0" name=""/>
        <dsp:cNvSpPr/>
      </dsp:nvSpPr>
      <dsp:spPr>
        <a:xfrm>
          <a:off x="3417992" y="946120"/>
          <a:ext cx="1210815" cy="1373518"/>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CA" sz="1400" kern="1200">
              <a:latin typeface="Calibri" panose="020F0502020204030204" pitchFamily="34" charset="0"/>
              <a:cs typeface="Calibri" panose="020F0502020204030204" pitchFamily="34" charset="0"/>
            </a:rPr>
            <a:t>Deliver orientation session</a:t>
          </a:r>
        </a:p>
      </dsp:txBody>
      <dsp:txXfrm>
        <a:off x="3453456" y="981584"/>
        <a:ext cx="1139887" cy="1302590"/>
      </dsp:txXfrm>
    </dsp:sp>
    <dsp:sp modelId="{A3DBE4C5-6D1D-4E16-808B-D039F7C3FFCC}">
      <dsp:nvSpPr>
        <dsp:cNvPr id="0" name=""/>
        <dsp:cNvSpPr/>
      </dsp:nvSpPr>
      <dsp:spPr>
        <a:xfrm rot="21573807">
          <a:off x="4742958" y="1476334"/>
          <a:ext cx="242014" cy="3002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CA" sz="1100" kern="1200"/>
        </a:p>
      </dsp:txBody>
      <dsp:txXfrm>
        <a:off x="4742959" y="1536667"/>
        <a:ext cx="169410" cy="180170"/>
      </dsp:txXfrm>
    </dsp:sp>
    <dsp:sp modelId="{BA290D10-1454-470B-9FAC-8859F2479E9D}">
      <dsp:nvSpPr>
        <dsp:cNvPr id="0" name=""/>
        <dsp:cNvSpPr/>
      </dsp:nvSpPr>
      <dsp:spPr>
        <a:xfrm>
          <a:off x="5085425" y="933415"/>
          <a:ext cx="1210815" cy="137351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CA" sz="1400" kern="1200" dirty="0">
              <a:latin typeface="Calibri" panose="020F0502020204030204" pitchFamily="34" charset="0"/>
              <a:cs typeface="Calibri" panose="020F0502020204030204" pitchFamily="34" charset="0"/>
            </a:rPr>
            <a:t>Administer Survey</a:t>
          </a:r>
        </a:p>
      </dsp:txBody>
      <dsp:txXfrm>
        <a:off x="5120889" y="968879"/>
        <a:ext cx="1139887" cy="1302590"/>
      </dsp:txXfrm>
    </dsp:sp>
    <dsp:sp modelId="{045E6BF3-7C82-4217-B36D-B88368388635}">
      <dsp:nvSpPr>
        <dsp:cNvPr id="0" name=""/>
        <dsp:cNvSpPr/>
      </dsp:nvSpPr>
      <dsp:spPr>
        <a:xfrm>
          <a:off x="6417322" y="1470033"/>
          <a:ext cx="256692" cy="3002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CA" sz="1100" kern="1200"/>
        </a:p>
      </dsp:txBody>
      <dsp:txXfrm>
        <a:off x="6417322" y="1530089"/>
        <a:ext cx="179684" cy="180170"/>
      </dsp:txXfrm>
    </dsp:sp>
    <dsp:sp modelId="{2B55B524-87B0-4F87-996C-3E3DAC957A08}">
      <dsp:nvSpPr>
        <dsp:cNvPr id="0" name=""/>
        <dsp:cNvSpPr/>
      </dsp:nvSpPr>
      <dsp:spPr>
        <a:xfrm>
          <a:off x="6780567" y="933415"/>
          <a:ext cx="1210815" cy="1373518"/>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CA" sz="1400" kern="1200">
              <a:latin typeface="Calibri" panose="020F0502020204030204" pitchFamily="34" charset="0"/>
              <a:cs typeface="Calibri" panose="020F0502020204030204" pitchFamily="34" charset="0"/>
            </a:rPr>
            <a:t>Data Analysis &amp; Report Development</a:t>
          </a:r>
        </a:p>
      </dsp:txBody>
      <dsp:txXfrm>
        <a:off x="6816031" y="968879"/>
        <a:ext cx="1139887" cy="1302590"/>
      </dsp:txXfrm>
    </dsp:sp>
    <dsp:sp modelId="{47350F11-742B-4549-9711-33F4E7D604F8}">
      <dsp:nvSpPr>
        <dsp:cNvPr id="0" name=""/>
        <dsp:cNvSpPr/>
      </dsp:nvSpPr>
      <dsp:spPr>
        <a:xfrm>
          <a:off x="8112464" y="1470033"/>
          <a:ext cx="256692" cy="3002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CA" sz="1100" kern="1200"/>
        </a:p>
      </dsp:txBody>
      <dsp:txXfrm>
        <a:off x="8112464" y="1530089"/>
        <a:ext cx="179684" cy="180170"/>
      </dsp:txXfrm>
    </dsp:sp>
    <dsp:sp modelId="{6DBF6ADC-5703-4FDC-A86C-DFEF2C70E02B}">
      <dsp:nvSpPr>
        <dsp:cNvPr id="0" name=""/>
        <dsp:cNvSpPr/>
      </dsp:nvSpPr>
      <dsp:spPr>
        <a:xfrm>
          <a:off x="8475709" y="933415"/>
          <a:ext cx="1210815" cy="1373518"/>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CA" sz="1400" kern="1200">
              <a:latin typeface="Calibri" panose="020F0502020204030204" pitchFamily="34" charset="0"/>
              <a:cs typeface="Calibri" panose="020F0502020204030204" pitchFamily="34" charset="0"/>
            </a:rPr>
            <a:t>Handover &amp; Sustainment</a:t>
          </a:r>
        </a:p>
      </dsp:txBody>
      <dsp:txXfrm>
        <a:off x="8511173" y="968879"/>
        <a:ext cx="1139887" cy="130259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99287FCD-F479-4C13-A1B3-A80FE9B23A07}" type="datetimeFigureOut">
              <a:rPr lang="en-CA" smtClean="0"/>
              <a:t>11/6/2023</a:t>
            </a:fld>
            <a:endParaRPr lang="en-CA"/>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CA"/>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CA"/>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E31C8A6-8B8D-490D-8C22-B066E952BFC6}" type="slidenum">
              <a:rPr lang="en-CA" smtClean="0"/>
              <a:t>‹#›</a:t>
            </a:fld>
            <a:endParaRPr lang="en-CA"/>
          </a:p>
        </p:txBody>
      </p:sp>
    </p:spTree>
    <p:extLst>
      <p:ext uri="{BB962C8B-B14F-4D97-AF65-F5344CB8AC3E}">
        <p14:creationId xmlns:p14="http://schemas.microsoft.com/office/powerpoint/2010/main" val="2802173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E31C8A6-8B8D-490D-8C22-B066E952BFC6}" type="slidenum">
              <a:rPr lang="en-CA" smtClean="0"/>
              <a:t>3</a:t>
            </a:fld>
            <a:endParaRPr lang="en-CA"/>
          </a:p>
        </p:txBody>
      </p:sp>
    </p:spTree>
    <p:extLst>
      <p:ext uri="{BB962C8B-B14F-4D97-AF65-F5344CB8AC3E}">
        <p14:creationId xmlns:p14="http://schemas.microsoft.com/office/powerpoint/2010/main" val="1672716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4. Improved staff’s understanding of the required courses for their IPT role by 42%</a:t>
            </a:r>
          </a:p>
        </p:txBody>
      </p:sp>
      <p:sp>
        <p:nvSpPr>
          <p:cNvPr id="4" name="Slide Number Placeholder 3"/>
          <p:cNvSpPr>
            <a:spLocks noGrp="1"/>
          </p:cNvSpPr>
          <p:nvPr>
            <p:ph type="sldNum" sz="quarter" idx="5"/>
          </p:nvPr>
        </p:nvSpPr>
        <p:spPr/>
        <p:txBody>
          <a:bodyPr/>
          <a:lstStyle/>
          <a:p>
            <a:fld id="{EE31C8A6-8B8D-490D-8C22-B066E952BFC6}" type="slidenum">
              <a:rPr lang="en-CA" smtClean="0"/>
              <a:t>12</a:t>
            </a:fld>
            <a:endParaRPr lang="en-CA"/>
          </a:p>
        </p:txBody>
      </p:sp>
    </p:spTree>
    <p:extLst>
      <p:ext uri="{BB962C8B-B14F-4D97-AF65-F5344CB8AC3E}">
        <p14:creationId xmlns:p14="http://schemas.microsoft.com/office/powerpoint/2010/main" val="2303186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5. Improved staff’s knowledge of education they will focus on next by 49%</a:t>
            </a:r>
          </a:p>
        </p:txBody>
      </p:sp>
      <p:sp>
        <p:nvSpPr>
          <p:cNvPr id="4" name="Slide Number Placeholder 3"/>
          <p:cNvSpPr>
            <a:spLocks noGrp="1"/>
          </p:cNvSpPr>
          <p:nvPr>
            <p:ph type="sldNum" sz="quarter" idx="5"/>
          </p:nvPr>
        </p:nvSpPr>
        <p:spPr/>
        <p:txBody>
          <a:bodyPr/>
          <a:lstStyle/>
          <a:p>
            <a:fld id="{EE31C8A6-8B8D-490D-8C22-B066E952BFC6}" type="slidenum">
              <a:rPr lang="en-CA" smtClean="0"/>
              <a:t>13</a:t>
            </a:fld>
            <a:endParaRPr lang="en-CA"/>
          </a:p>
        </p:txBody>
      </p:sp>
    </p:spTree>
    <p:extLst>
      <p:ext uri="{BB962C8B-B14F-4D97-AF65-F5344CB8AC3E}">
        <p14:creationId xmlns:p14="http://schemas.microsoft.com/office/powerpoint/2010/main" val="2759676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6. Improved staff’s setting of personal learning goals by 21%</a:t>
            </a:r>
          </a:p>
        </p:txBody>
      </p:sp>
      <p:sp>
        <p:nvSpPr>
          <p:cNvPr id="4" name="Slide Number Placeholder 3"/>
          <p:cNvSpPr>
            <a:spLocks noGrp="1"/>
          </p:cNvSpPr>
          <p:nvPr>
            <p:ph type="sldNum" sz="quarter" idx="5"/>
          </p:nvPr>
        </p:nvSpPr>
        <p:spPr/>
        <p:txBody>
          <a:bodyPr/>
          <a:lstStyle/>
          <a:p>
            <a:fld id="{EE31C8A6-8B8D-490D-8C22-B066E952BFC6}" type="slidenum">
              <a:rPr lang="en-CA" smtClean="0"/>
              <a:t>14</a:t>
            </a:fld>
            <a:endParaRPr lang="en-CA"/>
          </a:p>
        </p:txBody>
      </p:sp>
    </p:spTree>
    <p:extLst>
      <p:ext uri="{BB962C8B-B14F-4D97-AF65-F5344CB8AC3E}">
        <p14:creationId xmlns:p14="http://schemas.microsoft.com/office/powerpoint/2010/main" val="1615966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7. Reduced staff’s feelings of stress or anxiety around working in the IPT SOC by 24%</a:t>
            </a:r>
          </a:p>
        </p:txBody>
      </p:sp>
      <p:sp>
        <p:nvSpPr>
          <p:cNvPr id="4" name="Slide Number Placeholder 3"/>
          <p:cNvSpPr>
            <a:spLocks noGrp="1"/>
          </p:cNvSpPr>
          <p:nvPr>
            <p:ph type="sldNum" sz="quarter" idx="5"/>
          </p:nvPr>
        </p:nvSpPr>
        <p:spPr/>
        <p:txBody>
          <a:bodyPr/>
          <a:lstStyle/>
          <a:p>
            <a:fld id="{EE31C8A6-8B8D-490D-8C22-B066E952BFC6}" type="slidenum">
              <a:rPr lang="en-CA" smtClean="0"/>
              <a:t>15</a:t>
            </a:fld>
            <a:endParaRPr lang="en-CA"/>
          </a:p>
        </p:txBody>
      </p:sp>
    </p:spTree>
    <p:extLst>
      <p:ext uri="{BB962C8B-B14F-4D97-AF65-F5344CB8AC3E}">
        <p14:creationId xmlns:p14="http://schemas.microsoft.com/office/powerpoint/2010/main" val="3434699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very robust analysis and comparison we did of Quesnel’s Education &amp; the trending demand for their Services o</a:t>
            </a:r>
            <a:r>
              <a:rPr lang="en-CA" dirty="0">
                <a:latin typeface="Calibri" panose="020F0502020204030204" pitchFamily="34" charset="0"/>
                <a:cs typeface="Calibri" panose="020F0502020204030204" pitchFamily="34" charset="0"/>
              </a:rPr>
              <a:t>ffered lots of opportunities for learning. </a:t>
            </a:r>
          </a:p>
          <a:p>
            <a:r>
              <a:rPr lang="en-CA" dirty="0">
                <a:latin typeface="Calibri" panose="020F0502020204030204" pitchFamily="34" charset="0"/>
                <a:cs typeface="Calibri" panose="020F0502020204030204" pitchFamily="34" charset="0"/>
              </a:rPr>
              <a:t>It provided opportunity to:</a:t>
            </a:r>
          </a:p>
          <a:p>
            <a:pPr marL="1565419" marR="0" lvl="3" indent="-174982" algn="l" defTabSz="93323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latin typeface="Calibri" panose="020F0502020204030204" pitchFamily="34" charset="0"/>
                <a:cs typeface="Calibri" panose="020F0502020204030204" pitchFamily="34" charset="0"/>
              </a:rPr>
              <a:t>To identify gaps and strengths in education related to the demand for services. </a:t>
            </a:r>
            <a:r>
              <a:rPr lang="en-CA" dirty="0"/>
              <a:t>For example, as you can see by the first bar graph, frequency of services provided was by far the highest in the service category of Home &amp; Community Care. In the second image, we see a snippet of the education and training report, with H&amp;CC specific foundational courses listed downward in rows, and individual staff course completion listed across in columns. Completed courses are shown by the red squares. </a:t>
            </a:r>
          </a:p>
          <a:p>
            <a:pPr marL="2022619" marR="0" lvl="4" indent="-174982" algn="l" defTabSz="93323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When we look at the education held across the team in that service area, we can see:</a:t>
            </a:r>
          </a:p>
          <a:p>
            <a:pPr marL="2457450" lvl="5" indent="-171450">
              <a:buFont typeface="Arial" panose="020B0604020202020204" pitchFamily="34" charset="0"/>
              <a:buChar char="•"/>
            </a:pPr>
            <a:r>
              <a:rPr lang="en-CA" dirty="0"/>
              <a:t>Some solid course completion in particular foundational courses and decent foundational course completion as a team, </a:t>
            </a:r>
          </a:p>
          <a:p>
            <a:pPr marL="2457450" lvl="5" indent="-171450">
              <a:buFont typeface="Arial" panose="020B0604020202020204" pitchFamily="34" charset="0"/>
              <a:buChar char="•"/>
            </a:pPr>
            <a:r>
              <a:rPr lang="en-CA" dirty="0"/>
              <a:t>Lots of opportunity still to increase knowledge in this area, individually and as a team. Lots of courses that no one on team has completed. </a:t>
            </a:r>
          </a:p>
          <a:p>
            <a:pPr marL="2457450" lvl="5" indent="-171450">
              <a:buFont typeface="Arial" panose="020B0604020202020204" pitchFamily="34" charset="0"/>
              <a:buChar char="•"/>
            </a:pPr>
            <a:r>
              <a:rPr lang="en-CA" dirty="0"/>
              <a:t>Even more opportunity to broaden skillsets when we look at the intermediate and advanced course options, which have a much lower completion rate.</a:t>
            </a:r>
            <a:endParaRPr lang="en-CA" dirty="0">
              <a:latin typeface="Calibri" panose="020F0502020204030204" pitchFamily="34" charset="0"/>
              <a:cs typeface="Calibri" panose="020F0502020204030204" pitchFamily="34" charset="0"/>
            </a:endParaRPr>
          </a:p>
          <a:p>
            <a:pPr marL="1565419" lvl="3" indent="-174982" defTabSz="933237">
              <a:buFont typeface="Arial" panose="020B0604020202020204" pitchFamily="34" charset="0"/>
              <a:buChar char="•"/>
              <a:defRPr/>
            </a:pPr>
            <a:r>
              <a:rPr lang="en-CA" dirty="0">
                <a:latin typeface="Calibri" panose="020F0502020204030204" pitchFamily="34" charset="0"/>
                <a:cs typeface="Calibri" panose="020F0502020204030204" pitchFamily="34" charset="0"/>
              </a:rPr>
              <a:t>To reduce staff confusion further by collaborating with Ed. &amp; </a:t>
            </a:r>
            <a:r>
              <a:rPr lang="en-CA" dirty="0" err="1">
                <a:latin typeface="Calibri" panose="020F0502020204030204" pitchFamily="34" charset="0"/>
                <a:cs typeface="Calibri" panose="020F0502020204030204" pitchFamily="34" charset="0"/>
              </a:rPr>
              <a:t>Trng</a:t>
            </a:r>
            <a:r>
              <a:rPr lang="en-CA" dirty="0">
                <a:latin typeface="Calibri" panose="020F0502020204030204" pitchFamily="34" charset="0"/>
                <a:cs typeface="Calibri" panose="020F0502020204030204" pitchFamily="34" charset="0"/>
              </a:rPr>
              <a:t> team to align all course resources</a:t>
            </a:r>
          </a:p>
          <a:p>
            <a:pPr marL="1565419" lvl="3" indent="-174982" defTabSz="933237">
              <a:buFont typeface="Arial" panose="020B0604020202020204" pitchFamily="34" charset="0"/>
              <a:buChar char="•"/>
              <a:defRPr/>
            </a:pPr>
            <a:r>
              <a:rPr lang="en-CA" dirty="0">
                <a:latin typeface="Calibri" panose="020F0502020204030204" pitchFamily="34" charset="0"/>
                <a:cs typeface="Calibri" panose="020F0502020204030204" pitchFamily="34" charset="0"/>
              </a:rPr>
              <a:t>To see the need for changes in data collection that would allow for a more robust picture of the training &amp; experience held by the team. While the IPT Training Dashboard showed us the formal training taken by staff through learning hub, it missed the experience gained through other forms, such as at-the-elbow training and mentorship opportunities –something that many of our more experienced long-term staff relied on long before Learning Hub came to be. Early CAPE tool completion, as self-assessment by staff of their competence and confidence in the curriculum learning objectives, would help provide that better picture in future.</a:t>
            </a:r>
            <a:br>
              <a:rPr lang="en-CA" dirty="0">
                <a:latin typeface="Calibri" panose="020F0502020204030204" pitchFamily="34" charset="0"/>
                <a:cs typeface="Calibri" panose="020F0502020204030204" pitchFamily="34" charset="0"/>
              </a:rPr>
            </a:br>
            <a:endParaRPr lang="en-CA" dirty="0"/>
          </a:p>
        </p:txBody>
      </p:sp>
      <p:sp>
        <p:nvSpPr>
          <p:cNvPr id="4" name="Slide Number Placeholder 3"/>
          <p:cNvSpPr>
            <a:spLocks noGrp="1"/>
          </p:cNvSpPr>
          <p:nvPr>
            <p:ph type="sldNum" sz="quarter" idx="5"/>
          </p:nvPr>
        </p:nvSpPr>
        <p:spPr/>
        <p:txBody>
          <a:bodyPr/>
          <a:lstStyle/>
          <a:p>
            <a:fld id="{EE31C8A6-8B8D-490D-8C22-B066E952BFC6}" type="slidenum">
              <a:rPr lang="en-CA" smtClean="0"/>
              <a:t>16</a:t>
            </a:fld>
            <a:endParaRPr lang="en-CA"/>
          </a:p>
        </p:txBody>
      </p:sp>
    </p:spTree>
    <p:extLst>
      <p:ext uri="{BB962C8B-B14F-4D97-AF65-F5344CB8AC3E}">
        <p14:creationId xmlns:p14="http://schemas.microsoft.com/office/powerpoint/2010/main" val="36301920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 addition to increasing registration in the IPT SOC and knowledge and understanding of the available education resources,</a:t>
            </a:r>
          </a:p>
          <a:p>
            <a:r>
              <a:rPr lang="en-CA" dirty="0"/>
              <a:t>We also hoped to increase overall education within the IPT staff and identify and close education gaps.</a:t>
            </a:r>
          </a:p>
          <a:p>
            <a:endParaRPr lang="en-CA" dirty="0"/>
          </a:p>
          <a:p>
            <a:r>
              <a:rPr lang="en-CA" dirty="0"/>
              <a:t>As you can see by the numbers on this slide, there is an evident increase in education over the last year within Quesnel’s IPTs.</a:t>
            </a:r>
          </a:p>
          <a:p>
            <a:endParaRPr lang="en-CA" dirty="0"/>
          </a:p>
          <a:p>
            <a:r>
              <a:rPr lang="en-CA" dirty="0"/>
              <a:t>Additionally, the reports that were developed for this project helped Quesnel’s leadership to identify specific education gaps within their teams:</a:t>
            </a:r>
          </a:p>
          <a:p>
            <a:pPr marL="233309" indent="-233309">
              <a:buAutoNum type="arabicPeriod"/>
            </a:pPr>
            <a:r>
              <a:rPr lang="en-CA" dirty="0"/>
              <a:t>Focus on Basic Onboarding and Accreditation/Required course completion (88)</a:t>
            </a:r>
          </a:p>
          <a:p>
            <a:pPr marL="233309" indent="-233309">
              <a:buAutoNum type="arabicPeriod"/>
            </a:pPr>
            <a:r>
              <a:rPr lang="en-CA" dirty="0"/>
              <a:t>Focus on course completion in the highest service demand areas (H&amp;CC, most demand by far, with 50)</a:t>
            </a:r>
          </a:p>
          <a:p>
            <a:pPr marL="233309" indent="-233309">
              <a:buAutoNum type="arabicPeriod"/>
            </a:pPr>
            <a:r>
              <a:rPr lang="en-CA" dirty="0"/>
              <a:t>Focus on service area where not one fully trained IPT staff member for that area (*Chronic Disease Service Area – a relatively small but comprehensive education package in the curriculum compared to other areas, very focussed learning – last year, had a few courses completed here and there across all staff, increased by 15, not only have they doubled their course completion in that area, but also by one fully trained staff member in this service area as all courses were taken by one person, a big deal to the team because previously had a dedicated CDM team that was being </a:t>
            </a:r>
            <a:r>
              <a:rPr lang="en-CA"/>
              <a:t>dissolved and absorbed </a:t>
            </a:r>
            <a:r>
              <a:rPr lang="en-CA" dirty="0"/>
              <a:t>by IPT, creating an immediate need for knowledge in that service area for IPT).</a:t>
            </a:r>
          </a:p>
          <a:p>
            <a:endParaRPr lang="en-CA" dirty="0"/>
          </a:p>
        </p:txBody>
      </p:sp>
      <p:sp>
        <p:nvSpPr>
          <p:cNvPr id="4" name="Slide Number Placeholder 3"/>
          <p:cNvSpPr>
            <a:spLocks noGrp="1"/>
          </p:cNvSpPr>
          <p:nvPr>
            <p:ph type="sldNum" sz="quarter" idx="5"/>
          </p:nvPr>
        </p:nvSpPr>
        <p:spPr/>
        <p:txBody>
          <a:bodyPr/>
          <a:lstStyle/>
          <a:p>
            <a:fld id="{EE31C8A6-8B8D-490D-8C22-B066E952BFC6}" type="slidenum">
              <a:rPr lang="en-CA" smtClean="0"/>
              <a:t>17</a:t>
            </a:fld>
            <a:endParaRPr lang="en-CA"/>
          </a:p>
        </p:txBody>
      </p:sp>
    </p:spTree>
    <p:extLst>
      <p:ext uri="{BB962C8B-B14F-4D97-AF65-F5344CB8AC3E}">
        <p14:creationId xmlns:p14="http://schemas.microsoft.com/office/powerpoint/2010/main" val="8482774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Not including session held in Quesnel last year with large attendance.</a:t>
            </a:r>
          </a:p>
        </p:txBody>
      </p:sp>
      <p:sp>
        <p:nvSpPr>
          <p:cNvPr id="4" name="Slide Number Placeholder 3"/>
          <p:cNvSpPr>
            <a:spLocks noGrp="1"/>
          </p:cNvSpPr>
          <p:nvPr>
            <p:ph type="sldNum" sz="quarter" idx="5"/>
          </p:nvPr>
        </p:nvSpPr>
        <p:spPr/>
        <p:txBody>
          <a:bodyPr/>
          <a:lstStyle/>
          <a:p>
            <a:fld id="{EE31C8A6-8B8D-490D-8C22-B066E952BFC6}" type="slidenum">
              <a:rPr lang="en-CA" smtClean="0"/>
              <a:t>18</a:t>
            </a:fld>
            <a:endParaRPr lang="en-CA"/>
          </a:p>
        </p:txBody>
      </p:sp>
    </p:spTree>
    <p:extLst>
      <p:ext uri="{BB962C8B-B14F-4D97-AF65-F5344CB8AC3E}">
        <p14:creationId xmlns:p14="http://schemas.microsoft.com/office/powerpoint/2010/main" val="6407682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Shift in federal and provincial governments to the need for factual data to show demand and service provision/team capacity</a:t>
            </a:r>
          </a:p>
          <a:p>
            <a:r>
              <a:rPr lang="en-US"/>
              <a:t>Loop back to original purpose – </a:t>
            </a:r>
          </a:p>
          <a:p>
            <a:r>
              <a:rPr lang="en-US"/>
              <a:t>Increasing workforce retention </a:t>
            </a:r>
          </a:p>
          <a:p>
            <a:r>
              <a:rPr lang="en-US"/>
              <a:t>Reducing turnover of staff through:</a:t>
            </a:r>
          </a:p>
          <a:p>
            <a:r>
              <a:rPr lang="en-US"/>
              <a:t>Increased staff understanding of their IPT role and scope </a:t>
            </a:r>
          </a:p>
          <a:p>
            <a:r>
              <a:rPr lang="en-US"/>
              <a:t>Guided educational opportunities that match client panel demand</a:t>
            </a:r>
          </a:p>
          <a:p>
            <a:r>
              <a:rPr lang="en-US"/>
              <a:t>Utilization of team strengths &amp; planned actions to close team gaps in education</a:t>
            </a:r>
          </a:p>
          <a:p>
            <a:r>
              <a:rPr lang="en-US"/>
              <a:t>TBC approach for increased staff competence, comfort and safety in their IPT role</a:t>
            </a:r>
          </a:p>
          <a:p>
            <a:endParaRPr lang="en-CA"/>
          </a:p>
        </p:txBody>
      </p:sp>
      <p:sp>
        <p:nvSpPr>
          <p:cNvPr id="4" name="Slide Number Placeholder 3"/>
          <p:cNvSpPr>
            <a:spLocks noGrp="1"/>
          </p:cNvSpPr>
          <p:nvPr>
            <p:ph type="sldNum" sz="quarter" idx="5"/>
          </p:nvPr>
        </p:nvSpPr>
        <p:spPr/>
        <p:txBody>
          <a:bodyPr/>
          <a:lstStyle/>
          <a:p>
            <a:fld id="{EE31C8A6-8B8D-490D-8C22-B066E952BFC6}" type="slidenum">
              <a:rPr lang="en-CA" smtClean="0"/>
              <a:t>19</a:t>
            </a:fld>
            <a:endParaRPr lang="en-CA"/>
          </a:p>
        </p:txBody>
      </p:sp>
    </p:spTree>
    <p:extLst>
      <p:ext uri="{BB962C8B-B14F-4D97-AF65-F5344CB8AC3E}">
        <p14:creationId xmlns:p14="http://schemas.microsoft.com/office/powerpoint/2010/main" val="1819261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At the tail end of COVID, Quesnel Leadership brought a problem to our attention and requested assistance to create a visual representation of the education held by their team. </a:t>
            </a:r>
          </a:p>
          <a:p>
            <a:endParaRPr lang="en-CA" dirty="0"/>
          </a:p>
        </p:txBody>
      </p:sp>
      <p:sp>
        <p:nvSpPr>
          <p:cNvPr id="4" name="Slide Number Placeholder 3"/>
          <p:cNvSpPr>
            <a:spLocks noGrp="1"/>
          </p:cNvSpPr>
          <p:nvPr>
            <p:ph type="sldNum" sz="quarter" idx="5"/>
          </p:nvPr>
        </p:nvSpPr>
        <p:spPr/>
        <p:txBody>
          <a:bodyPr/>
          <a:lstStyle/>
          <a:p>
            <a:fld id="{EE31C8A6-8B8D-490D-8C22-B066E952BFC6}" type="slidenum">
              <a:rPr lang="en-CA" smtClean="0"/>
              <a:t>4</a:t>
            </a:fld>
            <a:endParaRPr lang="en-CA"/>
          </a:p>
        </p:txBody>
      </p:sp>
    </p:spTree>
    <p:extLst>
      <p:ext uri="{BB962C8B-B14F-4D97-AF65-F5344CB8AC3E}">
        <p14:creationId xmlns:p14="http://schemas.microsoft.com/office/powerpoint/2010/main" val="1109384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PCN Refresh information </a:t>
            </a:r>
            <a:r>
              <a:rPr lang="en-US" dirty="0"/>
              <a:t>In previous years and service plans, there have been a lot of initiatives handed down from leadership to frontline staff with direction on what they need to do to help the organization achieve the goals and objectives of those initiatives. Often, the “what’s in it for me” is not clearly visible to the people who do the heavy lifting to help realize those goals and objectives for the organization.</a:t>
            </a:r>
          </a:p>
          <a:p>
            <a:endParaRPr lang="en-US" dirty="0"/>
          </a:p>
          <a:p>
            <a:r>
              <a:rPr lang="en-US" dirty="0"/>
              <a:t>The messaging we are delivering to frontline staff with this project, in alignment with fresh, new organizational and provincial priorities around workforce retention, is that, as a frontline staff member, “You are the initiative. The work you do on this initiative comes directly back to you and your team, increasing your own and your team’s growth, wellness and feelings of safety in your roles and in your work environment.”</a:t>
            </a:r>
          </a:p>
          <a:p>
            <a:endParaRPr lang="en-US" dirty="0"/>
          </a:p>
          <a:p>
            <a:r>
              <a:rPr lang="en-US" dirty="0"/>
              <a:t>Susan: Language around focus and beneficiary </a:t>
            </a:r>
          </a:p>
          <a:p>
            <a:endParaRPr lang="en-CA" dirty="0"/>
          </a:p>
        </p:txBody>
      </p:sp>
      <p:sp>
        <p:nvSpPr>
          <p:cNvPr id="4" name="Slide Number Placeholder 3"/>
          <p:cNvSpPr>
            <a:spLocks noGrp="1"/>
          </p:cNvSpPr>
          <p:nvPr>
            <p:ph type="sldNum" sz="quarter" idx="5"/>
          </p:nvPr>
        </p:nvSpPr>
        <p:spPr/>
        <p:txBody>
          <a:bodyPr/>
          <a:lstStyle/>
          <a:p>
            <a:fld id="{EE31C8A6-8B8D-490D-8C22-B066E952BFC6}" type="slidenum">
              <a:rPr lang="en-CA" smtClean="0"/>
              <a:t>5</a:t>
            </a:fld>
            <a:endParaRPr lang="en-CA"/>
          </a:p>
        </p:txBody>
      </p:sp>
    </p:spTree>
    <p:extLst>
      <p:ext uri="{BB962C8B-B14F-4D97-AF65-F5344CB8AC3E}">
        <p14:creationId xmlns:p14="http://schemas.microsoft.com/office/powerpoint/2010/main" val="2316453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Quesnel brought this issue to light, but not just a Quesnel issue, is an issue felt in all IPTs across the NI and NH.</a:t>
            </a:r>
          </a:p>
          <a:p>
            <a:endParaRPr lang="en-CA" dirty="0"/>
          </a:p>
          <a:p>
            <a:r>
              <a:rPr lang="en-CA" dirty="0"/>
              <a:t>To give some Background &amp; Context around how this problem has manifested, we need to first look at how primary care services have changed over the last decade:</a:t>
            </a:r>
          </a:p>
          <a:p>
            <a:endParaRPr lang="en-CA" dirty="0"/>
          </a:p>
          <a:p>
            <a:pPr defTabSz="933237">
              <a:defRPr/>
            </a:pPr>
            <a:r>
              <a:rPr lang="en-CA" baseline="0" dirty="0">
                <a:latin typeface="Calibri" panose="020F0502020204030204" pitchFamily="34" charset="0"/>
                <a:cs typeface="Calibri" panose="020F0502020204030204" pitchFamily="34" charset="0"/>
              </a:rPr>
              <a:t>Where we once had very siloed professional teams providing very focussed areas of care within their designations, we now have Interprofessional teams with many designations learning to work together to provide collaborative and much more generalized care using a Team Based care approach</a:t>
            </a:r>
          </a:p>
          <a:p>
            <a:pPr marL="1108219" lvl="2" indent="-174982" defTabSz="933237">
              <a:buFont typeface="Arial" panose="020B0604020202020204" pitchFamily="34" charset="0"/>
              <a:buChar char="•"/>
              <a:defRPr/>
            </a:pPr>
            <a:r>
              <a:rPr lang="en-CA" baseline="0" dirty="0">
                <a:latin typeface="Calibri" panose="020F0502020204030204" pitchFamily="34" charset="0"/>
                <a:cs typeface="Calibri" panose="020F0502020204030204" pitchFamily="34" charset="0"/>
              </a:rPr>
              <a:t>With that transition to IPTs, we have also seen other changes, such as consistent growth in volume of clients and clients with increasingly complex care needs</a:t>
            </a:r>
          </a:p>
          <a:p>
            <a:pPr marL="1108219" lvl="2" indent="-174982" defTabSz="933237">
              <a:buFont typeface="Arial" panose="020B0604020202020204" pitchFamily="34" charset="0"/>
              <a:buChar char="•"/>
              <a:defRPr/>
            </a:pPr>
            <a:r>
              <a:rPr lang="en-CA" baseline="0" dirty="0">
                <a:latin typeface="Calibri" panose="020F0502020204030204" pitchFamily="34" charset="0"/>
                <a:cs typeface="Calibri" panose="020F0502020204030204" pitchFamily="34" charset="0"/>
              </a:rPr>
              <a:t>Has required staff to expand and broaden their knowledge bases and skillsets to work much closer to the top of their scopes</a:t>
            </a:r>
          </a:p>
          <a:p>
            <a:pPr marL="1108219" lvl="2" indent="-174982" defTabSz="933237">
              <a:buFont typeface="Arial" panose="020B0604020202020204" pitchFamily="34" charset="0"/>
              <a:buChar char="•"/>
              <a:defRPr/>
            </a:pPr>
            <a:r>
              <a:rPr lang="en-CA" baseline="0" dirty="0">
                <a:latin typeface="Calibri" panose="020F0502020204030204" pitchFamily="34" charset="0"/>
                <a:cs typeface="Calibri" panose="020F0502020204030204" pitchFamily="34" charset="0"/>
              </a:rPr>
              <a:t>In turn, has created a need for increased education and training</a:t>
            </a:r>
            <a:endParaRPr lang="en-US" dirty="0">
              <a:latin typeface="Calibri" panose="020F0502020204030204" pitchFamily="34" charset="0"/>
              <a:cs typeface="Calibri" panose="020F0502020204030204" pitchFamily="34" charset="0"/>
            </a:endParaRPr>
          </a:p>
          <a:p>
            <a:endParaRPr lang="en-CA" dirty="0"/>
          </a:p>
          <a:p>
            <a:r>
              <a:rPr lang="en-CA" dirty="0"/>
              <a:t>To meet this need, the Education &amp; Training team developed a wonderful tool for all IPT staff – the IPT SOC, a Learning Hub based curriculum containing all courses needed to provide any kind of IPT service.</a:t>
            </a:r>
          </a:p>
          <a:p>
            <a:endParaRPr lang="en-CA" dirty="0"/>
          </a:p>
          <a:p>
            <a:r>
              <a:rPr lang="en-CA" dirty="0"/>
              <a:t>However, the IPT SOC contains a vast amount of education - ~2-3 years of solid training. Without a proper introduction to the curriculum, it can be very overwhelming for staff who have to balance time for education with the need to continue service provision to heavy client panels. We have often heard “I don’t know where to start” “What do I prioritize?” </a:t>
            </a:r>
          </a:p>
          <a:p>
            <a:endParaRPr lang="en-CA" dirty="0"/>
          </a:p>
          <a:p>
            <a:r>
              <a:rPr lang="en-CA" dirty="0"/>
              <a:t>The roll out of this education started with a virtual presentation to IPT Leadership, and then soon after that, COVID struck, and the messaging and education for frontline staff around use of this tool did not reach its intended audience – the frontline staff.</a:t>
            </a:r>
          </a:p>
          <a:p>
            <a:endParaRPr lang="en-CA" dirty="0"/>
          </a:p>
          <a:p>
            <a:r>
              <a:rPr lang="en-CA" dirty="0"/>
              <a:t>The result, as you can imagine, has been a confused and frustrated staff who continue to feel overwhelmed with the unfamiliar tool, and stressed while continuing to rely on the less than ideal “Just in Time” learning to provide services they feel less confident and competent with. Consequently, we continue to see gaps in education among the IPTs.</a:t>
            </a:r>
          </a:p>
        </p:txBody>
      </p:sp>
      <p:sp>
        <p:nvSpPr>
          <p:cNvPr id="4" name="Slide Number Placeholder 3"/>
          <p:cNvSpPr>
            <a:spLocks noGrp="1"/>
          </p:cNvSpPr>
          <p:nvPr>
            <p:ph type="sldNum" sz="quarter" idx="5"/>
          </p:nvPr>
        </p:nvSpPr>
        <p:spPr/>
        <p:txBody>
          <a:bodyPr/>
          <a:lstStyle/>
          <a:p>
            <a:fld id="{4CF37341-CC47-4D24-814D-6F6FF6E1009B}" type="slidenum">
              <a:rPr lang="en-CA" smtClean="0"/>
              <a:t>6</a:t>
            </a:fld>
            <a:endParaRPr lang="en-CA"/>
          </a:p>
        </p:txBody>
      </p:sp>
    </p:spTree>
    <p:extLst>
      <p:ext uri="{BB962C8B-B14F-4D97-AF65-F5344CB8AC3E}">
        <p14:creationId xmlns:p14="http://schemas.microsoft.com/office/powerpoint/2010/main" val="2507329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E31C8A6-8B8D-490D-8C22-B066E952BFC6}" type="slidenum">
              <a:rPr lang="en-CA" smtClean="0"/>
              <a:t>7</a:t>
            </a:fld>
            <a:endParaRPr lang="en-CA"/>
          </a:p>
        </p:txBody>
      </p:sp>
    </p:spTree>
    <p:extLst>
      <p:ext uri="{BB962C8B-B14F-4D97-AF65-F5344CB8AC3E}">
        <p14:creationId xmlns:p14="http://schemas.microsoft.com/office/powerpoint/2010/main" val="4052393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One of the goals of the project was to increase IPT staff registration in the IPT SOC. Leadership had a target of 90% enrolment, and as you can see, by 1-week post info session, they had 95% team enrolment.</a:t>
            </a:r>
          </a:p>
          <a:p>
            <a:endParaRPr lang="en-CA" dirty="0"/>
          </a:p>
          <a:p>
            <a:r>
              <a:rPr lang="en-CA" dirty="0"/>
              <a:t>Additionally, with the application of the 7-question survey, we hoped to learn whether the content delivered in the session was beneficial to staff, specifically in areas of increasing awareness and understanding of the curriculum and reducing stress and anxiety around working with the curriculum. The results of that survey were significant, and proved the session to be highly beneficial to the staff, as we’ll show you in the next slides</a:t>
            </a:r>
          </a:p>
        </p:txBody>
      </p:sp>
      <p:sp>
        <p:nvSpPr>
          <p:cNvPr id="4" name="Slide Number Placeholder 3"/>
          <p:cNvSpPr>
            <a:spLocks noGrp="1"/>
          </p:cNvSpPr>
          <p:nvPr>
            <p:ph type="sldNum" sz="quarter" idx="5"/>
          </p:nvPr>
        </p:nvSpPr>
        <p:spPr/>
        <p:txBody>
          <a:bodyPr/>
          <a:lstStyle/>
          <a:p>
            <a:fld id="{EE31C8A6-8B8D-490D-8C22-B066E952BFC6}" type="slidenum">
              <a:rPr lang="en-CA" smtClean="0"/>
              <a:t>8</a:t>
            </a:fld>
            <a:endParaRPr lang="en-CA"/>
          </a:p>
        </p:txBody>
      </p:sp>
    </p:spTree>
    <p:extLst>
      <p:ext uri="{BB962C8B-B14F-4D97-AF65-F5344CB8AC3E}">
        <p14:creationId xmlns:p14="http://schemas.microsoft.com/office/powerpoint/2010/main" val="1185047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1. Improved overall awareness of the IPT SOC by 36%</a:t>
            </a:r>
          </a:p>
        </p:txBody>
      </p:sp>
      <p:sp>
        <p:nvSpPr>
          <p:cNvPr id="4" name="Slide Number Placeholder 3"/>
          <p:cNvSpPr>
            <a:spLocks noGrp="1"/>
          </p:cNvSpPr>
          <p:nvPr>
            <p:ph type="sldNum" sz="quarter" idx="5"/>
          </p:nvPr>
        </p:nvSpPr>
        <p:spPr/>
        <p:txBody>
          <a:bodyPr/>
          <a:lstStyle/>
          <a:p>
            <a:fld id="{EE31C8A6-8B8D-490D-8C22-B066E952BFC6}" type="slidenum">
              <a:rPr lang="en-CA" smtClean="0"/>
              <a:t>9</a:t>
            </a:fld>
            <a:endParaRPr lang="en-CA"/>
          </a:p>
        </p:txBody>
      </p:sp>
    </p:spTree>
    <p:extLst>
      <p:ext uri="{BB962C8B-B14F-4D97-AF65-F5344CB8AC3E}">
        <p14:creationId xmlns:p14="http://schemas.microsoft.com/office/powerpoint/2010/main" val="446283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2. Improved staff’s awareness that they had actually already started completing curriculum courses by 33%</a:t>
            </a:r>
          </a:p>
          <a:p>
            <a:endParaRPr lang="en-CA" dirty="0"/>
          </a:p>
        </p:txBody>
      </p:sp>
      <p:sp>
        <p:nvSpPr>
          <p:cNvPr id="4" name="Slide Number Placeholder 3"/>
          <p:cNvSpPr>
            <a:spLocks noGrp="1"/>
          </p:cNvSpPr>
          <p:nvPr>
            <p:ph type="sldNum" sz="quarter" idx="5"/>
          </p:nvPr>
        </p:nvSpPr>
        <p:spPr/>
        <p:txBody>
          <a:bodyPr/>
          <a:lstStyle/>
          <a:p>
            <a:fld id="{EE31C8A6-8B8D-490D-8C22-B066E952BFC6}" type="slidenum">
              <a:rPr lang="en-CA" smtClean="0"/>
              <a:t>10</a:t>
            </a:fld>
            <a:endParaRPr lang="en-CA"/>
          </a:p>
        </p:txBody>
      </p:sp>
    </p:spTree>
    <p:extLst>
      <p:ext uri="{BB962C8B-B14F-4D97-AF65-F5344CB8AC3E}">
        <p14:creationId xmlns:p14="http://schemas.microsoft.com/office/powerpoint/2010/main" val="2172264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3. Saw an increase in staff’s feeling that they had completed one or more entire phases by 29%  </a:t>
            </a:r>
          </a:p>
        </p:txBody>
      </p:sp>
      <p:sp>
        <p:nvSpPr>
          <p:cNvPr id="4" name="Slide Number Placeholder 3"/>
          <p:cNvSpPr>
            <a:spLocks noGrp="1"/>
          </p:cNvSpPr>
          <p:nvPr>
            <p:ph type="sldNum" sz="quarter" idx="5"/>
          </p:nvPr>
        </p:nvSpPr>
        <p:spPr/>
        <p:txBody>
          <a:bodyPr/>
          <a:lstStyle/>
          <a:p>
            <a:fld id="{EE31C8A6-8B8D-490D-8C22-B066E952BFC6}" type="slidenum">
              <a:rPr lang="en-CA" smtClean="0"/>
              <a:t>11</a:t>
            </a:fld>
            <a:endParaRPr lang="en-CA"/>
          </a:p>
        </p:txBody>
      </p:sp>
    </p:spTree>
    <p:extLst>
      <p:ext uri="{BB962C8B-B14F-4D97-AF65-F5344CB8AC3E}">
        <p14:creationId xmlns:p14="http://schemas.microsoft.com/office/powerpoint/2010/main" val="29974013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6171E64-FE02-4DE5-B72F-53C3706641C3}" type="datetimeFigureOut">
              <a:rPr lang="en-US" smtClean="0"/>
              <a:t>11/6/2023</a:t>
            </a:fld>
            <a:endParaRPr lang="en-US"/>
          </a:p>
        </p:txBody>
      </p:sp>
      <p:sp>
        <p:nvSpPr>
          <p:cNvPr id="5" name="Footer Placeholder 4"/>
          <p:cNvSpPr>
            <a:spLocks noGrp="1"/>
          </p:cNvSpPr>
          <p:nvPr>
            <p:ph type="ftr" sz="quarter" idx="11"/>
          </p:nvPr>
        </p:nvSpPr>
        <p:spPr>
          <a:xfrm>
            <a:off x="1127124" y="329307"/>
            <a:ext cx="5943668" cy="309201"/>
          </a:xfrm>
        </p:spPr>
        <p:txBody>
          <a:bodyPr/>
          <a:lstStyle/>
          <a:p>
            <a:endParaRPr lang="en-US"/>
          </a:p>
        </p:txBody>
      </p:sp>
      <p:sp>
        <p:nvSpPr>
          <p:cNvPr id="6" name="Slide Number Placeholder 5"/>
          <p:cNvSpPr>
            <a:spLocks noGrp="1"/>
          </p:cNvSpPr>
          <p:nvPr>
            <p:ph type="sldNum" sz="quarter" idx="12"/>
          </p:nvPr>
        </p:nvSpPr>
        <p:spPr>
          <a:xfrm>
            <a:off x="9924392" y="134930"/>
            <a:ext cx="811019" cy="503578"/>
          </a:xfrm>
        </p:spPr>
        <p:txBody>
          <a:bodyPr/>
          <a:lstStyle/>
          <a:p>
            <a:fld id="{91F18EF7-BE1E-4ECB-84D4-67C2B4D8F095}"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510018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171E64-FE02-4DE5-B72F-53C3706641C3}"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18EF7-BE1E-4ECB-84D4-67C2B4D8F095}" type="slidenum">
              <a:rPr lang="en-US" smtClean="0"/>
              <a:t>‹#›</a:t>
            </a:fld>
            <a:endParaRPr 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078352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171E64-FE02-4DE5-B72F-53C3706641C3}"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18EF7-BE1E-4ECB-84D4-67C2B4D8F095}" type="slidenum">
              <a:rPr lang="en-US" smtClean="0"/>
              <a:t>‹#›</a:t>
            </a:fld>
            <a:endParaRPr lang="en-US"/>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2458054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z="1200"/>
            </a:lvl1pPr>
          </a:lstStyle>
          <a:p>
            <a:fld id="{E6171E64-FE02-4DE5-B72F-53C3706641C3}" type="datetimeFigureOut">
              <a:rPr lang="en-US" smtClean="0"/>
              <a:t>11/6/2023</a:t>
            </a:fld>
            <a:endParaRPr lang="en-US"/>
          </a:p>
        </p:txBody>
      </p:sp>
      <p:sp>
        <p:nvSpPr>
          <p:cNvPr id="5" name="Footer Placeholder 4"/>
          <p:cNvSpPr>
            <a:spLocks noGrp="1"/>
          </p:cNvSpPr>
          <p:nvPr>
            <p:ph type="ftr" sz="quarter" idx="11"/>
          </p:nvPr>
        </p:nvSpPr>
        <p:spPr/>
        <p:txBody>
          <a:bodyPr/>
          <a:lstStyle>
            <a:lvl1pPr>
              <a:defRPr sz="1200"/>
            </a:lvl1pPr>
          </a:lstStyle>
          <a:p>
            <a:endParaRPr lang="en-US"/>
          </a:p>
        </p:txBody>
      </p:sp>
      <p:sp>
        <p:nvSpPr>
          <p:cNvPr id="6" name="Slide Number Placeholder 5"/>
          <p:cNvSpPr>
            <a:spLocks noGrp="1"/>
          </p:cNvSpPr>
          <p:nvPr>
            <p:ph type="sldNum" sz="quarter" idx="12"/>
          </p:nvPr>
        </p:nvSpPr>
        <p:spPr/>
        <p:txBody>
          <a:bodyPr/>
          <a:lstStyle/>
          <a:p>
            <a:fld id="{91F18EF7-BE1E-4ECB-84D4-67C2B4D8F095}" type="slidenum">
              <a:rPr lang="en-US" smtClean="0"/>
              <a:t>‹#›</a:t>
            </a:fld>
            <a:endParaRPr lang="en-US"/>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225444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171E64-FE02-4DE5-B72F-53C3706641C3}"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18EF7-BE1E-4ECB-84D4-67C2B4D8F095}"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590901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171E64-FE02-4DE5-B72F-53C3706641C3}"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F18EF7-BE1E-4ECB-84D4-67C2B4D8F095}"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064482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171E64-FE02-4DE5-B72F-53C3706641C3}" type="datetimeFigureOut">
              <a:rPr lang="en-US" smtClean="0"/>
              <a:t>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F18EF7-BE1E-4ECB-84D4-67C2B4D8F095}" type="slidenum">
              <a:rPr lang="en-US" smtClean="0"/>
              <a:t>‹#›</a:t>
            </a:fld>
            <a:endParaRPr lang="en-US"/>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25558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171E64-FE02-4DE5-B72F-53C3706641C3}" type="datetimeFigureOut">
              <a:rPr lang="en-US" smtClean="0"/>
              <a:t>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F18EF7-BE1E-4ECB-84D4-67C2B4D8F095}" type="slidenum">
              <a:rPr lang="en-US" smtClean="0"/>
              <a:t>‹#›</a:t>
            </a:fld>
            <a:endParaRPr lang="en-US"/>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58059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171E64-FE02-4DE5-B72F-53C3706641C3}" type="datetimeFigureOut">
              <a:rPr lang="en-US" smtClean="0"/>
              <a:t>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2421197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171E64-FE02-4DE5-B72F-53C3706641C3}"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F18EF7-BE1E-4ECB-84D4-67C2B4D8F095}"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618955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E6171E64-FE02-4DE5-B72F-53C3706641C3}" type="datetimeFigureOut">
              <a:rPr lang="en-US" smtClean="0"/>
              <a:t>11/6/2023</a:t>
            </a:fld>
            <a:endParaRPr lang="en-US"/>
          </a:p>
        </p:txBody>
      </p:sp>
      <p:sp>
        <p:nvSpPr>
          <p:cNvPr id="6" name="Footer Placeholder 5"/>
          <p:cNvSpPr>
            <a:spLocks noGrp="1"/>
          </p:cNvSpPr>
          <p:nvPr>
            <p:ph type="ftr" sz="quarter" idx="11"/>
          </p:nvPr>
        </p:nvSpPr>
        <p:spPr>
          <a:xfrm>
            <a:off x="1125300" y="318640"/>
            <a:ext cx="4877818" cy="320931"/>
          </a:xfrm>
        </p:spPr>
        <p:txBody>
          <a:bodyPr/>
          <a:lstStyle/>
          <a:p>
            <a:endParaRPr lang="en-US"/>
          </a:p>
        </p:txBody>
      </p:sp>
      <p:sp>
        <p:nvSpPr>
          <p:cNvPr id="7" name="Slide Number Placeholder 6"/>
          <p:cNvSpPr>
            <a:spLocks noGrp="1"/>
          </p:cNvSpPr>
          <p:nvPr>
            <p:ph type="sldNum" sz="quarter" idx="12"/>
          </p:nvPr>
        </p:nvSpPr>
        <p:spPr>
          <a:xfrm>
            <a:off x="6176794" y="137408"/>
            <a:ext cx="811019" cy="503578"/>
          </a:xfrm>
        </p:spPr>
        <p:txBody>
          <a:bodyPr/>
          <a:lstStyle/>
          <a:p>
            <a:fld id="{91F18EF7-BE1E-4ECB-84D4-67C2B4D8F095}" type="slidenum">
              <a:rPr lang="en-US" smtClean="0"/>
              <a:t>‹#›</a:t>
            </a:fld>
            <a:endParaRPr lang="en-US"/>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2707886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6171E64-FE02-4DE5-B72F-53C3706641C3}" type="datetimeFigureOut">
              <a:rPr lang="en-US" smtClean="0"/>
              <a:t>11/6/2023</a:t>
            </a:fld>
            <a:endParaRPr lang="en-US"/>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91F18EF7-BE1E-4ECB-84D4-67C2B4D8F095}" type="slidenum">
              <a:rPr lang="en-US" smtClean="0"/>
              <a:t>‹#›</a:t>
            </a:fld>
            <a:endParaRPr lang="en-US"/>
          </a:p>
        </p:txBody>
      </p:sp>
    </p:spTree>
    <p:extLst>
      <p:ext uri="{BB962C8B-B14F-4D97-AF65-F5344CB8AC3E}">
        <p14:creationId xmlns:p14="http://schemas.microsoft.com/office/powerpoint/2010/main" val="3640843405"/>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penclipart.org/detail/99271"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Susan.Schienbein@northernhealth.ca" TargetMode="External"/><Relationship Id="rId2" Type="http://schemas.openxmlformats.org/officeDocument/2006/relationships/hyperlink" Target="mailto:Shannon.Zwiers@northernhealth.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D2DB0-B24D-BB65-BEDF-56FBA2CB65F6}"/>
              </a:ext>
            </a:extLst>
          </p:cNvPr>
          <p:cNvSpPr>
            <a:spLocks noGrp="1"/>
          </p:cNvSpPr>
          <p:nvPr>
            <p:ph type="ctrTitle"/>
          </p:nvPr>
        </p:nvSpPr>
        <p:spPr>
          <a:xfrm>
            <a:off x="978522" y="2773746"/>
            <a:ext cx="6113394" cy="2974744"/>
          </a:xfrm>
        </p:spPr>
        <p:txBody>
          <a:bodyPr>
            <a:noAutofit/>
          </a:bodyPr>
          <a:lstStyle/>
          <a:p>
            <a:r>
              <a:rPr lang="en-CA" sz="4400" dirty="0">
                <a:latin typeface="Arial Nova"/>
                <a:cs typeface="Calibri"/>
              </a:rPr>
              <a:t>Interprofessional Team</a:t>
            </a:r>
            <a:br>
              <a:rPr lang="en-CA" sz="4400" dirty="0">
                <a:latin typeface="Arial Nova"/>
                <a:cs typeface="Calibri" panose="020F0502020204030204" pitchFamily="34" charset="0"/>
              </a:rPr>
            </a:br>
            <a:r>
              <a:rPr lang="en-CA" sz="4400" dirty="0">
                <a:latin typeface="Arial Nova"/>
                <a:cs typeface="Calibri"/>
              </a:rPr>
              <a:t>Education &amp; Service Deep Dive</a:t>
            </a:r>
            <a:br>
              <a:rPr lang="en-CA" sz="4400" dirty="0">
                <a:latin typeface="Arial Nova"/>
                <a:cs typeface="Calibri" panose="020F0502020204030204" pitchFamily="34" charset="0"/>
              </a:rPr>
            </a:br>
            <a:br>
              <a:rPr lang="en-CA" sz="4400" dirty="0">
                <a:latin typeface="Arial Nova"/>
                <a:cs typeface="Calibri" panose="020F0502020204030204" pitchFamily="34" charset="0"/>
              </a:rPr>
            </a:br>
            <a:br>
              <a:rPr lang="en-CA" sz="3200" i="1" dirty="0">
                <a:latin typeface="Arial Nova"/>
                <a:cs typeface="Calibri"/>
              </a:rPr>
            </a:br>
            <a:br>
              <a:rPr lang="en-CA" sz="3200" i="1" dirty="0">
                <a:latin typeface="Arial Nova"/>
                <a:cs typeface="Calibri"/>
              </a:rPr>
            </a:br>
            <a:r>
              <a:rPr lang="en-CA" sz="3200" i="1" dirty="0">
                <a:latin typeface="Arial Nova"/>
                <a:cs typeface="Calibri"/>
              </a:rPr>
              <a:t> </a:t>
            </a:r>
          </a:p>
        </p:txBody>
      </p:sp>
      <p:pic>
        <p:nvPicPr>
          <p:cNvPr id="10" name="Picture 9" descr="Cartoon people around a table&#10;&#10;Description automatically generated">
            <a:extLst>
              <a:ext uri="{FF2B5EF4-FFF2-40B4-BE49-F238E27FC236}">
                <a16:creationId xmlns:a16="http://schemas.microsoft.com/office/drawing/2014/main" id="{B429C32C-5C1F-69B5-3D5F-37D36FFA6B93}"/>
              </a:ext>
            </a:extLst>
          </p:cNvPr>
          <p:cNvPicPr>
            <a:picLocks noChangeAspect="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237778" y="2083405"/>
            <a:ext cx="3915763" cy="2888981"/>
          </a:xfrm>
          <a:prstGeom prst="rect">
            <a:avLst/>
          </a:prstGeom>
        </p:spPr>
      </p:pic>
      <p:sp>
        <p:nvSpPr>
          <p:cNvPr id="3" name="AutoShape 2">
            <a:extLst>
              <a:ext uri="{FF2B5EF4-FFF2-40B4-BE49-F238E27FC236}">
                <a16:creationId xmlns:a16="http://schemas.microsoft.com/office/drawing/2014/main" id="{06285874-3CA5-28CD-7E4F-4D570615863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6" name="Picture 5">
            <a:extLst>
              <a:ext uri="{FF2B5EF4-FFF2-40B4-BE49-F238E27FC236}">
                <a16:creationId xmlns:a16="http://schemas.microsoft.com/office/drawing/2014/main" id="{CB81B385-1814-1B39-4D29-03BC2E573D4D}"/>
              </a:ext>
            </a:extLst>
          </p:cNvPr>
          <p:cNvPicPr>
            <a:picLocks noChangeAspect="1"/>
          </p:cNvPicPr>
          <p:nvPr/>
        </p:nvPicPr>
        <p:blipFill>
          <a:blip r:embed="rId4"/>
          <a:stretch>
            <a:fillRect/>
          </a:stretch>
        </p:blipFill>
        <p:spPr>
          <a:xfrm>
            <a:off x="1038459" y="3921141"/>
            <a:ext cx="1642440" cy="856223"/>
          </a:xfrm>
          <a:prstGeom prst="rect">
            <a:avLst/>
          </a:prstGeom>
        </p:spPr>
      </p:pic>
    </p:spTree>
    <p:extLst>
      <p:ext uri="{BB962C8B-B14F-4D97-AF65-F5344CB8AC3E}">
        <p14:creationId xmlns:p14="http://schemas.microsoft.com/office/powerpoint/2010/main" val="1563961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93A50-8799-F467-43E5-82A10B0B956D}"/>
              </a:ext>
            </a:extLst>
          </p:cNvPr>
          <p:cNvSpPr>
            <a:spLocks noGrp="1"/>
          </p:cNvSpPr>
          <p:nvPr>
            <p:ph type="title"/>
          </p:nvPr>
        </p:nvSpPr>
        <p:spPr/>
        <p:txBody>
          <a:bodyPr/>
          <a:lstStyle/>
          <a:p>
            <a:r>
              <a:rPr lang="en-CA" dirty="0">
                <a:latin typeface="Calibri" panose="020F0502020204030204" pitchFamily="34" charset="0"/>
                <a:cs typeface="Calibri" panose="020F0502020204030204" pitchFamily="34" charset="0"/>
              </a:rPr>
              <a:t>Outcomes &amp; Measurements</a:t>
            </a:r>
          </a:p>
        </p:txBody>
      </p:sp>
      <p:graphicFrame>
        <p:nvGraphicFramePr>
          <p:cNvPr id="9" name="Content Placeholder 8">
            <a:extLst>
              <a:ext uri="{FF2B5EF4-FFF2-40B4-BE49-F238E27FC236}">
                <a16:creationId xmlns:a16="http://schemas.microsoft.com/office/drawing/2014/main" id="{ED8635F8-D4B3-3FAC-4FD3-ABA5DB70AB7B}"/>
              </a:ext>
            </a:extLst>
          </p:cNvPr>
          <p:cNvGraphicFramePr>
            <a:graphicFrameLocks noGrp="1"/>
          </p:cNvGraphicFramePr>
          <p:nvPr>
            <p:ph idx="1"/>
            <p:extLst>
              <p:ext uri="{D42A27DB-BD31-4B8C-83A1-F6EECF244321}">
                <p14:modId xmlns:p14="http://schemas.microsoft.com/office/powerpoint/2010/main" val="2581324484"/>
              </p:ext>
            </p:extLst>
          </p:nvPr>
        </p:nvGraphicFramePr>
        <p:xfrm>
          <a:off x="1130300" y="2105890"/>
          <a:ext cx="9602788" cy="364720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643EF9DC-4E82-8C9A-276A-471158DA2056}"/>
              </a:ext>
            </a:extLst>
          </p:cNvPr>
          <p:cNvSpPr txBox="1"/>
          <p:nvPr/>
        </p:nvSpPr>
        <p:spPr>
          <a:xfrm>
            <a:off x="8850385" y="3429000"/>
            <a:ext cx="1384184" cy="369332"/>
          </a:xfrm>
          <a:prstGeom prst="rect">
            <a:avLst/>
          </a:prstGeom>
          <a:noFill/>
        </p:spPr>
        <p:txBody>
          <a:bodyPr wrap="square" rtlCol="0">
            <a:spAutoFit/>
          </a:bodyPr>
          <a:lstStyle/>
          <a:p>
            <a:pPr algn="ctr"/>
            <a:r>
              <a:rPr lang="en-CA" b="1" dirty="0">
                <a:solidFill>
                  <a:srgbClr val="FF0000"/>
                </a:solidFill>
              </a:rPr>
              <a:t>33%</a:t>
            </a:r>
          </a:p>
        </p:txBody>
      </p:sp>
      <p:sp>
        <p:nvSpPr>
          <p:cNvPr id="4" name="Arrow: Up 3">
            <a:extLst>
              <a:ext uri="{FF2B5EF4-FFF2-40B4-BE49-F238E27FC236}">
                <a16:creationId xmlns:a16="http://schemas.microsoft.com/office/drawing/2014/main" id="{3AB5101F-A6F8-E622-FE68-EBFD99F7DE25}"/>
              </a:ext>
            </a:extLst>
          </p:cNvPr>
          <p:cNvSpPr/>
          <p:nvPr/>
        </p:nvSpPr>
        <p:spPr>
          <a:xfrm>
            <a:off x="9873842" y="3429000"/>
            <a:ext cx="243281" cy="291734"/>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219029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93A50-8799-F467-43E5-82A10B0B956D}"/>
              </a:ext>
            </a:extLst>
          </p:cNvPr>
          <p:cNvSpPr>
            <a:spLocks noGrp="1"/>
          </p:cNvSpPr>
          <p:nvPr>
            <p:ph type="title"/>
          </p:nvPr>
        </p:nvSpPr>
        <p:spPr/>
        <p:txBody>
          <a:bodyPr/>
          <a:lstStyle/>
          <a:p>
            <a:r>
              <a:rPr lang="en-CA" dirty="0">
                <a:latin typeface="Calibri" panose="020F0502020204030204" pitchFamily="34" charset="0"/>
                <a:cs typeface="Calibri" panose="020F0502020204030204" pitchFamily="34" charset="0"/>
              </a:rPr>
              <a:t>Outcomes &amp; Measurements</a:t>
            </a:r>
          </a:p>
        </p:txBody>
      </p:sp>
      <p:graphicFrame>
        <p:nvGraphicFramePr>
          <p:cNvPr id="9" name="Content Placeholder 8">
            <a:extLst>
              <a:ext uri="{FF2B5EF4-FFF2-40B4-BE49-F238E27FC236}">
                <a16:creationId xmlns:a16="http://schemas.microsoft.com/office/drawing/2014/main" id="{ED8635F8-D4B3-3FAC-4FD3-ABA5DB70AB7B}"/>
              </a:ext>
            </a:extLst>
          </p:cNvPr>
          <p:cNvGraphicFramePr>
            <a:graphicFrameLocks noGrp="1"/>
          </p:cNvGraphicFramePr>
          <p:nvPr>
            <p:ph idx="1"/>
            <p:extLst>
              <p:ext uri="{D42A27DB-BD31-4B8C-83A1-F6EECF244321}">
                <p14:modId xmlns:p14="http://schemas.microsoft.com/office/powerpoint/2010/main" val="806888273"/>
              </p:ext>
            </p:extLst>
          </p:nvPr>
        </p:nvGraphicFramePr>
        <p:xfrm>
          <a:off x="1130300" y="2105890"/>
          <a:ext cx="9602788" cy="364720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BFE07016-ACD6-15E7-0D33-F932FE8C47D1}"/>
              </a:ext>
            </a:extLst>
          </p:cNvPr>
          <p:cNvSpPr txBox="1"/>
          <p:nvPr/>
        </p:nvSpPr>
        <p:spPr>
          <a:xfrm>
            <a:off x="8850385" y="3429000"/>
            <a:ext cx="1384184" cy="369332"/>
          </a:xfrm>
          <a:prstGeom prst="rect">
            <a:avLst/>
          </a:prstGeom>
          <a:noFill/>
        </p:spPr>
        <p:txBody>
          <a:bodyPr wrap="square" rtlCol="0">
            <a:spAutoFit/>
          </a:bodyPr>
          <a:lstStyle/>
          <a:p>
            <a:pPr algn="ctr"/>
            <a:r>
              <a:rPr lang="en-CA" b="1" dirty="0">
                <a:solidFill>
                  <a:srgbClr val="FF0000"/>
                </a:solidFill>
              </a:rPr>
              <a:t>29%</a:t>
            </a:r>
          </a:p>
        </p:txBody>
      </p:sp>
      <p:sp>
        <p:nvSpPr>
          <p:cNvPr id="4" name="Arrow: Up 3">
            <a:extLst>
              <a:ext uri="{FF2B5EF4-FFF2-40B4-BE49-F238E27FC236}">
                <a16:creationId xmlns:a16="http://schemas.microsoft.com/office/drawing/2014/main" id="{BB330ADF-0DDA-DBC1-9177-E5945B918403}"/>
              </a:ext>
            </a:extLst>
          </p:cNvPr>
          <p:cNvSpPr/>
          <p:nvPr/>
        </p:nvSpPr>
        <p:spPr>
          <a:xfrm>
            <a:off x="9873842" y="3429000"/>
            <a:ext cx="243281" cy="291734"/>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812346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93A50-8799-F467-43E5-82A10B0B956D}"/>
              </a:ext>
            </a:extLst>
          </p:cNvPr>
          <p:cNvSpPr>
            <a:spLocks noGrp="1"/>
          </p:cNvSpPr>
          <p:nvPr>
            <p:ph type="title"/>
          </p:nvPr>
        </p:nvSpPr>
        <p:spPr/>
        <p:txBody>
          <a:bodyPr/>
          <a:lstStyle/>
          <a:p>
            <a:r>
              <a:rPr lang="en-CA" dirty="0">
                <a:latin typeface="Calibri" panose="020F0502020204030204" pitchFamily="34" charset="0"/>
                <a:cs typeface="Calibri" panose="020F0502020204030204" pitchFamily="34" charset="0"/>
              </a:rPr>
              <a:t>Outcomes &amp; Measurements</a:t>
            </a:r>
          </a:p>
        </p:txBody>
      </p:sp>
      <p:graphicFrame>
        <p:nvGraphicFramePr>
          <p:cNvPr id="9" name="Content Placeholder 8">
            <a:extLst>
              <a:ext uri="{FF2B5EF4-FFF2-40B4-BE49-F238E27FC236}">
                <a16:creationId xmlns:a16="http://schemas.microsoft.com/office/drawing/2014/main" id="{ED8635F8-D4B3-3FAC-4FD3-ABA5DB70AB7B}"/>
              </a:ext>
            </a:extLst>
          </p:cNvPr>
          <p:cNvGraphicFramePr>
            <a:graphicFrameLocks noGrp="1"/>
          </p:cNvGraphicFramePr>
          <p:nvPr>
            <p:ph idx="1"/>
            <p:extLst>
              <p:ext uri="{D42A27DB-BD31-4B8C-83A1-F6EECF244321}">
                <p14:modId xmlns:p14="http://schemas.microsoft.com/office/powerpoint/2010/main" val="1906015717"/>
              </p:ext>
            </p:extLst>
          </p:nvPr>
        </p:nvGraphicFramePr>
        <p:xfrm>
          <a:off x="1130300" y="2105890"/>
          <a:ext cx="9602788" cy="364720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5E11D659-7A7A-762F-AF35-2C8D69C6A6F1}"/>
              </a:ext>
            </a:extLst>
          </p:cNvPr>
          <p:cNvSpPr txBox="1"/>
          <p:nvPr/>
        </p:nvSpPr>
        <p:spPr>
          <a:xfrm>
            <a:off x="8850385" y="3429000"/>
            <a:ext cx="1384184" cy="369332"/>
          </a:xfrm>
          <a:prstGeom prst="rect">
            <a:avLst/>
          </a:prstGeom>
          <a:noFill/>
        </p:spPr>
        <p:txBody>
          <a:bodyPr wrap="square" rtlCol="0">
            <a:spAutoFit/>
          </a:bodyPr>
          <a:lstStyle/>
          <a:p>
            <a:pPr algn="ctr"/>
            <a:r>
              <a:rPr lang="en-CA" b="1" dirty="0">
                <a:solidFill>
                  <a:srgbClr val="FF0000"/>
                </a:solidFill>
              </a:rPr>
              <a:t>42%</a:t>
            </a:r>
          </a:p>
        </p:txBody>
      </p:sp>
      <p:sp>
        <p:nvSpPr>
          <p:cNvPr id="4" name="Arrow: Up 3">
            <a:extLst>
              <a:ext uri="{FF2B5EF4-FFF2-40B4-BE49-F238E27FC236}">
                <a16:creationId xmlns:a16="http://schemas.microsoft.com/office/drawing/2014/main" id="{A0FDF247-ABFD-8C16-F269-15210FC72A0A}"/>
              </a:ext>
            </a:extLst>
          </p:cNvPr>
          <p:cNvSpPr/>
          <p:nvPr/>
        </p:nvSpPr>
        <p:spPr>
          <a:xfrm>
            <a:off x="9873842" y="3429000"/>
            <a:ext cx="243281" cy="291734"/>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726181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93A50-8799-F467-43E5-82A10B0B956D}"/>
              </a:ext>
            </a:extLst>
          </p:cNvPr>
          <p:cNvSpPr>
            <a:spLocks noGrp="1"/>
          </p:cNvSpPr>
          <p:nvPr>
            <p:ph type="title"/>
          </p:nvPr>
        </p:nvSpPr>
        <p:spPr/>
        <p:txBody>
          <a:bodyPr/>
          <a:lstStyle/>
          <a:p>
            <a:r>
              <a:rPr lang="en-CA" dirty="0">
                <a:latin typeface="Calibri" panose="020F0502020204030204" pitchFamily="34" charset="0"/>
                <a:cs typeface="Calibri" panose="020F0502020204030204" pitchFamily="34" charset="0"/>
              </a:rPr>
              <a:t>Outcomes &amp; Measurements</a:t>
            </a:r>
          </a:p>
        </p:txBody>
      </p:sp>
      <p:graphicFrame>
        <p:nvGraphicFramePr>
          <p:cNvPr id="9" name="Content Placeholder 8">
            <a:extLst>
              <a:ext uri="{FF2B5EF4-FFF2-40B4-BE49-F238E27FC236}">
                <a16:creationId xmlns:a16="http://schemas.microsoft.com/office/drawing/2014/main" id="{ED8635F8-D4B3-3FAC-4FD3-ABA5DB70AB7B}"/>
              </a:ext>
            </a:extLst>
          </p:cNvPr>
          <p:cNvGraphicFramePr>
            <a:graphicFrameLocks noGrp="1"/>
          </p:cNvGraphicFramePr>
          <p:nvPr>
            <p:ph idx="1"/>
            <p:extLst>
              <p:ext uri="{D42A27DB-BD31-4B8C-83A1-F6EECF244321}">
                <p14:modId xmlns:p14="http://schemas.microsoft.com/office/powerpoint/2010/main" val="1286138348"/>
              </p:ext>
            </p:extLst>
          </p:nvPr>
        </p:nvGraphicFramePr>
        <p:xfrm>
          <a:off x="1130300" y="2105890"/>
          <a:ext cx="9540496" cy="364720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D7D62004-D1B7-ADC7-CC95-21F500493F75}"/>
              </a:ext>
            </a:extLst>
          </p:cNvPr>
          <p:cNvSpPr txBox="1"/>
          <p:nvPr/>
        </p:nvSpPr>
        <p:spPr>
          <a:xfrm>
            <a:off x="8850385" y="3429000"/>
            <a:ext cx="1384184" cy="369332"/>
          </a:xfrm>
          <a:prstGeom prst="rect">
            <a:avLst/>
          </a:prstGeom>
          <a:noFill/>
        </p:spPr>
        <p:txBody>
          <a:bodyPr wrap="square" rtlCol="0">
            <a:spAutoFit/>
          </a:bodyPr>
          <a:lstStyle/>
          <a:p>
            <a:pPr algn="ctr"/>
            <a:r>
              <a:rPr lang="en-CA" b="1" dirty="0">
                <a:solidFill>
                  <a:srgbClr val="FF0000"/>
                </a:solidFill>
              </a:rPr>
              <a:t>49%</a:t>
            </a:r>
          </a:p>
        </p:txBody>
      </p:sp>
      <p:sp>
        <p:nvSpPr>
          <p:cNvPr id="4" name="Arrow: Up 3">
            <a:extLst>
              <a:ext uri="{FF2B5EF4-FFF2-40B4-BE49-F238E27FC236}">
                <a16:creationId xmlns:a16="http://schemas.microsoft.com/office/drawing/2014/main" id="{CA0748AC-67C4-0CE4-B3AA-FF19380CD4F6}"/>
              </a:ext>
            </a:extLst>
          </p:cNvPr>
          <p:cNvSpPr/>
          <p:nvPr/>
        </p:nvSpPr>
        <p:spPr>
          <a:xfrm>
            <a:off x="9873842" y="3429000"/>
            <a:ext cx="243281" cy="291734"/>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1088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93A50-8799-F467-43E5-82A10B0B956D}"/>
              </a:ext>
            </a:extLst>
          </p:cNvPr>
          <p:cNvSpPr>
            <a:spLocks noGrp="1"/>
          </p:cNvSpPr>
          <p:nvPr>
            <p:ph type="title"/>
          </p:nvPr>
        </p:nvSpPr>
        <p:spPr/>
        <p:txBody>
          <a:bodyPr/>
          <a:lstStyle/>
          <a:p>
            <a:r>
              <a:rPr lang="en-CA" dirty="0">
                <a:latin typeface="Calibri" panose="020F0502020204030204" pitchFamily="34" charset="0"/>
                <a:cs typeface="Calibri" panose="020F0502020204030204" pitchFamily="34" charset="0"/>
              </a:rPr>
              <a:t>Outcomes &amp; Measurements**</a:t>
            </a:r>
          </a:p>
        </p:txBody>
      </p:sp>
      <p:graphicFrame>
        <p:nvGraphicFramePr>
          <p:cNvPr id="9" name="Content Placeholder 8">
            <a:extLst>
              <a:ext uri="{FF2B5EF4-FFF2-40B4-BE49-F238E27FC236}">
                <a16:creationId xmlns:a16="http://schemas.microsoft.com/office/drawing/2014/main" id="{ED8635F8-D4B3-3FAC-4FD3-ABA5DB70AB7B}"/>
              </a:ext>
            </a:extLst>
          </p:cNvPr>
          <p:cNvGraphicFramePr>
            <a:graphicFrameLocks noGrp="1"/>
          </p:cNvGraphicFramePr>
          <p:nvPr>
            <p:ph idx="1"/>
            <p:extLst>
              <p:ext uri="{D42A27DB-BD31-4B8C-83A1-F6EECF244321}">
                <p14:modId xmlns:p14="http://schemas.microsoft.com/office/powerpoint/2010/main" val="2838859573"/>
              </p:ext>
            </p:extLst>
          </p:nvPr>
        </p:nvGraphicFramePr>
        <p:xfrm>
          <a:off x="1130300" y="2105890"/>
          <a:ext cx="9602788" cy="364720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D40A6291-8DBD-7108-3D0A-70829A41F00F}"/>
              </a:ext>
            </a:extLst>
          </p:cNvPr>
          <p:cNvSpPr txBox="1"/>
          <p:nvPr/>
        </p:nvSpPr>
        <p:spPr>
          <a:xfrm>
            <a:off x="8850385" y="3429000"/>
            <a:ext cx="1384184" cy="369332"/>
          </a:xfrm>
          <a:prstGeom prst="rect">
            <a:avLst/>
          </a:prstGeom>
          <a:noFill/>
        </p:spPr>
        <p:txBody>
          <a:bodyPr wrap="square" rtlCol="0">
            <a:spAutoFit/>
          </a:bodyPr>
          <a:lstStyle/>
          <a:p>
            <a:pPr algn="ctr"/>
            <a:r>
              <a:rPr lang="en-CA" b="1" dirty="0">
                <a:solidFill>
                  <a:srgbClr val="FF0000"/>
                </a:solidFill>
              </a:rPr>
              <a:t>21% </a:t>
            </a:r>
          </a:p>
        </p:txBody>
      </p:sp>
      <p:sp>
        <p:nvSpPr>
          <p:cNvPr id="4" name="Arrow: Up 3">
            <a:extLst>
              <a:ext uri="{FF2B5EF4-FFF2-40B4-BE49-F238E27FC236}">
                <a16:creationId xmlns:a16="http://schemas.microsoft.com/office/drawing/2014/main" id="{2ED364C2-5714-5827-82B8-106ED415452F}"/>
              </a:ext>
            </a:extLst>
          </p:cNvPr>
          <p:cNvSpPr/>
          <p:nvPr/>
        </p:nvSpPr>
        <p:spPr>
          <a:xfrm>
            <a:off x="9873842" y="3429000"/>
            <a:ext cx="243281" cy="291734"/>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871727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93A50-8799-F467-43E5-82A10B0B956D}"/>
              </a:ext>
            </a:extLst>
          </p:cNvPr>
          <p:cNvSpPr>
            <a:spLocks noGrp="1"/>
          </p:cNvSpPr>
          <p:nvPr>
            <p:ph type="title"/>
          </p:nvPr>
        </p:nvSpPr>
        <p:spPr/>
        <p:txBody>
          <a:bodyPr/>
          <a:lstStyle/>
          <a:p>
            <a:r>
              <a:rPr lang="en-CA" dirty="0">
                <a:latin typeface="Calibri" panose="020F0502020204030204" pitchFamily="34" charset="0"/>
                <a:cs typeface="Calibri" panose="020F0502020204030204" pitchFamily="34" charset="0"/>
              </a:rPr>
              <a:t>Outcomes &amp; Measurements</a:t>
            </a:r>
          </a:p>
        </p:txBody>
      </p:sp>
      <p:graphicFrame>
        <p:nvGraphicFramePr>
          <p:cNvPr id="9" name="Content Placeholder 8">
            <a:extLst>
              <a:ext uri="{FF2B5EF4-FFF2-40B4-BE49-F238E27FC236}">
                <a16:creationId xmlns:a16="http://schemas.microsoft.com/office/drawing/2014/main" id="{ED8635F8-D4B3-3FAC-4FD3-ABA5DB70AB7B}"/>
              </a:ext>
            </a:extLst>
          </p:cNvPr>
          <p:cNvGraphicFramePr>
            <a:graphicFrameLocks noGrp="1"/>
          </p:cNvGraphicFramePr>
          <p:nvPr>
            <p:ph idx="1"/>
            <p:extLst>
              <p:ext uri="{D42A27DB-BD31-4B8C-83A1-F6EECF244321}">
                <p14:modId xmlns:p14="http://schemas.microsoft.com/office/powerpoint/2010/main" val="2159076416"/>
              </p:ext>
            </p:extLst>
          </p:nvPr>
        </p:nvGraphicFramePr>
        <p:xfrm>
          <a:off x="1130300" y="2105890"/>
          <a:ext cx="9602788" cy="364720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32CF9137-7233-B33D-78D7-ED025C8BAB09}"/>
              </a:ext>
            </a:extLst>
          </p:cNvPr>
          <p:cNvSpPr txBox="1"/>
          <p:nvPr/>
        </p:nvSpPr>
        <p:spPr>
          <a:xfrm>
            <a:off x="8850385" y="3429000"/>
            <a:ext cx="1384184" cy="369332"/>
          </a:xfrm>
          <a:prstGeom prst="rect">
            <a:avLst/>
          </a:prstGeom>
          <a:noFill/>
        </p:spPr>
        <p:txBody>
          <a:bodyPr wrap="square" rtlCol="0">
            <a:spAutoFit/>
          </a:bodyPr>
          <a:lstStyle/>
          <a:p>
            <a:pPr algn="ctr"/>
            <a:r>
              <a:rPr lang="en-CA" b="1" dirty="0">
                <a:solidFill>
                  <a:srgbClr val="FF0000"/>
                </a:solidFill>
              </a:rPr>
              <a:t>24%  </a:t>
            </a:r>
          </a:p>
        </p:txBody>
      </p:sp>
      <p:sp>
        <p:nvSpPr>
          <p:cNvPr id="4" name="Arrow: Down 3">
            <a:extLst>
              <a:ext uri="{FF2B5EF4-FFF2-40B4-BE49-F238E27FC236}">
                <a16:creationId xmlns:a16="http://schemas.microsoft.com/office/drawing/2014/main" id="{2B654F99-A53B-97FA-6B43-7927A3C9D4ED}"/>
              </a:ext>
            </a:extLst>
          </p:cNvPr>
          <p:cNvSpPr/>
          <p:nvPr/>
        </p:nvSpPr>
        <p:spPr>
          <a:xfrm>
            <a:off x="9861259" y="3506598"/>
            <a:ext cx="268448" cy="23489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578581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067ED-9E78-52C4-FF24-26C5CEE6714D}"/>
              </a:ext>
            </a:extLst>
          </p:cNvPr>
          <p:cNvSpPr>
            <a:spLocks noGrp="1"/>
          </p:cNvSpPr>
          <p:nvPr>
            <p:ph type="title"/>
          </p:nvPr>
        </p:nvSpPr>
        <p:spPr/>
        <p:txBody>
          <a:bodyPr/>
          <a:lstStyle/>
          <a:p>
            <a:r>
              <a:rPr lang="en-CA" dirty="0"/>
              <a:t>Results &amp; Learnings</a:t>
            </a:r>
          </a:p>
        </p:txBody>
      </p:sp>
      <p:pic>
        <p:nvPicPr>
          <p:cNvPr id="11" name="Picture 10">
            <a:extLst>
              <a:ext uri="{FF2B5EF4-FFF2-40B4-BE49-F238E27FC236}">
                <a16:creationId xmlns:a16="http://schemas.microsoft.com/office/drawing/2014/main" id="{B43B257E-77A2-279A-3143-7D9491B4073E}"/>
              </a:ext>
            </a:extLst>
          </p:cNvPr>
          <p:cNvPicPr>
            <a:picLocks noChangeAspect="1"/>
          </p:cNvPicPr>
          <p:nvPr/>
        </p:nvPicPr>
        <p:blipFill>
          <a:blip r:embed="rId3"/>
          <a:stretch>
            <a:fillRect/>
          </a:stretch>
        </p:blipFill>
        <p:spPr>
          <a:xfrm>
            <a:off x="6865567" y="977804"/>
            <a:ext cx="5076717" cy="5037178"/>
          </a:xfrm>
          <a:prstGeom prst="rect">
            <a:avLst/>
          </a:prstGeom>
        </p:spPr>
      </p:pic>
      <p:graphicFrame>
        <p:nvGraphicFramePr>
          <p:cNvPr id="14" name="Chart 13">
            <a:extLst>
              <a:ext uri="{FF2B5EF4-FFF2-40B4-BE49-F238E27FC236}">
                <a16:creationId xmlns:a16="http://schemas.microsoft.com/office/drawing/2014/main" id="{5B7B3A48-AD12-D265-1211-BAA8DCA83D31}"/>
              </a:ext>
            </a:extLst>
          </p:cNvPr>
          <p:cNvGraphicFramePr/>
          <p:nvPr>
            <p:extLst>
              <p:ext uri="{D42A27DB-BD31-4B8C-83A1-F6EECF244321}">
                <p14:modId xmlns:p14="http://schemas.microsoft.com/office/powerpoint/2010/main" val="3549420613"/>
              </p:ext>
            </p:extLst>
          </p:nvPr>
        </p:nvGraphicFramePr>
        <p:xfrm>
          <a:off x="360888" y="1588111"/>
          <a:ext cx="6065398" cy="442673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88483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83B73-84DA-1CA4-54D2-2F51B3D24E9E}"/>
              </a:ext>
            </a:extLst>
          </p:cNvPr>
          <p:cNvSpPr>
            <a:spLocks noGrp="1"/>
          </p:cNvSpPr>
          <p:nvPr>
            <p:ph type="title"/>
          </p:nvPr>
        </p:nvSpPr>
        <p:spPr/>
        <p:txBody>
          <a:bodyPr/>
          <a:lstStyle/>
          <a:p>
            <a:r>
              <a:rPr lang="en-CA" dirty="0"/>
              <a:t>Outcomes &amp; Measurements</a:t>
            </a:r>
          </a:p>
        </p:txBody>
      </p:sp>
      <p:graphicFrame>
        <p:nvGraphicFramePr>
          <p:cNvPr id="4" name="Table 4">
            <a:extLst>
              <a:ext uri="{FF2B5EF4-FFF2-40B4-BE49-F238E27FC236}">
                <a16:creationId xmlns:a16="http://schemas.microsoft.com/office/drawing/2014/main" id="{55FD248C-189A-7851-B168-A25A0B85A4BC}"/>
              </a:ext>
            </a:extLst>
          </p:cNvPr>
          <p:cNvGraphicFramePr>
            <a:graphicFrameLocks noGrp="1"/>
          </p:cNvGraphicFramePr>
          <p:nvPr>
            <p:extLst>
              <p:ext uri="{D42A27DB-BD31-4B8C-83A1-F6EECF244321}">
                <p14:modId xmlns:p14="http://schemas.microsoft.com/office/powerpoint/2010/main" val="1804491358"/>
              </p:ext>
            </p:extLst>
          </p:nvPr>
        </p:nvGraphicFramePr>
        <p:xfrm>
          <a:off x="1809294" y="1654030"/>
          <a:ext cx="8245225" cy="4230441"/>
        </p:xfrm>
        <a:graphic>
          <a:graphicData uri="http://schemas.openxmlformats.org/drawingml/2006/table">
            <a:tbl>
              <a:tblPr firstRow="1" bandRow="1">
                <a:tableStyleId>{5C22544A-7EE6-4342-B048-85BDC9FD1C3A}</a:tableStyleId>
              </a:tblPr>
              <a:tblGrid>
                <a:gridCol w="4454140">
                  <a:extLst>
                    <a:ext uri="{9D8B030D-6E8A-4147-A177-3AD203B41FA5}">
                      <a16:colId xmlns:a16="http://schemas.microsoft.com/office/drawing/2014/main" val="2078602192"/>
                    </a:ext>
                  </a:extLst>
                </a:gridCol>
                <a:gridCol w="1103304">
                  <a:extLst>
                    <a:ext uri="{9D8B030D-6E8A-4147-A177-3AD203B41FA5}">
                      <a16:colId xmlns:a16="http://schemas.microsoft.com/office/drawing/2014/main" val="3793953675"/>
                    </a:ext>
                  </a:extLst>
                </a:gridCol>
                <a:gridCol w="1228437">
                  <a:extLst>
                    <a:ext uri="{9D8B030D-6E8A-4147-A177-3AD203B41FA5}">
                      <a16:colId xmlns:a16="http://schemas.microsoft.com/office/drawing/2014/main" val="4036860467"/>
                    </a:ext>
                  </a:extLst>
                </a:gridCol>
                <a:gridCol w="1459344">
                  <a:extLst>
                    <a:ext uri="{9D8B030D-6E8A-4147-A177-3AD203B41FA5}">
                      <a16:colId xmlns:a16="http://schemas.microsoft.com/office/drawing/2014/main" val="957692118"/>
                    </a:ext>
                  </a:extLst>
                </a:gridCol>
              </a:tblGrid>
              <a:tr h="434961">
                <a:tc>
                  <a:txBody>
                    <a:bodyPr/>
                    <a:lstStyle/>
                    <a:p>
                      <a:r>
                        <a:rPr lang="en-CA" dirty="0"/>
                        <a:t>Skills/Service Category</a:t>
                      </a:r>
                    </a:p>
                  </a:txBody>
                  <a:tcPr/>
                </a:tc>
                <a:tc>
                  <a:txBody>
                    <a:bodyPr/>
                    <a:lstStyle/>
                    <a:p>
                      <a:pPr algn="ctr"/>
                      <a:r>
                        <a:rPr lang="en-CA" dirty="0"/>
                        <a:t>Then</a:t>
                      </a:r>
                    </a:p>
                  </a:txBody>
                  <a:tcPr anchor="ctr"/>
                </a:tc>
                <a:tc>
                  <a:txBody>
                    <a:bodyPr/>
                    <a:lstStyle/>
                    <a:p>
                      <a:pPr algn="ctr"/>
                      <a:r>
                        <a:rPr lang="en-CA" dirty="0"/>
                        <a:t>Now</a:t>
                      </a:r>
                    </a:p>
                  </a:txBody>
                  <a:tcPr anchor="ctr"/>
                </a:tc>
                <a:tc>
                  <a:txBody>
                    <a:bodyPr/>
                    <a:lstStyle/>
                    <a:p>
                      <a:pPr algn="ctr"/>
                      <a:r>
                        <a:rPr lang="en-CA" dirty="0"/>
                        <a:t>Difference</a:t>
                      </a:r>
                    </a:p>
                  </a:txBody>
                  <a:tcPr anchor="ctr"/>
                </a:tc>
                <a:extLst>
                  <a:ext uri="{0D108BD9-81ED-4DB2-BD59-A6C34878D82A}">
                    <a16:rowId xmlns:a16="http://schemas.microsoft.com/office/drawing/2014/main" val="2861743153"/>
                  </a:ext>
                </a:extLst>
              </a:tr>
              <a:tr h="434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Basic Onboarding (Required)</a:t>
                      </a:r>
                    </a:p>
                  </a:txBody>
                  <a:tcPr/>
                </a:tc>
                <a:tc>
                  <a:txBody>
                    <a:bodyPr/>
                    <a:lstStyle/>
                    <a:p>
                      <a:pPr algn="ctr"/>
                      <a:r>
                        <a:rPr lang="en-CA" dirty="0"/>
                        <a:t>769</a:t>
                      </a:r>
                    </a:p>
                  </a:txBody>
                  <a:tcPr anchor="ctr"/>
                </a:tc>
                <a:tc>
                  <a:txBody>
                    <a:bodyPr/>
                    <a:lstStyle/>
                    <a:p>
                      <a:pPr algn="ctr"/>
                      <a:r>
                        <a:rPr lang="en-CA" dirty="0"/>
                        <a:t>857</a:t>
                      </a:r>
                    </a:p>
                  </a:txBody>
                  <a:tcPr anchor="ctr"/>
                </a:tc>
                <a:tc>
                  <a:txBody>
                    <a:bodyPr/>
                    <a:lstStyle/>
                    <a:p>
                      <a:pPr algn="ctr"/>
                      <a:r>
                        <a:rPr lang="en-CA" dirty="0">
                          <a:solidFill>
                            <a:srgbClr val="FF0000"/>
                          </a:solidFill>
                        </a:rPr>
                        <a:t>+88</a:t>
                      </a:r>
                    </a:p>
                  </a:txBody>
                  <a:tcPr anchor="ctr"/>
                </a:tc>
                <a:extLst>
                  <a:ext uri="{0D108BD9-81ED-4DB2-BD59-A6C34878D82A}">
                    <a16:rowId xmlns:a16="http://schemas.microsoft.com/office/drawing/2014/main" val="3134468267"/>
                  </a:ext>
                </a:extLst>
              </a:tr>
              <a:tr h="434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General Skills </a:t>
                      </a:r>
                    </a:p>
                  </a:txBody>
                  <a:tcPr/>
                </a:tc>
                <a:tc>
                  <a:txBody>
                    <a:bodyPr/>
                    <a:lstStyle/>
                    <a:p>
                      <a:pPr algn="ctr"/>
                      <a:r>
                        <a:rPr lang="en-CA" dirty="0"/>
                        <a:t>236</a:t>
                      </a:r>
                    </a:p>
                  </a:txBody>
                  <a:tcPr anchor="ctr"/>
                </a:tc>
                <a:tc>
                  <a:txBody>
                    <a:bodyPr/>
                    <a:lstStyle/>
                    <a:p>
                      <a:pPr algn="ctr"/>
                      <a:r>
                        <a:rPr lang="en-CA" dirty="0"/>
                        <a:t>251</a:t>
                      </a:r>
                    </a:p>
                  </a:txBody>
                  <a:tcPr anchor="ctr"/>
                </a:tc>
                <a:tc>
                  <a:txBody>
                    <a:bodyPr/>
                    <a:lstStyle/>
                    <a:p>
                      <a:pPr algn="ctr"/>
                      <a:r>
                        <a:rPr lang="en-CA" dirty="0"/>
                        <a:t>+15</a:t>
                      </a:r>
                    </a:p>
                  </a:txBody>
                  <a:tcPr anchor="ctr"/>
                </a:tc>
                <a:extLst>
                  <a:ext uri="{0D108BD9-81ED-4DB2-BD59-A6C34878D82A}">
                    <a16:rowId xmlns:a16="http://schemas.microsoft.com/office/drawing/2014/main" val="3928495805"/>
                  </a:ext>
                </a:extLst>
              </a:tr>
              <a:tr h="434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Population &amp; Public Health Specific</a:t>
                      </a:r>
                    </a:p>
                  </a:txBody>
                  <a:tcPr/>
                </a:tc>
                <a:tc>
                  <a:txBody>
                    <a:bodyPr/>
                    <a:lstStyle/>
                    <a:p>
                      <a:pPr algn="ctr"/>
                      <a:r>
                        <a:rPr lang="en-CA" dirty="0"/>
                        <a:t>138</a:t>
                      </a:r>
                    </a:p>
                  </a:txBody>
                  <a:tcPr anchor="ctr"/>
                </a:tc>
                <a:tc>
                  <a:txBody>
                    <a:bodyPr/>
                    <a:lstStyle/>
                    <a:p>
                      <a:pPr algn="ctr"/>
                      <a:r>
                        <a:rPr lang="en-CA" dirty="0"/>
                        <a:t>143</a:t>
                      </a:r>
                    </a:p>
                  </a:txBody>
                  <a:tcPr anchor="ctr"/>
                </a:tc>
                <a:tc>
                  <a:txBody>
                    <a:bodyPr/>
                    <a:lstStyle/>
                    <a:p>
                      <a:pPr algn="ctr"/>
                      <a:r>
                        <a:rPr lang="en-CA" dirty="0"/>
                        <a:t>+5</a:t>
                      </a:r>
                    </a:p>
                  </a:txBody>
                  <a:tcPr anchor="ctr"/>
                </a:tc>
                <a:extLst>
                  <a:ext uri="{0D108BD9-81ED-4DB2-BD59-A6C34878D82A}">
                    <a16:rowId xmlns:a16="http://schemas.microsoft.com/office/drawing/2014/main" val="1518176246"/>
                  </a:ext>
                </a:extLst>
              </a:tr>
              <a:tr h="434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Mental Health Specific</a:t>
                      </a:r>
                    </a:p>
                  </a:txBody>
                  <a:tcPr/>
                </a:tc>
                <a:tc>
                  <a:txBody>
                    <a:bodyPr/>
                    <a:lstStyle/>
                    <a:p>
                      <a:pPr algn="ctr"/>
                      <a:r>
                        <a:rPr lang="en-CA" dirty="0"/>
                        <a:t>89</a:t>
                      </a:r>
                    </a:p>
                  </a:txBody>
                  <a:tcPr anchor="ctr"/>
                </a:tc>
                <a:tc>
                  <a:txBody>
                    <a:bodyPr/>
                    <a:lstStyle/>
                    <a:p>
                      <a:pPr algn="ctr"/>
                      <a:r>
                        <a:rPr lang="en-CA" dirty="0"/>
                        <a:t>108</a:t>
                      </a:r>
                    </a:p>
                  </a:txBody>
                  <a:tcPr anchor="ctr"/>
                </a:tc>
                <a:tc>
                  <a:txBody>
                    <a:bodyPr/>
                    <a:lstStyle/>
                    <a:p>
                      <a:pPr algn="ctr"/>
                      <a:r>
                        <a:rPr lang="en-CA" dirty="0"/>
                        <a:t>+19</a:t>
                      </a:r>
                    </a:p>
                  </a:txBody>
                  <a:tcPr anchor="ctr"/>
                </a:tc>
                <a:extLst>
                  <a:ext uri="{0D108BD9-81ED-4DB2-BD59-A6C34878D82A}">
                    <a16:rowId xmlns:a16="http://schemas.microsoft.com/office/drawing/2014/main" val="2909394579"/>
                  </a:ext>
                </a:extLst>
              </a:tr>
              <a:tr h="750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Home &amp; Community Care/ </a:t>
                      </a:r>
                      <a:br>
                        <a:rPr lang="en-CA" dirty="0"/>
                      </a:br>
                      <a:r>
                        <a:rPr lang="en-CA" dirty="0"/>
                        <a:t>Care Coordination Specific</a:t>
                      </a:r>
                    </a:p>
                  </a:txBody>
                  <a:tcPr/>
                </a:tc>
                <a:tc>
                  <a:txBody>
                    <a:bodyPr/>
                    <a:lstStyle/>
                    <a:p>
                      <a:pPr algn="ctr"/>
                      <a:r>
                        <a:rPr lang="en-CA" dirty="0"/>
                        <a:t>223</a:t>
                      </a:r>
                    </a:p>
                  </a:txBody>
                  <a:tcPr anchor="ctr"/>
                </a:tc>
                <a:tc>
                  <a:txBody>
                    <a:bodyPr/>
                    <a:lstStyle/>
                    <a:p>
                      <a:pPr algn="ctr"/>
                      <a:r>
                        <a:rPr lang="en-CA" dirty="0"/>
                        <a:t>273</a:t>
                      </a:r>
                    </a:p>
                  </a:txBody>
                  <a:tcPr anchor="ctr"/>
                </a:tc>
                <a:tc>
                  <a:txBody>
                    <a:bodyPr/>
                    <a:lstStyle/>
                    <a:p>
                      <a:pPr algn="ctr"/>
                      <a:r>
                        <a:rPr lang="en-CA" dirty="0">
                          <a:solidFill>
                            <a:srgbClr val="FF0000"/>
                          </a:solidFill>
                        </a:rPr>
                        <a:t>+50</a:t>
                      </a:r>
                    </a:p>
                  </a:txBody>
                  <a:tcPr anchor="ctr"/>
                </a:tc>
                <a:extLst>
                  <a:ext uri="{0D108BD9-81ED-4DB2-BD59-A6C34878D82A}">
                    <a16:rowId xmlns:a16="http://schemas.microsoft.com/office/drawing/2014/main" val="2444956392"/>
                  </a:ext>
                </a:extLst>
              </a:tr>
              <a:tr h="434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Chronic Disease Specific</a:t>
                      </a:r>
                    </a:p>
                  </a:txBody>
                  <a:tcPr/>
                </a:tc>
                <a:tc>
                  <a:txBody>
                    <a:bodyPr/>
                    <a:lstStyle/>
                    <a:p>
                      <a:pPr algn="ctr"/>
                      <a:r>
                        <a:rPr lang="en-CA" dirty="0"/>
                        <a:t>13</a:t>
                      </a:r>
                    </a:p>
                  </a:txBody>
                  <a:tcPr anchor="ctr"/>
                </a:tc>
                <a:tc>
                  <a:txBody>
                    <a:bodyPr/>
                    <a:lstStyle/>
                    <a:p>
                      <a:pPr algn="ctr"/>
                      <a:r>
                        <a:rPr lang="en-CA" dirty="0"/>
                        <a:t>28</a:t>
                      </a:r>
                    </a:p>
                  </a:txBody>
                  <a:tcPr anchor="ctr"/>
                </a:tc>
                <a:tc>
                  <a:txBody>
                    <a:bodyPr/>
                    <a:lstStyle/>
                    <a:p>
                      <a:pPr algn="ctr"/>
                      <a:r>
                        <a:rPr lang="en-CA" dirty="0">
                          <a:solidFill>
                            <a:srgbClr val="FF0000"/>
                          </a:solidFill>
                        </a:rPr>
                        <a:t>+15*</a:t>
                      </a:r>
                    </a:p>
                  </a:txBody>
                  <a:tcPr anchor="ctr"/>
                </a:tc>
                <a:extLst>
                  <a:ext uri="{0D108BD9-81ED-4DB2-BD59-A6C34878D82A}">
                    <a16:rowId xmlns:a16="http://schemas.microsoft.com/office/drawing/2014/main" val="3026572976"/>
                  </a:ext>
                </a:extLst>
              </a:tr>
              <a:tr h="434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Allied Health Clinical Skills</a:t>
                      </a:r>
                    </a:p>
                  </a:txBody>
                  <a:tcPr/>
                </a:tc>
                <a:tc>
                  <a:txBody>
                    <a:bodyPr/>
                    <a:lstStyle/>
                    <a:p>
                      <a:pPr algn="ctr"/>
                      <a:r>
                        <a:rPr lang="en-CA" dirty="0"/>
                        <a:t>0</a:t>
                      </a:r>
                    </a:p>
                  </a:txBody>
                  <a:tcPr anchor="ctr"/>
                </a:tc>
                <a:tc>
                  <a:txBody>
                    <a:bodyPr/>
                    <a:lstStyle/>
                    <a:p>
                      <a:pPr algn="ctr"/>
                      <a:r>
                        <a:rPr lang="en-CA" dirty="0"/>
                        <a:t>0</a:t>
                      </a:r>
                    </a:p>
                  </a:txBody>
                  <a:tcPr anchor="ctr"/>
                </a:tc>
                <a:tc>
                  <a:txBody>
                    <a:bodyPr/>
                    <a:lstStyle/>
                    <a:p>
                      <a:pPr algn="ctr"/>
                      <a:r>
                        <a:rPr lang="en-CA" dirty="0"/>
                        <a:t>N/A</a:t>
                      </a:r>
                    </a:p>
                  </a:txBody>
                  <a:tcPr anchor="ctr"/>
                </a:tc>
                <a:extLst>
                  <a:ext uri="{0D108BD9-81ED-4DB2-BD59-A6C34878D82A}">
                    <a16:rowId xmlns:a16="http://schemas.microsoft.com/office/drawing/2014/main" val="2525505778"/>
                  </a:ext>
                </a:extLst>
              </a:tr>
              <a:tr h="434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COURSE TOTALS</a:t>
                      </a:r>
                    </a:p>
                  </a:txBody>
                  <a:tcPr>
                    <a:solidFill>
                      <a:schemeClr val="accent4">
                        <a:lumMod val="20000"/>
                        <a:lumOff val="80000"/>
                      </a:schemeClr>
                    </a:solidFill>
                  </a:tcPr>
                </a:tc>
                <a:tc>
                  <a:txBody>
                    <a:bodyPr/>
                    <a:lstStyle/>
                    <a:p>
                      <a:pPr algn="ctr"/>
                      <a:r>
                        <a:rPr lang="en-CA" dirty="0"/>
                        <a:t>1468</a:t>
                      </a:r>
                    </a:p>
                  </a:txBody>
                  <a:tcPr anchor="ctr">
                    <a:solidFill>
                      <a:schemeClr val="accent4">
                        <a:lumMod val="20000"/>
                        <a:lumOff val="80000"/>
                      </a:schemeClr>
                    </a:solidFill>
                  </a:tcPr>
                </a:tc>
                <a:tc>
                  <a:txBody>
                    <a:bodyPr/>
                    <a:lstStyle/>
                    <a:p>
                      <a:pPr algn="ctr"/>
                      <a:r>
                        <a:rPr lang="en-CA" dirty="0"/>
                        <a:t>1660</a:t>
                      </a:r>
                    </a:p>
                  </a:txBody>
                  <a:tcPr anchor="ctr">
                    <a:solidFill>
                      <a:schemeClr val="accent4">
                        <a:lumMod val="20000"/>
                        <a:lumOff val="80000"/>
                      </a:schemeClr>
                    </a:solidFill>
                  </a:tcPr>
                </a:tc>
                <a:tc>
                  <a:txBody>
                    <a:bodyPr/>
                    <a:lstStyle/>
                    <a:p>
                      <a:pPr algn="ctr"/>
                      <a:r>
                        <a:rPr lang="en-CA" dirty="0"/>
                        <a:t>+192</a:t>
                      </a:r>
                    </a:p>
                  </a:txBody>
                  <a:tcPr anchor="ctr">
                    <a:solidFill>
                      <a:schemeClr val="accent4">
                        <a:lumMod val="20000"/>
                        <a:lumOff val="80000"/>
                      </a:schemeClr>
                    </a:solidFill>
                  </a:tcPr>
                </a:tc>
                <a:extLst>
                  <a:ext uri="{0D108BD9-81ED-4DB2-BD59-A6C34878D82A}">
                    <a16:rowId xmlns:a16="http://schemas.microsoft.com/office/drawing/2014/main" val="3190935403"/>
                  </a:ext>
                </a:extLst>
              </a:tr>
            </a:tbl>
          </a:graphicData>
        </a:graphic>
      </p:graphicFrame>
    </p:spTree>
    <p:extLst>
      <p:ext uri="{BB962C8B-B14F-4D97-AF65-F5344CB8AC3E}">
        <p14:creationId xmlns:p14="http://schemas.microsoft.com/office/powerpoint/2010/main" val="605685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92EFF-1147-0D10-12E1-EBDEAD8982C9}"/>
              </a:ext>
            </a:extLst>
          </p:cNvPr>
          <p:cNvSpPr>
            <a:spLocks noGrp="1"/>
          </p:cNvSpPr>
          <p:nvPr>
            <p:ph type="title"/>
          </p:nvPr>
        </p:nvSpPr>
        <p:spPr/>
        <p:txBody>
          <a:bodyPr/>
          <a:lstStyle/>
          <a:p>
            <a:r>
              <a:rPr lang="en-CA">
                <a:latin typeface="Calibri" panose="020F0502020204030204" pitchFamily="34" charset="0"/>
                <a:cs typeface="Calibri" panose="020F0502020204030204" pitchFamily="34" charset="0"/>
              </a:rPr>
              <a:t>Next steps:</a:t>
            </a:r>
          </a:p>
        </p:txBody>
      </p:sp>
      <p:sp>
        <p:nvSpPr>
          <p:cNvPr id="3" name="Content Placeholder 2">
            <a:extLst>
              <a:ext uri="{FF2B5EF4-FFF2-40B4-BE49-F238E27FC236}">
                <a16:creationId xmlns:a16="http://schemas.microsoft.com/office/drawing/2014/main" id="{54806678-94F1-DBBD-7DDD-84A8958F62D6}"/>
              </a:ext>
            </a:extLst>
          </p:cNvPr>
          <p:cNvSpPr>
            <a:spLocks noGrp="1"/>
          </p:cNvSpPr>
          <p:nvPr>
            <p:ph idx="1"/>
          </p:nvPr>
        </p:nvSpPr>
        <p:spPr>
          <a:xfrm>
            <a:off x="1130270" y="1636060"/>
            <a:ext cx="9603275" cy="4155140"/>
          </a:xfrm>
        </p:spPr>
        <p:txBody>
          <a:bodyPr>
            <a:normAutofit/>
          </a:bodyPr>
          <a:lstStyle/>
          <a:p>
            <a:r>
              <a:rPr lang="en-CA" dirty="0">
                <a:latin typeface="Calibri" panose="020F0502020204030204" pitchFamily="34" charset="0"/>
                <a:cs typeface="Calibri" panose="020F0502020204030204" pitchFamily="34" charset="0"/>
              </a:rPr>
              <a:t>IPT Standardized Orientation Curriculum Info Sessions</a:t>
            </a:r>
          </a:p>
          <a:p>
            <a:pPr lvl="1"/>
            <a:r>
              <a:rPr lang="en-CA" dirty="0">
                <a:latin typeface="Calibri" panose="020F0502020204030204" pitchFamily="34" charset="0"/>
                <a:cs typeface="Calibri" panose="020F0502020204030204" pitchFamily="34" charset="0"/>
              </a:rPr>
              <a:t>Provided virtually or in-person across the NI in May, 2023 (22 Sessions, 96 participants)</a:t>
            </a:r>
            <a:br>
              <a:rPr lang="en-CA" dirty="0">
                <a:latin typeface="Calibri" panose="020F0502020204030204" pitchFamily="34" charset="0"/>
                <a:cs typeface="Calibri" panose="020F0502020204030204" pitchFamily="34" charset="0"/>
              </a:rPr>
            </a:br>
            <a:endParaRPr lang="en-CA" dirty="0">
              <a:latin typeface="Calibri" panose="020F0502020204030204" pitchFamily="34" charset="0"/>
              <a:cs typeface="Calibri" panose="020F0502020204030204" pitchFamily="34" charset="0"/>
            </a:endParaRPr>
          </a:p>
          <a:p>
            <a:r>
              <a:rPr lang="en-CA" dirty="0">
                <a:latin typeface="Calibri" panose="020F0502020204030204" pitchFamily="34" charset="0"/>
                <a:cs typeface="Calibri" panose="020F0502020204030204" pitchFamily="34" charset="0"/>
              </a:rPr>
              <a:t>Readiness Assessments </a:t>
            </a:r>
            <a:br>
              <a:rPr lang="en-CA" dirty="0">
                <a:latin typeface="Calibri" panose="020F0502020204030204" pitchFamily="34" charset="0"/>
                <a:cs typeface="Calibri" panose="020F0502020204030204" pitchFamily="34" charset="0"/>
              </a:rPr>
            </a:br>
            <a:endParaRPr lang="en-CA" dirty="0">
              <a:latin typeface="Calibri" panose="020F0502020204030204" pitchFamily="34" charset="0"/>
              <a:cs typeface="Calibri" panose="020F0502020204030204" pitchFamily="34" charset="0"/>
            </a:endParaRPr>
          </a:p>
          <a:p>
            <a:r>
              <a:rPr lang="en-CA" dirty="0">
                <a:latin typeface="Calibri" panose="020F0502020204030204" pitchFamily="34" charset="0"/>
                <a:cs typeface="Calibri" panose="020F0502020204030204" pitchFamily="34" charset="0"/>
              </a:rPr>
              <a:t>Schedule building </a:t>
            </a:r>
            <a:br>
              <a:rPr lang="en-CA" dirty="0">
                <a:latin typeface="Calibri" panose="020F0502020204030204" pitchFamily="34" charset="0"/>
                <a:cs typeface="Calibri" panose="020F0502020204030204" pitchFamily="34" charset="0"/>
              </a:rPr>
            </a:br>
            <a:endParaRPr lang="en-CA" dirty="0">
              <a:latin typeface="Calibri" panose="020F0502020204030204" pitchFamily="34" charset="0"/>
              <a:cs typeface="Calibri" panose="020F0502020204030204" pitchFamily="34" charset="0"/>
            </a:endParaRPr>
          </a:p>
          <a:p>
            <a:r>
              <a:rPr lang="en-CA" dirty="0">
                <a:latin typeface="Calibri" panose="020F0502020204030204" pitchFamily="34" charset="0"/>
                <a:cs typeface="Calibri" panose="020F0502020204030204" pitchFamily="34" charset="0"/>
              </a:rPr>
              <a:t>Modifications &amp; Streamlining</a:t>
            </a:r>
          </a:p>
        </p:txBody>
      </p:sp>
    </p:spTree>
    <p:extLst>
      <p:ext uri="{BB962C8B-B14F-4D97-AF65-F5344CB8AC3E}">
        <p14:creationId xmlns:p14="http://schemas.microsoft.com/office/powerpoint/2010/main" val="3192058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C9E52-31D6-2A6B-54A2-F687017D2EFC}"/>
              </a:ext>
            </a:extLst>
          </p:cNvPr>
          <p:cNvSpPr>
            <a:spLocks noGrp="1"/>
          </p:cNvSpPr>
          <p:nvPr>
            <p:ph type="title"/>
          </p:nvPr>
        </p:nvSpPr>
        <p:spPr/>
        <p:txBody>
          <a:bodyPr/>
          <a:lstStyle/>
          <a:p>
            <a:r>
              <a:rPr lang="en-CA">
                <a:latin typeface="Calibri" panose="020F0502020204030204" pitchFamily="34" charset="0"/>
                <a:cs typeface="Calibri" panose="020F0502020204030204" pitchFamily="34" charset="0"/>
              </a:rPr>
              <a:t>Conclusion</a:t>
            </a:r>
          </a:p>
        </p:txBody>
      </p:sp>
      <p:sp>
        <p:nvSpPr>
          <p:cNvPr id="4" name="Content Placeholder 2">
            <a:extLst>
              <a:ext uri="{FF2B5EF4-FFF2-40B4-BE49-F238E27FC236}">
                <a16:creationId xmlns:a16="http://schemas.microsoft.com/office/drawing/2014/main" id="{7A447861-C004-9CA2-0FC1-010ED0A31DAB}"/>
              </a:ext>
            </a:extLst>
          </p:cNvPr>
          <p:cNvSpPr>
            <a:spLocks noGrp="1"/>
          </p:cNvSpPr>
          <p:nvPr>
            <p:ph idx="1"/>
          </p:nvPr>
        </p:nvSpPr>
        <p:spPr>
          <a:xfrm>
            <a:off x="884780" y="2174226"/>
            <a:ext cx="2302693" cy="3730450"/>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rmAutofit/>
          </a:bodyPr>
          <a:lstStyle/>
          <a:p>
            <a:pPr marL="0" indent="0">
              <a:buNone/>
            </a:pPr>
            <a:r>
              <a:rPr lang="en-US" sz="1800" b="1" i="1">
                <a:solidFill>
                  <a:srgbClr val="082A75"/>
                </a:solidFill>
                <a:effectLst/>
                <a:latin typeface="Calibri" panose="020F0502020204030204" pitchFamily="34" charset="0"/>
                <a:ea typeface="MS Mincho" panose="02020609040205080304" pitchFamily="49" charset="-128"/>
                <a:cs typeface="Times New Roman" panose="02020603050405020304" pitchFamily="18" charset="0"/>
              </a:rPr>
              <a:t>“We’ve already started using the CAPE tool and curriculum to train new staff and to make sure all staff are not missing important pieces of training.”</a:t>
            </a:r>
          </a:p>
          <a:p>
            <a:pPr marL="0" indent="0">
              <a:buNone/>
            </a:pPr>
            <a:endParaRPr lang="en-US" b="1" i="1">
              <a:solidFill>
                <a:srgbClr val="082A75"/>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7" name="Content Placeholder 2">
            <a:extLst>
              <a:ext uri="{FF2B5EF4-FFF2-40B4-BE49-F238E27FC236}">
                <a16:creationId xmlns:a16="http://schemas.microsoft.com/office/drawing/2014/main" id="{5C7FC371-A931-6DDF-D594-63B3BFDFF5A5}"/>
              </a:ext>
            </a:extLst>
          </p:cNvPr>
          <p:cNvSpPr txBox="1">
            <a:spLocks/>
          </p:cNvSpPr>
          <p:nvPr/>
        </p:nvSpPr>
        <p:spPr bwMode="auto">
          <a:xfrm>
            <a:off x="3641096" y="2098698"/>
            <a:ext cx="2791916" cy="288032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4949" tIns="57475" rIns="114949" bIns="57475" numCol="1" anchor="t" anchorCtr="0" compatLnSpc="1">
            <a:prstTxWarp prst="textNoShape">
              <a:avLst/>
            </a:prstTxWarp>
          </a:bodyPr>
          <a:lstStyle>
            <a:lvl1pPr marL="257175" indent="-257175" algn="l" rtl="0" eaLnBrk="1" fontAlgn="base" hangingPunct="1">
              <a:spcBef>
                <a:spcPct val="20000"/>
              </a:spcBef>
              <a:spcAft>
                <a:spcPct val="0"/>
              </a:spcAft>
              <a:buClr>
                <a:schemeClr val="tx2"/>
              </a:buClr>
              <a:buSzPct val="75000"/>
              <a:buFont typeface="Wingdings" panose="05000000000000000000" pitchFamily="2" charset="2"/>
              <a:buChar char="l"/>
              <a:defRPr>
                <a:solidFill>
                  <a:schemeClr val="tx2"/>
                </a:solidFill>
                <a:latin typeface="Arial"/>
                <a:ea typeface="MS PGothic" panose="020B0600070205080204" pitchFamily="34" charset="-128"/>
                <a:cs typeface="Arial"/>
              </a:defRPr>
            </a:lvl1pPr>
            <a:lvl2pPr marL="557213" indent="-214313" algn="l" rtl="0" eaLnBrk="1" fontAlgn="base" hangingPunct="1">
              <a:spcBef>
                <a:spcPct val="20000"/>
              </a:spcBef>
              <a:spcAft>
                <a:spcPct val="0"/>
              </a:spcAft>
              <a:buClr>
                <a:schemeClr val="tx2"/>
              </a:buClr>
              <a:buSzPct val="75000"/>
              <a:buChar char="–"/>
              <a:defRPr>
                <a:solidFill>
                  <a:schemeClr val="tx2"/>
                </a:solidFill>
                <a:latin typeface="Arial"/>
                <a:ea typeface="MS PGothic" panose="020B0600070205080204" pitchFamily="34" charset="-128"/>
                <a:cs typeface="Arial"/>
              </a:defRPr>
            </a:lvl2pPr>
            <a:lvl3pPr marL="857250" indent="-171450" algn="l" rtl="0" eaLnBrk="1" fontAlgn="base" hangingPunct="1">
              <a:spcBef>
                <a:spcPct val="20000"/>
              </a:spcBef>
              <a:spcAft>
                <a:spcPct val="0"/>
              </a:spcAft>
              <a:buClr>
                <a:schemeClr val="tx2"/>
              </a:buClr>
              <a:buSzPct val="75000"/>
              <a:buFont typeface="Wingdings" panose="05000000000000000000" pitchFamily="2" charset="2"/>
              <a:buChar char="l"/>
              <a:defRPr>
                <a:solidFill>
                  <a:schemeClr val="tx2"/>
                </a:solidFill>
                <a:latin typeface="Arial"/>
                <a:ea typeface="MS PGothic" panose="020B0600070205080204" pitchFamily="34" charset="-128"/>
                <a:cs typeface="Arial"/>
              </a:defRPr>
            </a:lvl3pPr>
            <a:lvl4pPr marL="1200150" indent="-171450" algn="l" rtl="0" eaLnBrk="1" fontAlgn="base" hangingPunct="1">
              <a:spcBef>
                <a:spcPct val="20000"/>
              </a:spcBef>
              <a:spcAft>
                <a:spcPct val="0"/>
              </a:spcAft>
              <a:buClr>
                <a:schemeClr val="tx2"/>
              </a:buClr>
              <a:buSzPct val="80000"/>
              <a:buChar char="–"/>
              <a:defRPr>
                <a:solidFill>
                  <a:schemeClr val="tx2"/>
                </a:solidFill>
                <a:latin typeface="Arial"/>
                <a:ea typeface="MS PGothic" panose="020B0600070205080204" pitchFamily="34" charset="-128"/>
                <a:cs typeface="Arial"/>
              </a:defRPr>
            </a:lvl4pPr>
            <a:lvl5pPr marL="1543050" indent="-171450" algn="l" rtl="0" eaLnBrk="1" fontAlgn="base" hangingPunct="1">
              <a:spcBef>
                <a:spcPct val="20000"/>
              </a:spcBef>
              <a:spcAft>
                <a:spcPct val="0"/>
              </a:spcAft>
              <a:buClr>
                <a:schemeClr val="tx2"/>
              </a:buClr>
              <a:buSzPct val="65000"/>
              <a:buFont typeface="Wingdings" panose="05000000000000000000" pitchFamily="2" charset="2"/>
              <a:buChar char="l"/>
              <a:defRPr>
                <a:solidFill>
                  <a:schemeClr val="tx2"/>
                </a:solidFill>
                <a:latin typeface="Arial"/>
                <a:ea typeface="MS PGothic" panose="020B0600070205080204" pitchFamily="34" charset="-128"/>
                <a:cs typeface="Arial"/>
              </a:defRPr>
            </a:lvl5pPr>
            <a:lvl6pPr marL="1885950" indent="-171450" algn="l" rtl="0" eaLnBrk="1" fontAlgn="base" hangingPunct="1">
              <a:spcBef>
                <a:spcPct val="20000"/>
              </a:spcBef>
              <a:spcAft>
                <a:spcPct val="0"/>
              </a:spcAft>
              <a:buClr>
                <a:schemeClr val="tx2"/>
              </a:buClr>
              <a:buSzPct val="65000"/>
              <a:buFont typeface="Wingdings" charset="0"/>
              <a:buChar char="l"/>
              <a:defRPr>
                <a:solidFill>
                  <a:schemeClr val="tx2"/>
                </a:solidFill>
                <a:latin typeface="+mn-lt"/>
                <a:ea typeface="+mn-ea"/>
              </a:defRPr>
            </a:lvl6pPr>
            <a:lvl7pPr marL="2228850" indent="-171450" algn="l" rtl="0" eaLnBrk="1" fontAlgn="base" hangingPunct="1">
              <a:spcBef>
                <a:spcPct val="20000"/>
              </a:spcBef>
              <a:spcAft>
                <a:spcPct val="0"/>
              </a:spcAft>
              <a:buClr>
                <a:schemeClr val="tx2"/>
              </a:buClr>
              <a:buSzPct val="65000"/>
              <a:buFont typeface="Wingdings" charset="0"/>
              <a:buChar char="l"/>
              <a:defRPr>
                <a:solidFill>
                  <a:schemeClr val="tx2"/>
                </a:solidFill>
                <a:latin typeface="+mn-lt"/>
                <a:ea typeface="+mn-ea"/>
              </a:defRPr>
            </a:lvl7pPr>
            <a:lvl8pPr marL="2571750" indent="-171450" algn="l" rtl="0" eaLnBrk="1" fontAlgn="base" hangingPunct="1">
              <a:spcBef>
                <a:spcPct val="20000"/>
              </a:spcBef>
              <a:spcAft>
                <a:spcPct val="0"/>
              </a:spcAft>
              <a:buClr>
                <a:schemeClr val="tx2"/>
              </a:buClr>
              <a:buSzPct val="65000"/>
              <a:buFont typeface="Wingdings" charset="0"/>
              <a:buChar char="l"/>
              <a:defRPr>
                <a:solidFill>
                  <a:schemeClr val="tx2"/>
                </a:solidFill>
                <a:latin typeface="+mn-lt"/>
                <a:ea typeface="+mn-ea"/>
              </a:defRPr>
            </a:lvl8pPr>
            <a:lvl9pPr marL="2914650" indent="-171450" algn="l" rtl="0" eaLnBrk="1" fontAlgn="base" hangingPunct="1">
              <a:spcBef>
                <a:spcPct val="20000"/>
              </a:spcBef>
              <a:spcAft>
                <a:spcPct val="0"/>
              </a:spcAft>
              <a:buClr>
                <a:schemeClr val="tx2"/>
              </a:buClr>
              <a:buSzPct val="65000"/>
              <a:buFont typeface="Wingdings" charset="0"/>
              <a:buChar char="l"/>
              <a:defRPr>
                <a:solidFill>
                  <a:schemeClr val="tx2"/>
                </a:solidFill>
                <a:latin typeface="+mn-lt"/>
                <a:ea typeface="+mn-ea"/>
              </a:defRPr>
            </a:lvl9pPr>
          </a:lstStyle>
          <a:p>
            <a:pPr marL="0" indent="0">
              <a:buFont typeface="Wingdings" panose="05000000000000000000" pitchFamily="2" charset="2"/>
              <a:buNone/>
            </a:pPr>
            <a:r>
              <a:rPr lang="en-US" b="1" i="1" kern="0">
                <a:solidFill>
                  <a:srgbClr val="082A75"/>
                </a:solidFill>
                <a:latin typeface="Calibri" panose="020F0502020204030204" pitchFamily="34" charset="0"/>
                <a:ea typeface="MS Mincho" panose="02020609040205080304" pitchFamily="49" charset="-128"/>
                <a:cs typeface="Times New Roman" panose="02020603050405020304" pitchFamily="18" charset="0"/>
              </a:rPr>
              <a:t>“Our staff are now more aware of courses they need to take. Just the other day, some of our nurses were working together as a team to complete a difficult required course that we were able to let them know they were missing.”</a:t>
            </a:r>
          </a:p>
          <a:p>
            <a:pPr marL="0" indent="0">
              <a:buFont typeface="Wingdings" panose="05000000000000000000" pitchFamily="2" charset="2"/>
              <a:buNone/>
            </a:pPr>
            <a:endParaRPr lang="en-US" b="1" i="1" kern="0">
              <a:solidFill>
                <a:srgbClr val="082A75"/>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8" name="Content Placeholder 2">
            <a:extLst>
              <a:ext uri="{FF2B5EF4-FFF2-40B4-BE49-F238E27FC236}">
                <a16:creationId xmlns:a16="http://schemas.microsoft.com/office/drawing/2014/main" id="{C068ED69-27E7-C2DF-A2AC-5A8D09695819}"/>
              </a:ext>
            </a:extLst>
          </p:cNvPr>
          <p:cNvSpPr txBox="1">
            <a:spLocks/>
          </p:cNvSpPr>
          <p:nvPr/>
        </p:nvSpPr>
        <p:spPr bwMode="auto">
          <a:xfrm>
            <a:off x="8979702" y="1254210"/>
            <a:ext cx="2575892" cy="4473674"/>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4949" tIns="57475" rIns="114949" bIns="57475" numCol="1" anchor="t" anchorCtr="0" compatLnSpc="1">
            <a:prstTxWarp prst="textNoShape">
              <a:avLst/>
            </a:prstTxWarp>
          </a:bodyPr>
          <a:lstStyle>
            <a:lvl1pPr marL="257175" indent="-257175" algn="l" rtl="0" eaLnBrk="1" fontAlgn="base" hangingPunct="1">
              <a:spcBef>
                <a:spcPct val="20000"/>
              </a:spcBef>
              <a:spcAft>
                <a:spcPct val="0"/>
              </a:spcAft>
              <a:buClr>
                <a:schemeClr val="tx2"/>
              </a:buClr>
              <a:buSzPct val="75000"/>
              <a:buFont typeface="Wingdings" panose="05000000000000000000" pitchFamily="2" charset="2"/>
              <a:buChar char="l"/>
              <a:defRPr>
                <a:solidFill>
                  <a:schemeClr val="tx2"/>
                </a:solidFill>
                <a:latin typeface="Arial"/>
                <a:ea typeface="MS PGothic" panose="020B0600070205080204" pitchFamily="34" charset="-128"/>
                <a:cs typeface="Arial"/>
              </a:defRPr>
            </a:lvl1pPr>
            <a:lvl2pPr marL="557213" indent="-214313" algn="l" rtl="0" eaLnBrk="1" fontAlgn="base" hangingPunct="1">
              <a:spcBef>
                <a:spcPct val="20000"/>
              </a:spcBef>
              <a:spcAft>
                <a:spcPct val="0"/>
              </a:spcAft>
              <a:buClr>
                <a:schemeClr val="tx2"/>
              </a:buClr>
              <a:buSzPct val="75000"/>
              <a:buChar char="–"/>
              <a:defRPr>
                <a:solidFill>
                  <a:schemeClr val="tx2"/>
                </a:solidFill>
                <a:latin typeface="Arial"/>
                <a:ea typeface="MS PGothic" panose="020B0600070205080204" pitchFamily="34" charset="-128"/>
                <a:cs typeface="Arial"/>
              </a:defRPr>
            </a:lvl2pPr>
            <a:lvl3pPr marL="857250" indent="-171450" algn="l" rtl="0" eaLnBrk="1" fontAlgn="base" hangingPunct="1">
              <a:spcBef>
                <a:spcPct val="20000"/>
              </a:spcBef>
              <a:spcAft>
                <a:spcPct val="0"/>
              </a:spcAft>
              <a:buClr>
                <a:schemeClr val="tx2"/>
              </a:buClr>
              <a:buSzPct val="75000"/>
              <a:buFont typeface="Wingdings" panose="05000000000000000000" pitchFamily="2" charset="2"/>
              <a:buChar char="l"/>
              <a:defRPr>
                <a:solidFill>
                  <a:schemeClr val="tx2"/>
                </a:solidFill>
                <a:latin typeface="Arial"/>
                <a:ea typeface="MS PGothic" panose="020B0600070205080204" pitchFamily="34" charset="-128"/>
                <a:cs typeface="Arial"/>
              </a:defRPr>
            </a:lvl3pPr>
            <a:lvl4pPr marL="1200150" indent="-171450" algn="l" rtl="0" eaLnBrk="1" fontAlgn="base" hangingPunct="1">
              <a:spcBef>
                <a:spcPct val="20000"/>
              </a:spcBef>
              <a:spcAft>
                <a:spcPct val="0"/>
              </a:spcAft>
              <a:buClr>
                <a:schemeClr val="tx2"/>
              </a:buClr>
              <a:buSzPct val="80000"/>
              <a:buChar char="–"/>
              <a:defRPr>
                <a:solidFill>
                  <a:schemeClr val="tx2"/>
                </a:solidFill>
                <a:latin typeface="Arial"/>
                <a:ea typeface="MS PGothic" panose="020B0600070205080204" pitchFamily="34" charset="-128"/>
                <a:cs typeface="Arial"/>
              </a:defRPr>
            </a:lvl4pPr>
            <a:lvl5pPr marL="1543050" indent="-171450" algn="l" rtl="0" eaLnBrk="1" fontAlgn="base" hangingPunct="1">
              <a:spcBef>
                <a:spcPct val="20000"/>
              </a:spcBef>
              <a:spcAft>
                <a:spcPct val="0"/>
              </a:spcAft>
              <a:buClr>
                <a:schemeClr val="tx2"/>
              </a:buClr>
              <a:buSzPct val="65000"/>
              <a:buFont typeface="Wingdings" panose="05000000000000000000" pitchFamily="2" charset="2"/>
              <a:buChar char="l"/>
              <a:defRPr>
                <a:solidFill>
                  <a:schemeClr val="tx2"/>
                </a:solidFill>
                <a:latin typeface="Arial"/>
                <a:ea typeface="MS PGothic" panose="020B0600070205080204" pitchFamily="34" charset="-128"/>
                <a:cs typeface="Arial"/>
              </a:defRPr>
            </a:lvl5pPr>
            <a:lvl6pPr marL="1885950" indent="-171450" algn="l" rtl="0" eaLnBrk="1" fontAlgn="base" hangingPunct="1">
              <a:spcBef>
                <a:spcPct val="20000"/>
              </a:spcBef>
              <a:spcAft>
                <a:spcPct val="0"/>
              </a:spcAft>
              <a:buClr>
                <a:schemeClr val="tx2"/>
              </a:buClr>
              <a:buSzPct val="65000"/>
              <a:buFont typeface="Wingdings" charset="0"/>
              <a:buChar char="l"/>
              <a:defRPr>
                <a:solidFill>
                  <a:schemeClr val="tx2"/>
                </a:solidFill>
                <a:latin typeface="+mn-lt"/>
                <a:ea typeface="+mn-ea"/>
              </a:defRPr>
            </a:lvl6pPr>
            <a:lvl7pPr marL="2228850" indent="-171450" algn="l" rtl="0" eaLnBrk="1" fontAlgn="base" hangingPunct="1">
              <a:spcBef>
                <a:spcPct val="20000"/>
              </a:spcBef>
              <a:spcAft>
                <a:spcPct val="0"/>
              </a:spcAft>
              <a:buClr>
                <a:schemeClr val="tx2"/>
              </a:buClr>
              <a:buSzPct val="65000"/>
              <a:buFont typeface="Wingdings" charset="0"/>
              <a:buChar char="l"/>
              <a:defRPr>
                <a:solidFill>
                  <a:schemeClr val="tx2"/>
                </a:solidFill>
                <a:latin typeface="+mn-lt"/>
                <a:ea typeface="+mn-ea"/>
              </a:defRPr>
            </a:lvl7pPr>
            <a:lvl8pPr marL="2571750" indent="-171450" algn="l" rtl="0" eaLnBrk="1" fontAlgn="base" hangingPunct="1">
              <a:spcBef>
                <a:spcPct val="20000"/>
              </a:spcBef>
              <a:spcAft>
                <a:spcPct val="0"/>
              </a:spcAft>
              <a:buClr>
                <a:schemeClr val="tx2"/>
              </a:buClr>
              <a:buSzPct val="65000"/>
              <a:buFont typeface="Wingdings" charset="0"/>
              <a:buChar char="l"/>
              <a:defRPr>
                <a:solidFill>
                  <a:schemeClr val="tx2"/>
                </a:solidFill>
                <a:latin typeface="+mn-lt"/>
                <a:ea typeface="+mn-ea"/>
              </a:defRPr>
            </a:lvl8pPr>
            <a:lvl9pPr marL="2914650" indent="-171450" algn="l" rtl="0" eaLnBrk="1" fontAlgn="base" hangingPunct="1">
              <a:spcBef>
                <a:spcPct val="20000"/>
              </a:spcBef>
              <a:spcAft>
                <a:spcPct val="0"/>
              </a:spcAft>
              <a:buClr>
                <a:schemeClr val="tx2"/>
              </a:buClr>
              <a:buSzPct val="65000"/>
              <a:buFont typeface="Wingdings" charset="0"/>
              <a:buChar char="l"/>
              <a:defRPr>
                <a:solidFill>
                  <a:schemeClr val="tx2"/>
                </a:solidFill>
                <a:latin typeface="+mn-lt"/>
                <a:ea typeface="+mn-ea"/>
              </a:defRPr>
            </a:lvl9pPr>
          </a:lstStyle>
          <a:p>
            <a:pPr marL="0" indent="0">
              <a:buFont typeface="Wingdings" panose="05000000000000000000" pitchFamily="2" charset="2"/>
              <a:buNone/>
            </a:pPr>
            <a:r>
              <a:rPr lang="en-US" b="1" i="1" kern="0">
                <a:solidFill>
                  <a:srgbClr val="082A75"/>
                </a:solidFill>
                <a:latin typeface="Calibri" panose="020F0502020204030204" pitchFamily="34" charset="0"/>
                <a:ea typeface="MS Mincho" panose="02020609040205080304" pitchFamily="49" charset="-128"/>
                <a:cs typeface="Times New Roman" panose="02020603050405020304" pitchFamily="18" charset="0"/>
              </a:rPr>
              <a:t>“We’re now using the dashboard and training tools to help identify areas our team is lacking. One of our new nurses, with the help of the Clinical Mentor and the new tools, identified a course she was interested in that no one on the team had taken yet. We approved that request, as it would benefit both the individual and the team.”</a:t>
            </a:r>
            <a:endParaRPr lang="en-CA" kern="0"/>
          </a:p>
          <a:p>
            <a:pPr marL="0" indent="0">
              <a:buFont typeface="Wingdings" panose="05000000000000000000" pitchFamily="2" charset="2"/>
              <a:buNone/>
            </a:pPr>
            <a:endParaRPr lang="en-US" b="1" i="1" kern="0">
              <a:solidFill>
                <a:srgbClr val="082A75"/>
              </a:solidFill>
              <a:latin typeface="Calibri" panose="020F0502020204030204" pitchFamily="34" charset="0"/>
              <a:ea typeface="MS Mincho" panose="02020609040205080304" pitchFamily="49" charset="-128"/>
              <a:cs typeface="Times New Roman" panose="02020603050405020304" pitchFamily="18" charset="0"/>
            </a:endParaRPr>
          </a:p>
        </p:txBody>
      </p:sp>
      <p:pic>
        <p:nvPicPr>
          <p:cNvPr id="5" name="Graphic 4" descr="Chat outline">
            <a:extLst>
              <a:ext uri="{FF2B5EF4-FFF2-40B4-BE49-F238E27FC236}">
                <a16:creationId xmlns:a16="http://schemas.microsoft.com/office/drawing/2014/main" id="{8F4820C5-BC7E-D189-DBA8-E100A4FF36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13505" y="1482951"/>
            <a:ext cx="1072947" cy="1072947"/>
          </a:xfrm>
          <a:prstGeom prst="rect">
            <a:avLst/>
          </a:prstGeom>
        </p:spPr>
      </p:pic>
      <p:pic>
        <p:nvPicPr>
          <p:cNvPr id="25" name="Graphic 24" descr="Aspiration outline">
            <a:extLst>
              <a:ext uri="{FF2B5EF4-FFF2-40B4-BE49-F238E27FC236}">
                <a16:creationId xmlns:a16="http://schemas.microsoft.com/office/drawing/2014/main" id="{02998B0D-2E91-09ED-C45D-E307EABD6EA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044090" y="1868438"/>
            <a:ext cx="2188656" cy="2551997"/>
          </a:xfrm>
          <a:prstGeom prst="rect">
            <a:avLst/>
          </a:prstGeom>
        </p:spPr>
      </p:pic>
    </p:spTree>
    <p:extLst>
      <p:ext uri="{BB962C8B-B14F-4D97-AF65-F5344CB8AC3E}">
        <p14:creationId xmlns:p14="http://schemas.microsoft.com/office/powerpoint/2010/main" val="2142720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686E2-1C15-C476-7A9E-9ECD62E8DF0B}"/>
              </a:ext>
            </a:extLst>
          </p:cNvPr>
          <p:cNvSpPr>
            <a:spLocks noGrp="1"/>
          </p:cNvSpPr>
          <p:nvPr>
            <p:ph type="title"/>
          </p:nvPr>
        </p:nvSpPr>
        <p:spPr/>
        <p:txBody>
          <a:bodyPr/>
          <a:lstStyle/>
          <a:p>
            <a:r>
              <a:rPr lang="en-CA">
                <a:latin typeface="Calibri" panose="020F0502020204030204" pitchFamily="34" charset="0"/>
                <a:cs typeface="Calibri" panose="020F0502020204030204" pitchFamily="34" charset="0"/>
              </a:rPr>
              <a:t>Principle Investigators</a:t>
            </a:r>
          </a:p>
        </p:txBody>
      </p:sp>
      <p:sp>
        <p:nvSpPr>
          <p:cNvPr id="3" name="Content Placeholder 2">
            <a:extLst>
              <a:ext uri="{FF2B5EF4-FFF2-40B4-BE49-F238E27FC236}">
                <a16:creationId xmlns:a16="http://schemas.microsoft.com/office/drawing/2014/main" id="{416A2D20-F929-58ED-D78B-5E1FB76FE584}"/>
              </a:ext>
            </a:extLst>
          </p:cNvPr>
          <p:cNvSpPr>
            <a:spLocks noGrp="1"/>
          </p:cNvSpPr>
          <p:nvPr>
            <p:ph idx="1"/>
          </p:nvPr>
        </p:nvSpPr>
        <p:spPr/>
        <p:txBody>
          <a:bodyPr/>
          <a:lstStyle/>
          <a:p>
            <a:r>
              <a:rPr lang="en-CA">
                <a:latin typeface="Calibri"/>
                <a:cs typeface="Calibri"/>
              </a:rPr>
              <a:t>Shannon Zwiers, RN</a:t>
            </a:r>
            <a:endParaRPr lang="en-US"/>
          </a:p>
          <a:p>
            <a:r>
              <a:rPr lang="en-CA">
                <a:latin typeface="Calibri"/>
                <a:cs typeface="Calibri"/>
              </a:rPr>
              <a:t>Christine </a:t>
            </a:r>
            <a:r>
              <a:rPr lang="en-CA" err="1">
                <a:latin typeface="Calibri"/>
                <a:cs typeface="Calibri"/>
              </a:rPr>
              <a:t>Platsko</a:t>
            </a:r>
            <a:endParaRPr lang="en-CA">
              <a:latin typeface="Calibri"/>
              <a:cs typeface="Calibri"/>
            </a:endParaRPr>
          </a:p>
          <a:p>
            <a:r>
              <a:rPr lang="en-CA">
                <a:latin typeface="Calibri"/>
                <a:cs typeface="Calibri"/>
              </a:rPr>
              <a:t>Cyndi Noseworthy</a:t>
            </a:r>
          </a:p>
          <a:p>
            <a:endParaRPr lang="en-CA">
              <a:latin typeface="Calibri"/>
              <a:cs typeface="Calibri"/>
            </a:endParaRPr>
          </a:p>
          <a:p>
            <a:pPr marL="0" indent="0">
              <a:buNone/>
            </a:pPr>
            <a:r>
              <a:rPr lang="en-CA">
                <a:latin typeface="Calibri"/>
                <a:cs typeface="Calibri"/>
              </a:rPr>
              <a:t>No conflict of interest disclosures; all employees of Northern Health</a:t>
            </a:r>
          </a:p>
        </p:txBody>
      </p:sp>
    </p:spTree>
    <p:extLst>
      <p:ext uri="{BB962C8B-B14F-4D97-AF65-F5344CB8AC3E}">
        <p14:creationId xmlns:p14="http://schemas.microsoft.com/office/powerpoint/2010/main" val="2739776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1465-D446-7F9C-3F9B-6B4B4DCF7F96}"/>
              </a:ext>
            </a:extLst>
          </p:cNvPr>
          <p:cNvSpPr>
            <a:spLocks noGrp="1"/>
          </p:cNvSpPr>
          <p:nvPr>
            <p:ph type="title"/>
          </p:nvPr>
        </p:nvSpPr>
        <p:spPr/>
        <p:txBody>
          <a:bodyPr/>
          <a:lstStyle/>
          <a:p>
            <a:r>
              <a:rPr lang="en-CA">
                <a:latin typeface="Calibri" panose="020F0502020204030204" pitchFamily="34" charset="0"/>
                <a:cs typeface="Calibri" panose="020F0502020204030204" pitchFamily="34" charset="0"/>
              </a:rPr>
              <a:t>Questions?</a:t>
            </a:r>
          </a:p>
        </p:txBody>
      </p:sp>
      <p:sp>
        <p:nvSpPr>
          <p:cNvPr id="3" name="Content Placeholder 2">
            <a:extLst>
              <a:ext uri="{FF2B5EF4-FFF2-40B4-BE49-F238E27FC236}">
                <a16:creationId xmlns:a16="http://schemas.microsoft.com/office/drawing/2014/main" id="{3AB3F591-D582-F701-154B-613578D8A201}"/>
              </a:ext>
            </a:extLst>
          </p:cNvPr>
          <p:cNvSpPr>
            <a:spLocks noGrp="1"/>
          </p:cNvSpPr>
          <p:nvPr>
            <p:ph idx="1"/>
          </p:nvPr>
        </p:nvSpPr>
        <p:spPr/>
        <p:txBody>
          <a:bodyPr/>
          <a:lstStyle/>
          <a:p>
            <a:r>
              <a:rPr lang="en-CA">
                <a:latin typeface="Calibri" panose="020F0502020204030204" pitchFamily="34" charset="0"/>
                <a:cs typeface="Calibri" panose="020F0502020204030204" pitchFamily="34" charset="0"/>
              </a:rPr>
              <a:t>Shannon Zwiers – </a:t>
            </a:r>
            <a:r>
              <a:rPr lang="en-CA">
                <a:latin typeface="Calibri" panose="020F0502020204030204" pitchFamily="34" charset="0"/>
                <a:cs typeface="Calibri" panose="020F0502020204030204" pitchFamily="34" charset="0"/>
                <a:hlinkClick r:id="rId2"/>
              </a:rPr>
              <a:t>Shannon.Zwiers@northernhealth.ca</a:t>
            </a:r>
            <a:endParaRPr lang="en-CA">
              <a:latin typeface="Calibri" panose="020F0502020204030204" pitchFamily="34" charset="0"/>
              <a:cs typeface="Calibri" panose="020F0502020204030204" pitchFamily="34" charset="0"/>
            </a:endParaRPr>
          </a:p>
          <a:p>
            <a:r>
              <a:rPr lang="en-CA">
                <a:latin typeface="Calibri" panose="020F0502020204030204" pitchFamily="34" charset="0"/>
                <a:cs typeface="Calibri" panose="020F0502020204030204" pitchFamily="34" charset="0"/>
              </a:rPr>
              <a:t>Susan Schienbein </a:t>
            </a:r>
            <a:r>
              <a:rPr lang="en-CA">
                <a:latin typeface="Calibri" panose="020F0502020204030204" pitchFamily="34" charset="0"/>
                <a:cs typeface="Calibri" panose="020F0502020204030204" pitchFamily="34" charset="0"/>
                <a:hlinkClick r:id="rId3"/>
              </a:rPr>
              <a:t>Susan.Schienbein@northernhealth.ca</a:t>
            </a:r>
            <a:endParaRPr lang="en-CA">
              <a:latin typeface="Calibri" panose="020F0502020204030204" pitchFamily="34" charset="0"/>
              <a:cs typeface="Calibri" panose="020F0502020204030204" pitchFamily="34" charset="0"/>
            </a:endParaRPr>
          </a:p>
          <a:p>
            <a:endParaRPr lang="en-CA"/>
          </a:p>
        </p:txBody>
      </p:sp>
    </p:spTree>
    <p:extLst>
      <p:ext uri="{BB962C8B-B14F-4D97-AF65-F5344CB8AC3E}">
        <p14:creationId xmlns:p14="http://schemas.microsoft.com/office/powerpoint/2010/main" val="2983247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47B209-5254-410C-A2BC-6D3C918673C6}"/>
              </a:ext>
            </a:extLst>
          </p:cNvPr>
          <p:cNvSpPr>
            <a:spLocks noGrp="1"/>
          </p:cNvSpPr>
          <p:nvPr>
            <p:ph idx="1"/>
          </p:nvPr>
        </p:nvSpPr>
        <p:spPr>
          <a:xfrm>
            <a:off x="4825667" y="1055350"/>
            <a:ext cx="6034827" cy="4916465"/>
          </a:xfrm>
        </p:spPr>
        <p:txBody>
          <a:bodyPr anchor="t">
            <a:normAutofit/>
          </a:bodyPr>
          <a:lstStyle/>
          <a:p>
            <a:pPr marL="457200" indent="-457200">
              <a:lnSpc>
                <a:spcPct val="110000"/>
              </a:lnSpc>
              <a:buFont typeface="+mj-lt"/>
              <a:buAutoNum type="arabicPeriod"/>
            </a:pPr>
            <a:r>
              <a:rPr lang="en-CA" sz="1900">
                <a:latin typeface="Calibri"/>
                <a:cs typeface="Calibri"/>
              </a:rPr>
              <a:t>Problem &amp; Aim Statement</a:t>
            </a:r>
            <a:endParaRPr lang="en-CA" sz="1900" dirty="0">
              <a:latin typeface="Calibri" panose="020F0502020204030204" pitchFamily="34" charset="0"/>
              <a:cs typeface="Calibri" panose="020F0502020204030204" pitchFamily="34" charset="0"/>
            </a:endParaRPr>
          </a:p>
          <a:p>
            <a:pPr marL="457200" indent="-457200">
              <a:lnSpc>
                <a:spcPct val="110000"/>
              </a:lnSpc>
              <a:buFont typeface="+mj-lt"/>
              <a:buAutoNum type="arabicPeriod"/>
            </a:pPr>
            <a:r>
              <a:rPr lang="en-CA" sz="1900" dirty="0">
                <a:latin typeface="Calibri" panose="020F0502020204030204" pitchFamily="34" charset="0"/>
                <a:cs typeface="Calibri" panose="020F0502020204030204" pitchFamily="34" charset="0"/>
              </a:rPr>
              <a:t>Alignment with Organizational and Provincial Strategic Priorities &amp; Initiatives</a:t>
            </a:r>
          </a:p>
          <a:p>
            <a:pPr marL="457200" indent="-457200">
              <a:lnSpc>
                <a:spcPct val="110000"/>
              </a:lnSpc>
              <a:buAutoNum type="arabicPeriod"/>
            </a:pPr>
            <a:r>
              <a:rPr lang="en-CA" sz="1900">
                <a:latin typeface="Calibri"/>
                <a:cs typeface="Calibri"/>
              </a:rPr>
              <a:t>Background &amp; Context</a:t>
            </a:r>
            <a:endParaRPr lang="en-CA"/>
          </a:p>
          <a:p>
            <a:pPr marL="457200" indent="-457200">
              <a:lnSpc>
                <a:spcPct val="110000"/>
              </a:lnSpc>
              <a:buFont typeface="+mj-lt"/>
              <a:buAutoNum type="arabicPeriod"/>
            </a:pPr>
            <a:r>
              <a:rPr lang="en-CA" sz="1900" dirty="0">
                <a:latin typeface="Calibri" panose="020F0502020204030204" pitchFamily="34" charset="0"/>
                <a:cs typeface="Calibri" panose="020F0502020204030204" pitchFamily="34" charset="0"/>
              </a:rPr>
              <a:t>Quesnel Prototype</a:t>
            </a:r>
          </a:p>
          <a:p>
            <a:pPr marL="457200" indent="-457200">
              <a:lnSpc>
                <a:spcPct val="110000"/>
              </a:lnSpc>
              <a:buFont typeface="+mj-lt"/>
              <a:buAutoNum type="arabicPeriod"/>
            </a:pPr>
            <a:r>
              <a:rPr lang="en-CA" sz="1900" dirty="0">
                <a:latin typeface="Calibri" panose="020F0502020204030204" pitchFamily="34" charset="0"/>
                <a:cs typeface="Calibri" panose="020F0502020204030204" pitchFamily="34" charset="0"/>
              </a:rPr>
              <a:t>Outcomes/Measurements</a:t>
            </a:r>
          </a:p>
          <a:p>
            <a:pPr marL="457200" indent="-457200">
              <a:lnSpc>
                <a:spcPct val="110000"/>
              </a:lnSpc>
              <a:buFont typeface="+mj-lt"/>
              <a:buAutoNum type="arabicPeriod"/>
            </a:pPr>
            <a:r>
              <a:rPr lang="en-CA" sz="1900" dirty="0">
                <a:latin typeface="Calibri" panose="020F0502020204030204" pitchFamily="34" charset="0"/>
                <a:cs typeface="Calibri" panose="020F0502020204030204" pitchFamily="34" charset="0"/>
              </a:rPr>
              <a:t>Results and Learnings from the Pilot</a:t>
            </a:r>
          </a:p>
          <a:p>
            <a:pPr marL="457200" indent="-457200">
              <a:lnSpc>
                <a:spcPct val="110000"/>
              </a:lnSpc>
              <a:buFont typeface="+mj-lt"/>
              <a:buAutoNum type="arabicPeriod"/>
            </a:pPr>
            <a:r>
              <a:rPr lang="en-CA" sz="1900" dirty="0">
                <a:latin typeface="Calibri" panose="020F0502020204030204" pitchFamily="34" charset="0"/>
                <a:cs typeface="Calibri" panose="020F0502020204030204" pitchFamily="34" charset="0"/>
              </a:rPr>
              <a:t>Next Steps</a:t>
            </a:r>
          </a:p>
          <a:p>
            <a:pPr marL="457200" indent="-457200">
              <a:lnSpc>
                <a:spcPct val="110000"/>
              </a:lnSpc>
              <a:buFont typeface="+mj-lt"/>
              <a:buAutoNum type="arabicPeriod"/>
            </a:pPr>
            <a:r>
              <a:rPr lang="en-CA" sz="1900" dirty="0">
                <a:latin typeface="Calibri" panose="020F0502020204030204" pitchFamily="34" charset="0"/>
                <a:cs typeface="Calibri" panose="020F0502020204030204" pitchFamily="34" charset="0"/>
              </a:rPr>
              <a:t>Conclusion</a:t>
            </a:r>
          </a:p>
        </p:txBody>
      </p:sp>
      <p:sp>
        <p:nvSpPr>
          <p:cNvPr id="40" name="TextBox 39">
            <a:extLst>
              <a:ext uri="{FF2B5EF4-FFF2-40B4-BE49-F238E27FC236}">
                <a16:creationId xmlns:a16="http://schemas.microsoft.com/office/drawing/2014/main" id="{2E7D4F6F-E88D-97D3-23FA-AD124285BF23}"/>
              </a:ext>
            </a:extLst>
          </p:cNvPr>
          <p:cNvSpPr txBox="1"/>
          <p:nvPr/>
        </p:nvSpPr>
        <p:spPr>
          <a:xfrm>
            <a:off x="1156015" y="979055"/>
            <a:ext cx="2557003" cy="1077218"/>
          </a:xfrm>
          <a:prstGeom prst="rect">
            <a:avLst/>
          </a:prstGeom>
          <a:noFill/>
        </p:spPr>
        <p:txBody>
          <a:bodyPr wrap="square" rtlCol="0">
            <a:spAutoFit/>
          </a:bodyPr>
          <a:lstStyle/>
          <a:p>
            <a:r>
              <a:rPr lang="en-CA" sz="3200">
                <a:latin typeface="Calibri" panose="020F0502020204030204" pitchFamily="34" charset="0"/>
                <a:cs typeface="Calibri" panose="020F0502020204030204" pitchFamily="34" charset="0"/>
              </a:rPr>
              <a:t>Presentation Overview</a:t>
            </a:r>
          </a:p>
        </p:txBody>
      </p:sp>
    </p:spTree>
    <p:extLst>
      <p:ext uri="{BB962C8B-B14F-4D97-AF65-F5344CB8AC3E}">
        <p14:creationId xmlns:p14="http://schemas.microsoft.com/office/powerpoint/2010/main" val="375983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4C0C8-7A3D-5DEE-898B-F321772FA709}"/>
              </a:ext>
            </a:extLst>
          </p:cNvPr>
          <p:cNvSpPr>
            <a:spLocks noGrp="1"/>
          </p:cNvSpPr>
          <p:nvPr>
            <p:ph type="title"/>
          </p:nvPr>
        </p:nvSpPr>
        <p:spPr/>
        <p:txBody>
          <a:bodyPr/>
          <a:lstStyle/>
          <a:p>
            <a:r>
              <a:rPr lang="en-CA">
                <a:latin typeface="Calibri" panose="020F0502020204030204" pitchFamily="34" charset="0"/>
                <a:cs typeface="Calibri" panose="020F0502020204030204" pitchFamily="34" charset="0"/>
              </a:rPr>
              <a:t>Problem &amp; Aim Statement</a:t>
            </a:r>
          </a:p>
        </p:txBody>
      </p:sp>
      <p:graphicFrame>
        <p:nvGraphicFramePr>
          <p:cNvPr id="21" name="Content Placeholder 2">
            <a:extLst>
              <a:ext uri="{FF2B5EF4-FFF2-40B4-BE49-F238E27FC236}">
                <a16:creationId xmlns:a16="http://schemas.microsoft.com/office/drawing/2014/main" id="{B82618D1-2C52-8AEE-4A75-FAC3692724CB}"/>
              </a:ext>
            </a:extLst>
          </p:cNvPr>
          <p:cNvGraphicFramePr>
            <a:graphicFrameLocks noGrp="1"/>
          </p:cNvGraphicFramePr>
          <p:nvPr>
            <p:ph idx="1"/>
            <p:extLst>
              <p:ext uri="{D42A27DB-BD31-4B8C-83A1-F6EECF244321}">
                <p14:modId xmlns:p14="http://schemas.microsoft.com/office/powerpoint/2010/main" val="531025335"/>
              </p:ext>
            </p:extLst>
          </p:nvPr>
        </p:nvGraphicFramePr>
        <p:xfrm>
          <a:off x="1050524" y="1108722"/>
          <a:ext cx="10011206" cy="43499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9301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516D1-A5C8-8BC2-3192-CB41FCF8252F}"/>
              </a:ext>
            </a:extLst>
          </p:cNvPr>
          <p:cNvSpPr>
            <a:spLocks noGrp="1"/>
          </p:cNvSpPr>
          <p:nvPr>
            <p:ph type="title"/>
          </p:nvPr>
        </p:nvSpPr>
        <p:spPr/>
        <p:txBody>
          <a:bodyPr/>
          <a:lstStyle/>
          <a:p>
            <a:r>
              <a:rPr lang="en-CA">
                <a:latin typeface="Calibri" panose="020F0502020204030204" pitchFamily="34" charset="0"/>
                <a:cs typeface="Calibri" panose="020F0502020204030204" pitchFamily="34" charset="0"/>
              </a:rPr>
              <a:t>Alignment with Strategic Priorities &amp; Initiatives</a:t>
            </a:r>
          </a:p>
        </p:txBody>
      </p:sp>
      <p:sp>
        <p:nvSpPr>
          <p:cNvPr id="3" name="Content Placeholder 2">
            <a:extLst>
              <a:ext uri="{FF2B5EF4-FFF2-40B4-BE49-F238E27FC236}">
                <a16:creationId xmlns:a16="http://schemas.microsoft.com/office/drawing/2014/main" id="{5B700882-B27E-AEC8-3611-F9200157F64B}"/>
              </a:ext>
            </a:extLst>
          </p:cNvPr>
          <p:cNvSpPr>
            <a:spLocks noGrp="1"/>
          </p:cNvSpPr>
          <p:nvPr>
            <p:ph idx="1"/>
          </p:nvPr>
        </p:nvSpPr>
        <p:spPr>
          <a:xfrm>
            <a:off x="1130270" y="1690255"/>
            <a:ext cx="9603275" cy="3971636"/>
          </a:xfrm>
        </p:spPr>
        <p:txBody>
          <a:bodyPr>
            <a:normAutofit fontScale="77500" lnSpcReduction="20000"/>
          </a:bodyPr>
          <a:lstStyle/>
          <a:p>
            <a:pPr>
              <a:buFont typeface="Wingdings" panose="05000000000000000000" pitchFamily="2" charset="2"/>
              <a:buChar char="v"/>
            </a:pPr>
            <a:r>
              <a:rPr lang="en-CA" sz="2600" b="1">
                <a:latin typeface="Calibri" panose="020F0502020204030204" pitchFamily="34" charset="0"/>
                <a:cs typeface="Calibri" panose="020F0502020204030204" pitchFamily="34" charset="0"/>
              </a:rPr>
              <a:t>Provincial Human Health Resource Strategy</a:t>
            </a:r>
            <a:r>
              <a:rPr lang="en-CA" sz="2600" dirty="0">
                <a:latin typeface="Calibri" panose="020F0502020204030204" pitchFamily="34" charset="0"/>
                <a:cs typeface="Calibri" panose="020F0502020204030204" pitchFamily="34" charset="0"/>
              </a:rPr>
              <a:t>:</a:t>
            </a:r>
          </a:p>
          <a:p>
            <a:pPr lvl="1">
              <a:buFont typeface="Wingdings" panose="05000000000000000000" pitchFamily="2" charset="2"/>
              <a:buChar char="Ø"/>
            </a:pPr>
            <a:r>
              <a:rPr lang="en-CA" sz="2600" b="1">
                <a:latin typeface="Calibri" panose="020F0502020204030204" pitchFamily="34" charset="0"/>
                <a:cs typeface="Calibri" panose="020F0502020204030204" pitchFamily="34" charset="0"/>
              </a:rPr>
              <a:t>Retain: </a:t>
            </a:r>
            <a:r>
              <a:rPr lang="en-US" sz="2600" i="1">
                <a:latin typeface="Calibri" panose="020F0502020204030204" pitchFamily="34" charset="0"/>
                <a:cs typeface="Calibri" panose="020F0502020204030204" pitchFamily="34" charset="0"/>
              </a:rPr>
              <a:t>Foster healthy, safe and inspired workplaces, supporting workforce health and wellness</a:t>
            </a:r>
          </a:p>
          <a:p>
            <a:pPr lvl="1">
              <a:buFont typeface="Wingdings" panose="05000000000000000000" pitchFamily="2" charset="2"/>
              <a:buChar char="Ø"/>
            </a:pPr>
            <a:r>
              <a:rPr lang="en-US" sz="2600" b="1">
                <a:latin typeface="Calibri" panose="020F0502020204030204" pitchFamily="34" charset="0"/>
                <a:cs typeface="Calibri" panose="020F0502020204030204" pitchFamily="34" charset="0"/>
              </a:rPr>
              <a:t>Redesign: </a:t>
            </a:r>
            <a:r>
              <a:rPr lang="en-US" sz="2600" i="1">
                <a:latin typeface="Calibri" panose="020F0502020204030204" pitchFamily="34" charset="0"/>
                <a:cs typeface="Calibri" panose="020F0502020204030204" pitchFamily="34" charset="0"/>
              </a:rPr>
              <a:t>Balance workloads and staffing levels to optimize quality of care by optimizing scope of practice, expanding and enhancing team-based care</a:t>
            </a:r>
            <a:endParaRPr lang="en-US" sz="2600">
              <a:latin typeface="Calibri" panose="020F0502020204030204" pitchFamily="34" charset="0"/>
              <a:cs typeface="Calibri" panose="020F0502020204030204" pitchFamily="34" charset="0"/>
            </a:endParaRPr>
          </a:p>
          <a:p>
            <a:pPr lvl="1">
              <a:buFont typeface="Wingdings" panose="05000000000000000000" pitchFamily="2" charset="2"/>
              <a:buChar char="Ø"/>
            </a:pPr>
            <a:r>
              <a:rPr lang="en-US" sz="2600" b="1">
                <a:latin typeface="Calibri" panose="020F0502020204030204" pitchFamily="34" charset="0"/>
                <a:cs typeface="Calibri" panose="020F0502020204030204" pitchFamily="34" charset="0"/>
              </a:rPr>
              <a:t>Recruit: </a:t>
            </a:r>
            <a:r>
              <a:rPr lang="en-US" sz="2600" i="1">
                <a:latin typeface="Calibri" panose="020F0502020204030204" pitchFamily="34" charset="0"/>
                <a:cs typeface="Calibri" panose="020F0502020204030204" pitchFamily="34" charset="0"/>
              </a:rPr>
              <a:t>Attract and onboard workers </a:t>
            </a:r>
            <a:endParaRPr lang="en-US" sz="2600">
              <a:latin typeface="Calibri" panose="020F0502020204030204" pitchFamily="34" charset="0"/>
              <a:cs typeface="Calibri" panose="020F0502020204030204" pitchFamily="34" charset="0"/>
            </a:endParaRPr>
          </a:p>
          <a:p>
            <a:pPr lvl="1">
              <a:buFont typeface="Wingdings" panose="05000000000000000000" pitchFamily="2" charset="2"/>
              <a:buChar char="Ø"/>
            </a:pPr>
            <a:r>
              <a:rPr lang="en-US" sz="2600" b="1">
                <a:latin typeface="Calibri" panose="020F0502020204030204" pitchFamily="34" charset="0"/>
                <a:cs typeface="Calibri" panose="020F0502020204030204" pitchFamily="34" charset="0"/>
              </a:rPr>
              <a:t>Train:</a:t>
            </a:r>
            <a:r>
              <a:rPr lang="en-US" sz="2600">
                <a:latin typeface="Calibri" panose="020F0502020204030204" pitchFamily="34" charset="0"/>
                <a:cs typeface="Calibri" panose="020F0502020204030204" pitchFamily="34" charset="0"/>
              </a:rPr>
              <a:t> </a:t>
            </a:r>
            <a:r>
              <a:rPr lang="en-US" sz="2600" i="1">
                <a:latin typeface="Calibri" panose="020F0502020204030204" pitchFamily="34" charset="0"/>
                <a:cs typeface="Calibri" panose="020F0502020204030204" pitchFamily="34" charset="0"/>
              </a:rPr>
              <a:t>Strengthening employer supported training models</a:t>
            </a:r>
            <a:r>
              <a:rPr lang="en-US" sz="2600">
                <a:latin typeface="Calibri" panose="020F0502020204030204" pitchFamily="34" charset="0"/>
                <a:cs typeface="Calibri" panose="020F0502020204030204" pitchFamily="34" charset="0"/>
              </a:rPr>
              <a:t>; </a:t>
            </a:r>
            <a:r>
              <a:rPr lang="en-US" sz="2600" i="1">
                <a:latin typeface="Calibri" panose="020F0502020204030204" pitchFamily="34" charset="0"/>
                <a:cs typeface="Calibri" panose="020F0502020204030204" pitchFamily="34" charset="0"/>
              </a:rPr>
              <a:t>support staff to advance the skills and qualifications</a:t>
            </a:r>
            <a:endParaRPr lang="en-US" sz="2600">
              <a:latin typeface="Calibri" panose="020F0502020204030204" pitchFamily="34" charset="0"/>
              <a:cs typeface="Calibri" panose="020F0502020204030204" pitchFamily="34" charset="0"/>
            </a:endParaRPr>
          </a:p>
          <a:p>
            <a:pPr lvl="1">
              <a:buFont typeface="Wingdings" panose="05000000000000000000" pitchFamily="2" charset="2"/>
              <a:buChar char="Ø"/>
            </a:pPr>
            <a:endParaRPr lang="en-US" sz="2100" dirty="0">
              <a:latin typeface="Calibri" panose="020F0502020204030204" pitchFamily="34" charset="0"/>
              <a:cs typeface="Calibri" panose="020F0502020204030204" pitchFamily="34" charset="0"/>
            </a:endParaRPr>
          </a:p>
          <a:p>
            <a:pPr>
              <a:buFont typeface="Wingdings" panose="05000000000000000000" pitchFamily="2" charset="2"/>
              <a:buChar char="v"/>
            </a:pPr>
            <a:r>
              <a:rPr lang="en-CA" sz="2300" b="1">
                <a:latin typeface="Calibri" panose="020F0502020204030204" pitchFamily="34" charset="0"/>
                <a:cs typeface="Calibri" panose="020F0502020204030204" pitchFamily="34" charset="0"/>
              </a:rPr>
              <a:t>Northern Health’s 2023-2024 Strategic Initiatives</a:t>
            </a:r>
          </a:p>
          <a:p>
            <a:pPr lvl="1">
              <a:buFont typeface="Wingdings" panose="05000000000000000000" pitchFamily="2" charset="2"/>
              <a:buChar char="Ø"/>
            </a:pPr>
            <a:r>
              <a:rPr lang="en-US" sz="2300" i="1">
                <a:latin typeface="Calibri" panose="020F0502020204030204" pitchFamily="34" charset="0"/>
                <a:cs typeface="Calibri" panose="020F0502020204030204" pitchFamily="34" charset="0"/>
              </a:rPr>
              <a:t>Create and support strong, sustainable teams tailored to the services required</a:t>
            </a:r>
          </a:p>
          <a:p>
            <a:pPr>
              <a:buFont typeface="Wingdings" panose="05000000000000000000" pitchFamily="2" charset="2"/>
              <a:buChar char="Ø"/>
            </a:pPr>
            <a:endParaRPr lang="en-CA" sz="2300" dirty="0">
              <a:latin typeface="Calibri" panose="020F0502020204030204" pitchFamily="34" charset="0"/>
              <a:cs typeface="Calibri" panose="020F0502020204030204" pitchFamily="34" charset="0"/>
            </a:endParaRPr>
          </a:p>
          <a:p>
            <a:pPr lvl="1">
              <a:buFont typeface="Wingdings" panose="05000000000000000000" pitchFamily="2" charset="2"/>
              <a:buChar char="Ø"/>
            </a:pPr>
            <a:endParaRPr lang="en-CA" dirty="0"/>
          </a:p>
        </p:txBody>
      </p:sp>
    </p:spTree>
    <p:extLst>
      <p:ext uri="{BB962C8B-B14F-4D97-AF65-F5344CB8AC3E}">
        <p14:creationId xmlns:p14="http://schemas.microsoft.com/office/powerpoint/2010/main" val="1126299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E7D2D-FA12-52EE-64D8-BAB13E23CF38}"/>
              </a:ext>
            </a:extLst>
          </p:cNvPr>
          <p:cNvSpPr>
            <a:spLocks noGrp="1"/>
          </p:cNvSpPr>
          <p:nvPr>
            <p:ph type="title"/>
          </p:nvPr>
        </p:nvSpPr>
        <p:spPr>
          <a:xfrm>
            <a:off x="1130270" y="953324"/>
            <a:ext cx="9603275" cy="1049235"/>
          </a:xfrm>
        </p:spPr>
        <p:txBody>
          <a:bodyPr>
            <a:normAutofit/>
          </a:bodyPr>
          <a:lstStyle/>
          <a:p>
            <a:r>
              <a:rPr lang="en-CA" dirty="0">
                <a:latin typeface="Calibri" panose="020F0502020204030204" pitchFamily="34" charset="0"/>
                <a:cs typeface="Calibri" panose="020F0502020204030204" pitchFamily="34" charset="0"/>
              </a:rPr>
              <a:t>Background &amp; Context</a:t>
            </a:r>
          </a:p>
        </p:txBody>
      </p:sp>
      <p:graphicFrame>
        <p:nvGraphicFramePr>
          <p:cNvPr id="40" name="Content Placeholder 2">
            <a:extLst>
              <a:ext uri="{FF2B5EF4-FFF2-40B4-BE49-F238E27FC236}">
                <a16:creationId xmlns:a16="http://schemas.microsoft.com/office/drawing/2014/main" id="{7EB45B48-717E-BAF7-9030-9DFA7DDAC3C8}"/>
              </a:ext>
            </a:extLst>
          </p:cNvPr>
          <p:cNvGraphicFramePr>
            <a:graphicFrameLocks noGrp="1"/>
          </p:cNvGraphicFramePr>
          <p:nvPr>
            <p:ph idx="1"/>
            <p:extLst>
              <p:ext uri="{D42A27DB-BD31-4B8C-83A1-F6EECF244321}">
                <p14:modId xmlns:p14="http://schemas.microsoft.com/office/powerpoint/2010/main" val="107567000"/>
              </p:ext>
            </p:extLst>
          </p:nvPr>
        </p:nvGraphicFramePr>
        <p:xfrm>
          <a:off x="1130299" y="1828800"/>
          <a:ext cx="10233025" cy="363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14442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2500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DA424-A77B-2E42-06C8-B9CD74299C3E}"/>
              </a:ext>
            </a:extLst>
          </p:cNvPr>
          <p:cNvSpPr>
            <a:spLocks noGrp="1"/>
          </p:cNvSpPr>
          <p:nvPr>
            <p:ph type="title"/>
          </p:nvPr>
        </p:nvSpPr>
        <p:spPr>
          <a:xfrm>
            <a:off x="1148025" y="1113122"/>
            <a:ext cx="9603275" cy="1049235"/>
          </a:xfrm>
        </p:spPr>
        <p:txBody>
          <a:bodyPr/>
          <a:lstStyle/>
          <a:p>
            <a:r>
              <a:rPr lang="en-CA">
                <a:latin typeface="Calibri" panose="020F0502020204030204" pitchFamily="34" charset="0"/>
                <a:cs typeface="Calibri" panose="020F0502020204030204" pitchFamily="34" charset="0"/>
              </a:rPr>
              <a:t>Quesnel Prototype</a:t>
            </a:r>
          </a:p>
        </p:txBody>
      </p:sp>
      <p:graphicFrame>
        <p:nvGraphicFramePr>
          <p:cNvPr id="4" name="Diagram 3">
            <a:extLst>
              <a:ext uri="{FF2B5EF4-FFF2-40B4-BE49-F238E27FC236}">
                <a16:creationId xmlns:a16="http://schemas.microsoft.com/office/drawing/2014/main" id="{B72B9FAD-A713-388A-3708-DB3DE7C736E1}"/>
              </a:ext>
            </a:extLst>
          </p:cNvPr>
          <p:cNvGraphicFramePr/>
          <p:nvPr>
            <p:extLst>
              <p:ext uri="{D42A27DB-BD31-4B8C-83A1-F6EECF244321}">
                <p14:modId xmlns:p14="http://schemas.microsoft.com/office/powerpoint/2010/main" val="3569514145"/>
              </p:ext>
            </p:extLst>
          </p:nvPr>
        </p:nvGraphicFramePr>
        <p:xfrm>
          <a:off x="1252737" y="1430022"/>
          <a:ext cx="9686525" cy="3240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147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66B06-A21B-D932-45CB-B02FEA943DF9}"/>
              </a:ext>
            </a:extLst>
          </p:cNvPr>
          <p:cNvSpPr>
            <a:spLocks noGrp="1"/>
          </p:cNvSpPr>
          <p:nvPr>
            <p:ph type="title"/>
          </p:nvPr>
        </p:nvSpPr>
        <p:spPr/>
        <p:txBody>
          <a:bodyPr/>
          <a:lstStyle/>
          <a:p>
            <a:r>
              <a:rPr lang="en-CA" dirty="0">
                <a:latin typeface="Calibri" panose="020F0502020204030204" pitchFamily="34" charset="0"/>
                <a:cs typeface="Calibri" panose="020F0502020204030204" pitchFamily="34" charset="0"/>
              </a:rPr>
              <a:t>Outcomes &amp; Measurements</a:t>
            </a:r>
          </a:p>
        </p:txBody>
      </p:sp>
      <p:pic>
        <p:nvPicPr>
          <p:cNvPr id="5" name="Picture 4">
            <a:extLst>
              <a:ext uri="{FF2B5EF4-FFF2-40B4-BE49-F238E27FC236}">
                <a16:creationId xmlns:a16="http://schemas.microsoft.com/office/drawing/2014/main" id="{3FB4BE0F-145A-A81B-8AE6-EF94174484AF}"/>
              </a:ext>
            </a:extLst>
          </p:cNvPr>
          <p:cNvPicPr>
            <a:picLocks noChangeAspect="1"/>
          </p:cNvPicPr>
          <p:nvPr/>
        </p:nvPicPr>
        <p:blipFill>
          <a:blip r:embed="rId3"/>
          <a:stretch>
            <a:fillRect/>
          </a:stretch>
        </p:blipFill>
        <p:spPr>
          <a:xfrm>
            <a:off x="5624024" y="2831335"/>
            <a:ext cx="6274234" cy="3277481"/>
          </a:xfrm>
          <a:prstGeom prst="rect">
            <a:avLst/>
          </a:prstGeom>
        </p:spPr>
      </p:pic>
      <p:sp>
        <p:nvSpPr>
          <p:cNvPr id="7" name="TextBox 6">
            <a:extLst>
              <a:ext uri="{FF2B5EF4-FFF2-40B4-BE49-F238E27FC236}">
                <a16:creationId xmlns:a16="http://schemas.microsoft.com/office/drawing/2014/main" id="{1277F118-99B0-12F3-A533-C9C286D31B1E}"/>
              </a:ext>
            </a:extLst>
          </p:cNvPr>
          <p:cNvSpPr txBox="1"/>
          <p:nvPr/>
        </p:nvSpPr>
        <p:spPr>
          <a:xfrm>
            <a:off x="569162" y="1676361"/>
            <a:ext cx="11329095" cy="1169551"/>
          </a:xfrm>
          <a:prstGeom prst="rect">
            <a:avLst/>
          </a:prstGeom>
          <a:noFill/>
        </p:spPr>
        <p:txBody>
          <a:bodyPr wrap="square" rtlCol="0">
            <a:spAutoFit/>
          </a:bodyPr>
          <a:lstStyle/>
          <a:p>
            <a:r>
              <a:rPr lang="en-CA" b="1" dirty="0">
                <a:latin typeface="Calibri" panose="020F0502020204030204" pitchFamily="34" charset="0"/>
                <a:cs typeface="Calibri" panose="020F0502020204030204" pitchFamily="34" charset="0"/>
              </a:rPr>
              <a:t>Intervention: 1-Hour IPT SOC Information Session for each designation grouping</a:t>
            </a:r>
          </a:p>
          <a:p>
            <a:endParaRPr lang="en-CA" sz="1600" b="1" dirty="0">
              <a:latin typeface="Calibri" panose="020F0502020204030204" pitchFamily="34" charset="0"/>
              <a:cs typeface="Calibri" panose="020F0502020204030204" pitchFamily="34" charset="0"/>
            </a:endParaRPr>
          </a:p>
          <a:p>
            <a:r>
              <a:rPr lang="en-CA" sz="1600" b="1" dirty="0">
                <a:latin typeface="Calibri" panose="020F0502020204030204" pitchFamily="34" charset="0"/>
                <a:cs typeface="Calibri" panose="020F0502020204030204" pitchFamily="34" charset="0"/>
              </a:rPr>
              <a:t>Goal: </a:t>
            </a:r>
            <a:r>
              <a:rPr lang="en-CA" sz="1600" dirty="0">
                <a:latin typeface="Calibri" panose="020F0502020204030204" pitchFamily="34" charset="0"/>
                <a:cs typeface="Calibri" panose="020F0502020204030204" pitchFamily="34" charset="0"/>
              </a:rPr>
              <a:t>	Increase IPT SOC Registration	</a:t>
            </a:r>
            <a:r>
              <a:rPr lang="en-CA" dirty="0">
                <a:latin typeface="Calibri" panose="020F0502020204030204" pitchFamily="34" charset="0"/>
                <a:cs typeface="Calibri" panose="020F0502020204030204" pitchFamily="34" charset="0"/>
              </a:rPr>
              <a:t>			</a:t>
            </a:r>
            <a:r>
              <a:rPr lang="en-CA" sz="1600" b="1" dirty="0">
                <a:latin typeface="Calibri" panose="020F0502020204030204" pitchFamily="34" charset="0"/>
                <a:cs typeface="Calibri" panose="020F0502020204030204" pitchFamily="34" charset="0"/>
              </a:rPr>
              <a:t>Goal: </a:t>
            </a:r>
            <a:r>
              <a:rPr lang="en-CA" sz="1600" dirty="0">
                <a:latin typeface="Calibri" panose="020F0502020204030204" pitchFamily="34" charset="0"/>
                <a:cs typeface="Calibri" panose="020F0502020204030204" pitchFamily="34" charset="0"/>
              </a:rPr>
              <a:t>	Increase awareness &amp; understanding, reduce stress &amp; anxiety</a:t>
            </a:r>
          </a:p>
          <a:p>
            <a:endParaRPr lang="en-CA" dirty="0"/>
          </a:p>
        </p:txBody>
      </p:sp>
      <p:graphicFrame>
        <p:nvGraphicFramePr>
          <p:cNvPr id="10" name="Chart 9">
            <a:extLst>
              <a:ext uri="{FF2B5EF4-FFF2-40B4-BE49-F238E27FC236}">
                <a16:creationId xmlns:a16="http://schemas.microsoft.com/office/drawing/2014/main" id="{8029A3F0-1875-1D2C-11C9-32080D820317}"/>
              </a:ext>
            </a:extLst>
          </p:cNvPr>
          <p:cNvGraphicFramePr/>
          <p:nvPr>
            <p:extLst>
              <p:ext uri="{D42A27DB-BD31-4B8C-83A1-F6EECF244321}">
                <p14:modId xmlns:p14="http://schemas.microsoft.com/office/powerpoint/2010/main" val="1718094164"/>
              </p:ext>
            </p:extLst>
          </p:nvPr>
        </p:nvGraphicFramePr>
        <p:xfrm>
          <a:off x="293742" y="2831334"/>
          <a:ext cx="4216846" cy="327748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82038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93A50-8799-F467-43E5-82A10B0B956D}"/>
              </a:ext>
            </a:extLst>
          </p:cNvPr>
          <p:cNvSpPr>
            <a:spLocks noGrp="1"/>
          </p:cNvSpPr>
          <p:nvPr>
            <p:ph type="title"/>
          </p:nvPr>
        </p:nvSpPr>
        <p:spPr/>
        <p:txBody>
          <a:bodyPr/>
          <a:lstStyle/>
          <a:p>
            <a:r>
              <a:rPr lang="en-CA" dirty="0">
                <a:latin typeface="Calibri" panose="020F0502020204030204" pitchFamily="34" charset="0"/>
                <a:cs typeface="Calibri" panose="020F0502020204030204" pitchFamily="34" charset="0"/>
              </a:rPr>
              <a:t>Outcomes &amp; Measurements</a:t>
            </a:r>
          </a:p>
        </p:txBody>
      </p:sp>
      <p:graphicFrame>
        <p:nvGraphicFramePr>
          <p:cNvPr id="9" name="Content Placeholder 8">
            <a:extLst>
              <a:ext uri="{FF2B5EF4-FFF2-40B4-BE49-F238E27FC236}">
                <a16:creationId xmlns:a16="http://schemas.microsoft.com/office/drawing/2014/main" id="{ED8635F8-D4B3-3FAC-4FD3-ABA5DB70AB7B}"/>
              </a:ext>
            </a:extLst>
          </p:cNvPr>
          <p:cNvGraphicFramePr>
            <a:graphicFrameLocks noGrp="1"/>
          </p:cNvGraphicFramePr>
          <p:nvPr>
            <p:ph idx="1"/>
            <p:extLst>
              <p:ext uri="{D42A27DB-BD31-4B8C-83A1-F6EECF244321}">
                <p14:modId xmlns:p14="http://schemas.microsoft.com/office/powerpoint/2010/main" val="2433976041"/>
              </p:ext>
            </p:extLst>
          </p:nvPr>
        </p:nvGraphicFramePr>
        <p:xfrm>
          <a:off x="1130300" y="2105890"/>
          <a:ext cx="9602788" cy="364720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DC59D28E-A7D5-F3BF-7DCE-D996EB50A4E2}"/>
              </a:ext>
            </a:extLst>
          </p:cNvPr>
          <p:cNvSpPr txBox="1"/>
          <p:nvPr/>
        </p:nvSpPr>
        <p:spPr>
          <a:xfrm>
            <a:off x="8850385" y="3429000"/>
            <a:ext cx="1384184" cy="369332"/>
          </a:xfrm>
          <a:prstGeom prst="rect">
            <a:avLst/>
          </a:prstGeom>
          <a:noFill/>
        </p:spPr>
        <p:txBody>
          <a:bodyPr wrap="square" rtlCol="0">
            <a:spAutoFit/>
          </a:bodyPr>
          <a:lstStyle/>
          <a:p>
            <a:pPr algn="ctr"/>
            <a:r>
              <a:rPr lang="en-CA" b="1" dirty="0">
                <a:solidFill>
                  <a:srgbClr val="FF0000"/>
                </a:solidFill>
              </a:rPr>
              <a:t>36%</a:t>
            </a:r>
          </a:p>
        </p:txBody>
      </p:sp>
      <p:sp>
        <p:nvSpPr>
          <p:cNvPr id="5" name="Arrow: Up 4">
            <a:extLst>
              <a:ext uri="{FF2B5EF4-FFF2-40B4-BE49-F238E27FC236}">
                <a16:creationId xmlns:a16="http://schemas.microsoft.com/office/drawing/2014/main" id="{D5F30A97-38C1-93CA-A5DD-30F62F5B2079}"/>
              </a:ext>
            </a:extLst>
          </p:cNvPr>
          <p:cNvSpPr/>
          <p:nvPr/>
        </p:nvSpPr>
        <p:spPr>
          <a:xfrm>
            <a:off x="9873842" y="3429000"/>
            <a:ext cx="243281" cy="291734"/>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55984744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7035c345-a771-4d1f-8eb8-e6e64da69775" ContentTypeId="0x010100843EA4DFB119934B99EA5C51F1D363AA02" PreviousValue="false" LastSyncTimeStamp="2021-06-10T20:26:27.58Z"/>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NH Team Document" ma:contentTypeID="0x010100843EA4DFB119934B99EA5C51F1D363AA020038E68E6EA87AA449B0BF5758903922E5" ma:contentTypeVersion="5" ma:contentTypeDescription="The document type used for Team sites" ma:contentTypeScope="" ma:versionID="a1767a07899b6483e3a77627547c4237">
  <xsd:schema xmlns:xsd="http://www.w3.org/2001/XMLSchema" xmlns:xs="http://www.w3.org/2001/XMLSchema" xmlns:p="http://schemas.microsoft.com/office/2006/metadata/properties" xmlns:ns1="http://schemas.microsoft.com/sharepoint/v3" xmlns:ns2="b9805c67-c828-4c72-9860-50cc975dd7d1" xmlns:ns4="3e45cc4c-4d11-44b4-a6a3-653c91d862f5" targetNamespace="http://schemas.microsoft.com/office/2006/metadata/properties" ma:root="true" ma:fieldsID="a851a896694a925343a3a749095b9fa0" ns1:_="" ns2:_="" ns4:_="">
    <xsd:import namespace="http://schemas.microsoft.com/sharepoint/v3"/>
    <xsd:import namespace="b9805c67-c828-4c72-9860-50cc975dd7d1"/>
    <xsd:import namespace="3e45cc4c-4d11-44b4-a6a3-653c91d862f5"/>
    <xsd:element name="properties">
      <xsd:complexType>
        <xsd:sequence>
          <xsd:element name="documentManagement">
            <xsd:complexType>
              <xsd:all>
                <xsd:element ref="ns2:NH-Summary" minOccurs="0"/>
                <xsd:element ref="ns2:NH-SiteGUID" minOccurs="0"/>
                <xsd:element ref="ns2:NH-SiteName" minOccurs="0"/>
                <xsd:element ref="ns2:j3a78127304c4db8aa29c1a583ce8a79" minOccurs="0"/>
                <xsd:element ref="ns2:i12cb1b1626a4d64b71c6b6f3613714a" minOccurs="0"/>
                <xsd:element ref="ns2:ab015fa5ab2a468ea0f58e2f68b26705" minOccurs="0"/>
                <xsd:element ref="ns1:Name" minOccurs="0"/>
                <xsd:element ref="ns2:e39e0654411f48c696a01af00c8f4724" minOccurs="0"/>
                <xsd:element ref="ns1:Popularity" minOccurs="0"/>
                <xsd:element ref="ns2:TaxCatchAll" minOccurs="0"/>
                <xsd:element ref="ns2:TaxCatchAllLabel" minOccurs="0"/>
                <xsd:element ref="ns2:h0753c7ebe8e4ea9b8b615ca9478befa" minOccurs="0"/>
                <xsd:element ref="ns2:f729d127967f4ac1bb0c76e1fa233fe1"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ame" ma:index="19" nillable="true" ma:displayName="Account" ma:internalName="Name" ma:readOnly="true">
      <xsd:simpleType>
        <xsd:restriction base="dms:Text"/>
      </xsd:simpleType>
    </xsd:element>
    <xsd:element name="Popularity" ma:index="21" nillable="true" ma:displayName="Popularity" ma:indexed="true" ma:internalName="Popularity"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b9805c67-c828-4c72-9860-50cc975dd7d1" elementFormDefault="qualified">
    <xsd:import namespace="http://schemas.microsoft.com/office/2006/documentManagement/types"/>
    <xsd:import namespace="http://schemas.microsoft.com/office/infopath/2007/PartnerControls"/>
    <xsd:element name="NH-Summary" ma:index="8" nillable="true" ma:displayName="Summary" ma:description="Short description of the item used in search results" ma:internalName="NH_x002d_Summary">
      <xsd:simpleType>
        <xsd:restriction base="dms:Note">
          <xsd:maxLength value="255"/>
        </xsd:restriction>
      </xsd:simpleType>
    </xsd:element>
    <xsd:element name="NH-SiteGUID" ma:index="9" nillable="true" ma:displayName="Site GUID" ma:description="The GUID of the site this item is located" ma:hidden="true" ma:internalName="NH_x002d_SiteGUID" ma:readOnly="false">
      <xsd:simpleType>
        <xsd:restriction base="dms:Text">
          <xsd:maxLength value="255"/>
        </xsd:restriction>
      </xsd:simpleType>
    </xsd:element>
    <xsd:element name="NH-SiteName" ma:index="11" nillable="true" ma:displayName="Site Name" ma:description="The name of the site this item is located" ma:hidden="true" ma:internalName="NH_x002d_SiteName" ma:readOnly="false">
      <xsd:simpleType>
        <xsd:restriction base="dms:Text">
          <xsd:maxLength value="255"/>
        </xsd:restriction>
      </xsd:simpleType>
    </xsd:element>
    <xsd:element name="j3a78127304c4db8aa29c1a583ce8a79" ma:index="13" nillable="true" ma:taxonomy="true" ma:internalName="j3a78127304c4db8aa29c1a583ce8a79" ma:taxonomyFieldName="NH_x002d_Subgrouping" ma:displayName="Subgrouping" ma:fieldId="{33a78127-304c-4db8-aa29-c1a583ce8a79}" ma:sspId="7035c345-a771-4d1f-8eb8-e6e64da69775" ma:termSetId="e7d93d40-3320-4ea9-8d83-7b42afe72c8e" ma:anchorId="00000000-0000-0000-0000-000000000000" ma:open="false" ma:isKeyword="false">
      <xsd:complexType>
        <xsd:sequence>
          <xsd:element ref="pc:Terms" minOccurs="0" maxOccurs="1"/>
        </xsd:sequence>
      </xsd:complexType>
    </xsd:element>
    <xsd:element name="i12cb1b1626a4d64b71c6b6f3613714a" ma:index="15" ma:taxonomy="true" ma:internalName="i12cb1b1626a4d64b71c6b6f3613714a" ma:taxonomyFieldName="NH_x002d_HA" ma:displayName="HA" ma:fieldId="{212cb1b1-626a-4d64-b71c-6b6f3613714a}" ma:sspId="7035c345-a771-4d1f-8eb8-e6e64da69775" ma:termSetId="16b55a94-62be-4501-a268-7c6022583850" ma:anchorId="00000000-0000-0000-0000-000000000000" ma:open="false" ma:isKeyword="false">
      <xsd:complexType>
        <xsd:sequence>
          <xsd:element ref="pc:Terms" minOccurs="0" maxOccurs="1"/>
        </xsd:sequence>
      </xsd:complexType>
    </xsd:element>
    <xsd:element name="ab015fa5ab2a468ea0f58e2f68b26705" ma:index="17" ma:taxonomy="true" ma:internalName="ab015fa5ab2a468ea0f58e2f68b26705" ma:taxonomyFieldName="NH_x002d_HSDA" ma:displayName="HSDA" ma:fieldId="{ab015fa5-ab2a-468e-a0f5-8e2f68b26705}" ma:sspId="7035c345-a771-4d1f-8eb8-e6e64da69775" ma:termSetId="bfca5d7f-0f97-4f5e-9b26-90bc3a488989" ma:anchorId="00000000-0000-0000-0000-000000000000" ma:open="false" ma:isKeyword="false">
      <xsd:complexType>
        <xsd:sequence>
          <xsd:element ref="pc:Terms" minOccurs="0" maxOccurs="1"/>
        </xsd:sequence>
      </xsd:complexType>
    </xsd:element>
    <xsd:element name="e39e0654411f48c696a01af00c8f4724" ma:index="20" nillable="true" ma:taxonomy="true" ma:internalName="e39e0654411f48c696a01af00c8f4724" ma:taxonomyFieldName="NH_x002d_Grouping" ma:displayName="Grouping" ma:default="" ma:fieldId="{e39e0654-411f-48c6-96a0-1af00c8f4724}" ma:sspId="7035c345-a771-4d1f-8eb8-e6e64da69775" ma:termSetId="e7d93d40-3320-4ea9-8d83-7b42afe72c8e" ma:anchorId="00000000-0000-0000-0000-000000000000" ma:open="false" ma:isKeyword="false">
      <xsd:complexType>
        <xsd:sequence>
          <xsd:element ref="pc:Terms" minOccurs="0" maxOccurs="1"/>
        </xsd:sequence>
      </xsd:complexType>
    </xsd:element>
    <xsd:element name="TaxCatchAll" ma:index="22" nillable="true" ma:displayName="Taxonomy Catch All Column" ma:hidden="true" ma:list="{115cf15e-95be-4d10-90d9-9d8c56dbe61a}" ma:internalName="TaxCatchAll" ma:showField="CatchAllData" ma:web="3e45cc4c-4d11-44b4-a6a3-653c91d862f5">
      <xsd:complexType>
        <xsd:complexContent>
          <xsd:extension base="dms:MultiChoiceLookup">
            <xsd:sequence>
              <xsd:element name="Value" type="dms:Lookup" maxOccurs="unbounded" minOccurs="0" nillable="true"/>
            </xsd:sequence>
          </xsd:extension>
        </xsd:complexContent>
      </xsd:complexType>
    </xsd:element>
    <xsd:element name="TaxCatchAllLabel" ma:index="23" nillable="true" ma:displayName="Taxonomy Catch All Column1" ma:hidden="true" ma:list="{115cf15e-95be-4d10-90d9-9d8c56dbe61a}" ma:internalName="TaxCatchAllLabel" ma:readOnly="true" ma:showField="CatchAllDataLabel" ma:web="3e45cc4c-4d11-44b4-a6a3-653c91d862f5">
      <xsd:complexType>
        <xsd:complexContent>
          <xsd:extension base="dms:MultiChoiceLookup">
            <xsd:sequence>
              <xsd:element name="Value" type="dms:Lookup" maxOccurs="unbounded" minOccurs="0" nillable="true"/>
            </xsd:sequence>
          </xsd:extension>
        </xsd:complexContent>
      </xsd:complexType>
    </xsd:element>
    <xsd:element name="h0753c7ebe8e4ea9b8b615ca9478befa" ma:index="24" ma:taxonomy="true" ma:internalName="h0753c7ebe8e4ea9b8b615ca9478befa" ma:taxonomyFieldName="NH_x002d_Subdepartment" ma:displayName="Subdepartment" ma:readOnly="false" ma:default="" ma:fieldId="{10753c7e-be8e-4ea9-b8b6-15ca9478befa}" ma:sspId="7035c345-a771-4d1f-8eb8-e6e64da69775" ma:termSetId="e76e460e-baed-4842-b77f-7a2cb32961d6" ma:anchorId="00000000-0000-0000-0000-000000000000" ma:open="false" ma:isKeyword="false">
      <xsd:complexType>
        <xsd:sequence>
          <xsd:element ref="pc:Terms" minOccurs="0" maxOccurs="1"/>
        </xsd:sequence>
      </xsd:complexType>
    </xsd:element>
    <xsd:element name="f729d127967f4ac1bb0c76e1fa233fe1" ma:index="26" ma:taxonomy="true" ma:internalName="f729d127967f4ac1bb0c76e1fa233fe1" ma:taxonomyFieldName="NH_x002d_Department" ma:displayName="Department" ma:default="" ma:fieldId="{f729d127-967f-4ac1-bb0c-76e1fa233fe1}" ma:sspId="7035c345-a771-4d1f-8eb8-e6e64da69775" ma:termSetId="5cd4cd0e-54d8-489a-96da-27b882b9824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e45cc4c-4d11-44b4-a6a3-653c91d862f5" elementFormDefault="qualified">
    <xsd:import namespace="http://schemas.microsoft.com/office/2006/documentManagement/types"/>
    <xsd:import namespace="http://schemas.microsoft.com/office/infopath/2007/PartnerControls"/>
    <xsd:element name="_dlc_DocId" ma:index="28" nillable="true" ma:displayName="Document ID Value" ma:description="The value of the document ID assigned to this item." ma:indexed="true" ma:internalName="_dlc_DocId" ma:readOnly="true">
      <xsd:simpleType>
        <xsd:restriction base="dms:Text"/>
      </xsd:simpleType>
    </xsd:element>
    <xsd:element name="_dlc_DocIdUrl" ma:index="2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Content Type"/>
        <xsd:element ref="dc:title" minOccurs="0" maxOccurs="1" ma:index="1" ma:displayName="Title"/>
        <xsd:element ref="dc:subject" minOccurs="0" maxOccurs="1"/>
        <xsd:element ref="dc:description" minOccurs="0" maxOccurs="1"/>
        <xsd:element name="keywords" minOccurs="0" maxOccurs="1" type="xsd:string" ma:index="10"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TaxCatchAll xmlns="b9805c67-c828-4c72-9860-50cc975dd7d1">
      <Value>6</Value>
      <Value>5</Value>
      <Value>4</Value>
      <Value>3</Value>
    </TaxCatchAll>
    <NH-Summary xmlns="b9805c67-c828-4c72-9860-50cc975dd7d1" xsi:nil="true"/>
    <j3a78127304c4db8aa29c1a583ce8a79 xmlns="b9805c67-c828-4c72-9860-50cc975dd7d1">
      <Terms xmlns="http://schemas.microsoft.com/office/infopath/2007/PartnerControls"/>
    </j3a78127304c4db8aa29c1a583ce8a79>
    <f729d127967f4ac1bb0c76e1fa233fe1 xmlns="b9805c67-c828-4c72-9860-50cc975dd7d1">
      <Terms xmlns="http://schemas.microsoft.com/office/infopath/2007/PartnerControls">
        <TermInfo xmlns="http://schemas.microsoft.com/office/infopath/2007/PartnerControls">
          <TermName xmlns="http://schemas.microsoft.com/office/infopath/2007/PartnerControls">IPCC RESOURCE TEAM</TermName>
          <TermId xmlns="http://schemas.microsoft.com/office/infopath/2007/PartnerControls">bc980e63-90de-4470-97fc-26edb9a4b955</TermId>
        </TermInfo>
      </Terms>
    </f729d127967f4ac1bb0c76e1fa233fe1>
    <i12cb1b1626a4d64b71c6b6f3613714a xmlns="b9805c67-c828-4c72-9860-50cc975dd7d1">
      <Terms xmlns="http://schemas.microsoft.com/office/infopath/2007/PartnerControls">
        <TermInfo xmlns="http://schemas.microsoft.com/office/infopath/2007/PartnerControls">
          <TermName xmlns="http://schemas.microsoft.com/office/infopath/2007/PartnerControls">NH</TermName>
          <TermId xmlns="http://schemas.microsoft.com/office/infopath/2007/PartnerControls">bc58f62d-d64a-4926-a135-f39890aa3947</TermId>
        </TermInfo>
      </Terms>
    </i12cb1b1626a4d64b71c6b6f3613714a>
    <ab015fa5ab2a468ea0f58e2f68b26705 xmlns="b9805c67-c828-4c72-9860-50cc975dd7d1">
      <Terms xmlns="http://schemas.microsoft.com/office/infopath/2007/PartnerControls">
        <TermInfo xmlns="http://schemas.microsoft.com/office/infopath/2007/PartnerControls">
          <TermName xmlns="http://schemas.microsoft.com/office/infopath/2007/PartnerControls">All NH</TermName>
          <TermId xmlns="http://schemas.microsoft.com/office/infopath/2007/PartnerControls">00e4ba11-acb5-46b7-abbe-615077db4f8f</TermId>
        </TermInfo>
      </Terms>
    </ab015fa5ab2a468ea0f58e2f68b26705>
    <NH-SiteGUID xmlns="b9805c67-c828-4c72-9860-50cc975dd7d1">0331235e-c4eb-47b3-b102-e31dfd264d65</NH-SiteGUID>
    <e39e0654411f48c696a01af00c8f4724 xmlns="b9805c67-c828-4c72-9860-50cc975dd7d1">
      <Terms xmlns="http://schemas.microsoft.com/office/infopath/2007/PartnerControls"/>
    </e39e0654411f48c696a01af00c8f4724>
    <h0753c7ebe8e4ea9b8b615ca9478befa xmlns="b9805c67-c828-4c72-9860-50cc975dd7d1">
      <Terms xmlns="http://schemas.microsoft.com/office/infopath/2007/PartnerControls">
        <TermInfo xmlns="http://schemas.microsoft.com/office/infopath/2007/PartnerControls">
          <TermName xmlns="http://schemas.microsoft.com/office/infopath/2007/PartnerControls">None</TermName>
          <TermId xmlns="http://schemas.microsoft.com/office/infopath/2007/PartnerControls">40c77cc8-9c23-4c43-b171-b9d623a9c7ee</TermId>
        </TermInfo>
      </Terms>
    </h0753c7ebe8e4ea9b8b615ca9478befa>
    <NH-SiteName xmlns="b9805c67-c828-4c72-9860-50cc975dd7d1">IPCC RESOURCE TEAM - Committee [NH]</NH-SiteName>
    <_dlc_DocId xmlns="3e45cc4c-4d11-44b4-a6a3-653c91d862f5">K3FARN2QZ5AN-82757096-1908</_dlc_DocId>
    <_dlc_DocIdUrl xmlns="3e45cc4c-4d11-44b4-a6a3-653c91d862f5">
      <Url>https://healthbc.sharepoint.com/sites/IPCCRESOURCETEAM-CommitteeNH/_layouts/15/DocIdRedir.aspx?ID=K3FARN2QZ5AN-82757096-1908</Url>
      <Description>K3FARN2QZ5AN-82757096-1908</Description>
    </_dlc_DocIdUrl>
  </documentManagement>
</p:properties>
</file>

<file path=customXml/itemProps1.xml><?xml version="1.0" encoding="utf-8"?>
<ds:datastoreItem xmlns:ds="http://schemas.openxmlformats.org/officeDocument/2006/customXml" ds:itemID="{86B5717E-DED3-474B-A299-9DD26A907298}">
  <ds:schemaRefs>
    <ds:schemaRef ds:uri="http://schemas.microsoft.com/sharepoint/v3/contenttype/forms"/>
  </ds:schemaRefs>
</ds:datastoreItem>
</file>

<file path=customXml/itemProps2.xml><?xml version="1.0" encoding="utf-8"?>
<ds:datastoreItem xmlns:ds="http://schemas.openxmlformats.org/officeDocument/2006/customXml" ds:itemID="{64E7F8B4-DCA4-4FF1-8F76-D5230C15B503}">
  <ds:schemaRefs>
    <ds:schemaRef ds:uri="Microsoft.SharePoint.Taxonomy.ContentTypeSync"/>
  </ds:schemaRefs>
</ds:datastoreItem>
</file>

<file path=customXml/itemProps3.xml><?xml version="1.0" encoding="utf-8"?>
<ds:datastoreItem xmlns:ds="http://schemas.openxmlformats.org/officeDocument/2006/customXml" ds:itemID="{C73F62B2-8733-4CE0-85FB-76549C40EA54}">
  <ds:schemaRefs>
    <ds:schemaRef ds:uri="http://schemas.microsoft.com/sharepoint/events"/>
  </ds:schemaRefs>
</ds:datastoreItem>
</file>

<file path=customXml/itemProps4.xml><?xml version="1.0" encoding="utf-8"?>
<ds:datastoreItem xmlns:ds="http://schemas.openxmlformats.org/officeDocument/2006/customXml" ds:itemID="{C3315E06-6BB8-49D9-AE7D-04495460D1F2}">
  <ds:schemaRefs>
    <ds:schemaRef ds:uri="3e45cc4c-4d11-44b4-a6a3-653c91d862f5"/>
    <ds:schemaRef ds:uri="b9805c67-c828-4c72-9860-50cc975dd7d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5.xml><?xml version="1.0" encoding="utf-8"?>
<ds:datastoreItem xmlns:ds="http://schemas.openxmlformats.org/officeDocument/2006/customXml" ds:itemID="{07D12B69-246D-4A04-8BB3-71F1A74F3FF3}">
  <ds:schemaRefs>
    <ds:schemaRef ds:uri="3e45cc4c-4d11-44b4-a6a3-653c91d862f5"/>
    <ds:schemaRef ds:uri="b9805c67-c828-4c72-9860-50cc975dd7d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483</TotalTime>
  <Words>2292</Words>
  <Application>Microsoft Office PowerPoint</Application>
  <PresentationFormat>Widescreen</PresentationFormat>
  <Paragraphs>208</Paragraphs>
  <Slides>20</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Nova</vt:lpstr>
      <vt:lpstr>Calibri</vt:lpstr>
      <vt:lpstr>Century Gothic</vt:lpstr>
      <vt:lpstr>Wingdings</vt:lpstr>
      <vt:lpstr>Gallery</vt:lpstr>
      <vt:lpstr>Interprofessional Team Education &amp; Service Deep Dive     </vt:lpstr>
      <vt:lpstr>Principle Investigators</vt:lpstr>
      <vt:lpstr>PowerPoint Presentation</vt:lpstr>
      <vt:lpstr>Problem &amp; Aim Statement</vt:lpstr>
      <vt:lpstr>Alignment with Strategic Priorities &amp; Initiatives</vt:lpstr>
      <vt:lpstr>Background &amp; Context</vt:lpstr>
      <vt:lpstr>Quesnel Prototype</vt:lpstr>
      <vt:lpstr>Outcomes &amp; Measurements</vt:lpstr>
      <vt:lpstr>Outcomes &amp; Measurements</vt:lpstr>
      <vt:lpstr>Outcomes &amp; Measurements</vt:lpstr>
      <vt:lpstr>Outcomes &amp; Measurements</vt:lpstr>
      <vt:lpstr>Outcomes &amp; Measurements</vt:lpstr>
      <vt:lpstr>Outcomes &amp; Measurements</vt:lpstr>
      <vt:lpstr>Outcomes &amp; Measurements**</vt:lpstr>
      <vt:lpstr>Outcomes &amp; Measurements</vt:lpstr>
      <vt:lpstr>Results &amp; Learnings</vt:lpstr>
      <vt:lpstr>Outcomes &amp; Measurements</vt:lpstr>
      <vt:lpstr>Next steps:</vt:lpstr>
      <vt:lpstr>Conclusion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IPT Education &amp; Service Deep Dive</dc:title>
  <dc:creator>Zwiers, Shannon [NH]</dc:creator>
  <cp:lastModifiedBy>Zwiers, Shannon [NH]</cp:lastModifiedBy>
  <cp:revision>2</cp:revision>
  <cp:lastPrinted>2023-11-02T14:41:52Z</cp:lastPrinted>
  <dcterms:created xsi:type="dcterms:W3CDTF">2023-10-20T15:22:55Z</dcterms:created>
  <dcterms:modified xsi:type="dcterms:W3CDTF">2023-11-07T00:05:47Z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0x010100843EA4DFB119934B99EA5C51F1D363AA020038E68E6EA87AA449B0BF5758903922E5</vt:lpwstr>
  </property>
  <property fmtid="{D5CDD505-2E9C-101B-9397-08002B2CF9AE}" pid="3" name="_dlc_DocIdItemGuid">
    <vt:lpwstr>7b737043-29e7-4099-992d-ec9784dee9e1</vt:lpwstr>
  </property>
  <property fmtid="{D5CDD505-2E9C-101B-9397-08002B2CF9AE}" pid="4" name="MediaServiceImageTags">
    <vt:lpwstr/>
  </property>
  <property fmtid="{D5CDD505-2E9C-101B-9397-08002B2CF9AE}" pid="5" name="NH-Grouping">
    <vt:lpwstr/>
  </property>
  <property fmtid="{D5CDD505-2E9C-101B-9397-08002B2CF9AE}" pid="6" name="lcf76f155ced4ddcb4097134ff3c332f">
    <vt:lpwstr/>
  </property>
  <property fmtid="{D5CDD505-2E9C-101B-9397-08002B2CF9AE}" pid="7" name="NH-Subgrouping">
    <vt:lpwstr/>
  </property>
  <property fmtid="{D5CDD505-2E9C-101B-9397-08002B2CF9AE}" pid="8" name="NH-Department">
    <vt:lpwstr>4;#IPCC RESOURCE TEAM|bc980e63-90de-4470-97fc-26edb9a4b955</vt:lpwstr>
  </property>
  <property fmtid="{D5CDD505-2E9C-101B-9397-08002B2CF9AE}" pid="9" name="NH-HSDA">
    <vt:lpwstr>6;#All NH|00e4ba11-acb5-46b7-abbe-615077db4f8f</vt:lpwstr>
  </property>
  <property fmtid="{D5CDD505-2E9C-101B-9397-08002B2CF9AE}" pid="10" name="NH-Subdepartment">
    <vt:lpwstr>3;#None|40c77cc8-9c23-4c43-b171-b9d623a9c7ee</vt:lpwstr>
  </property>
  <property fmtid="{D5CDD505-2E9C-101B-9397-08002B2CF9AE}" pid="11" name="NH-HA">
    <vt:lpwstr>5;#NH|bc58f62d-d64a-4926-a135-f39890aa3947</vt:lpwstr>
  </property>
</Properties>
</file>