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39" r:id="rId2"/>
    <p:sldId id="257" r:id="rId3"/>
    <p:sldId id="258" r:id="rId4"/>
    <p:sldId id="355" r:id="rId5"/>
    <p:sldId id="352" r:id="rId6"/>
    <p:sldId id="341" r:id="rId7"/>
    <p:sldId id="348" r:id="rId8"/>
    <p:sldId id="347" r:id="rId9"/>
    <p:sldId id="349" r:id="rId10"/>
    <p:sldId id="350" r:id="rId11"/>
    <p:sldId id="340" r:id="rId12"/>
    <p:sldId id="354" r:id="rId13"/>
    <p:sldId id="356" r:id="rId14"/>
    <p:sldId id="305" r:id="rId15"/>
    <p:sldId id="357" r:id="rId16"/>
    <p:sldId id="364" r:id="rId17"/>
    <p:sldId id="358" r:id="rId18"/>
    <p:sldId id="359" r:id="rId19"/>
    <p:sldId id="361" r:id="rId20"/>
    <p:sldId id="362" r:id="rId21"/>
    <p:sldId id="360" r:id="rId22"/>
    <p:sldId id="363" r:id="rId23"/>
    <p:sldId id="28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01A"/>
    <a:srgbClr val="FF5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87347"/>
  </p:normalViewPr>
  <p:slideViewPr>
    <p:cSldViewPr snapToGrid="0">
      <p:cViewPr varScale="1">
        <p:scale>
          <a:sx n="99" d="100"/>
          <a:sy n="99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i, Shyr [NH]" userId="504c535f-9197-4725-a4df-35f7d0916efb" providerId="ADAL" clId="{087590E3-DACA-41F1-B0CA-F799533A3618}"/>
    <pc:docChg chg="modSld">
      <pc:chgData name="Chui, Shyr [NH]" userId="504c535f-9197-4725-a4df-35f7d0916efb" providerId="ADAL" clId="{087590E3-DACA-41F1-B0CA-F799533A3618}" dt="2023-11-15T19:16:26.390" v="0" actId="1076"/>
      <pc:docMkLst>
        <pc:docMk/>
      </pc:docMkLst>
      <pc:sldChg chg="modSp mod">
        <pc:chgData name="Chui, Shyr [NH]" userId="504c535f-9197-4725-a4df-35f7d0916efb" providerId="ADAL" clId="{087590E3-DACA-41F1-B0CA-F799533A3618}" dt="2023-11-15T19:16:26.390" v="0" actId="1076"/>
        <pc:sldMkLst>
          <pc:docMk/>
          <pc:sldMk cId="3849011823" sldId="357"/>
        </pc:sldMkLst>
        <pc:spChg chg="mod">
          <ac:chgData name="Chui, Shyr [NH]" userId="504c535f-9197-4725-a4df-35f7d0916efb" providerId="ADAL" clId="{087590E3-DACA-41F1-B0CA-F799533A3618}" dt="2023-11-15T19:16:26.390" v="0" actId="1076"/>
          <ac:spMkLst>
            <pc:docMk/>
            <pc:sldMk cId="3849011823" sldId="357"/>
            <ac:spMk id="4" creationId="{B604F017-4F6F-99F7-7C91-3407251E58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68A3C-B3AB-DE45-859A-F191EA96EF5F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170E-6BFE-4640-87DC-D44B7578C7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8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 acknowledgement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1170E-6BFE-4640-87DC-D44B7578C7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7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sensitive</a:t>
            </a:r>
            <a:r>
              <a:rPr lang="en-US" baseline="0" dirty="0"/>
              <a:t> inversion recovery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1170E-6BFE-4640-87DC-D44B7578C7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1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1170E-6BFE-4640-87DC-D44B7578C7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9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Brain and cord were normal!!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1170E-6BFE-4640-87DC-D44B7578C7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9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MS as a cause of optic neuritis and </a:t>
            </a:r>
          </a:p>
          <a:p>
            <a:r>
              <a:rPr lang="en-US" dirty="0"/>
              <a:t>MOG – Myelin Oligodendrocyte Glycoprotein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1170E-6BFE-4640-87DC-D44B7578C7D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2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Aquaporin 4 antibody mediates lymphocytic infiltration and axonal loss</a:t>
            </a:r>
          </a:p>
          <a:p>
            <a:endParaRPr lang="en-US" dirty="0"/>
          </a:p>
          <a:p>
            <a:r>
              <a:rPr lang="en-US" dirty="0"/>
              <a:t>Less likely given normal cord and brain</a:t>
            </a:r>
          </a:p>
          <a:p>
            <a:r>
              <a:rPr lang="en-US" dirty="0"/>
              <a:t>Appearances overlap with 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1170E-6BFE-4640-87DC-D44B7578C7D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5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B4FA-50DD-844A-B5B1-C3C6D301CE3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44B-0A3E-1744-8689-E4A69BE1F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4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B4FA-50DD-844A-B5B1-C3C6D301CE3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44B-0A3E-1744-8689-E4A69BE1F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1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B4FA-50DD-844A-B5B1-C3C6D301CE3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44B-0A3E-1744-8689-E4A69BE1F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9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B4FA-50DD-844A-B5B1-C3C6D301CE3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44B-0A3E-1744-8689-E4A69BE1F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5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B4FA-50DD-844A-B5B1-C3C6D301CE3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44B-0A3E-1744-8689-E4A69BE1F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8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B4FA-50DD-844A-B5B1-C3C6D301CE3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44B-0A3E-1744-8689-E4A69BE1F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2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B4FA-50DD-844A-B5B1-C3C6D301CE3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44B-0A3E-1744-8689-E4A69BE1F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5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B4FA-50DD-844A-B5B1-C3C6D301CE3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44B-0A3E-1744-8689-E4A69BE1F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7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B4FA-50DD-844A-B5B1-C3C6D301CE3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44B-0A3E-1744-8689-E4A69BE1F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0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B4FA-50DD-844A-B5B1-C3C6D301CE3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44B-0A3E-1744-8689-E4A69BE1F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B4FA-50DD-844A-B5B1-C3C6D301CE3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944B-0A3E-1744-8689-E4A69BE1F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3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>
                <a:lumMod val="37397"/>
              </a:schemeClr>
            </a:gs>
            <a:gs pos="97000">
              <a:schemeClr val="accent3">
                <a:lumMod val="89000"/>
              </a:schemeClr>
            </a:gs>
            <a:gs pos="7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7B4FA-50DD-844A-B5B1-C3C6D301CE3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4944B-0A3E-1744-8689-E4A69BE1F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2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D7D5-F65C-7D97-DD9A-449C91C87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881" y="2235200"/>
            <a:ext cx="10498238" cy="23876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FFC000"/>
                </a:solidFill>
              </a:rPr>
              <a:t>BCRS Education Day</a:t>
            </a:r>
            <a:br>
              <a:rPr lang="en-US" sz="6600" dirty="0">
                <a:solidFill>
                  <a:srgbClr val="FFC000"/>
                </a:solidFill>
              </a:rPr>
            </a:br>
            <a:r>
              <a:rPr lang="en-US" sz="6600" dirty="0">
                <a:solidFill>
                  <a:srgbClr val="FFC000"/>
                </a:solidFill>
              </a:rPr>
              <a:t>Northern Health Peer Learning Rounds</a:t>
            </a:r>
            <a:br>
              <a:rPr lang="en-US" sz="6600" dirty="0">
                <a:solidFill>
                  <a:srgbClr val="FFC000"/>
                </a:solidFill>
              </a:rPr>
            </a:br>
            <a:endParaRPr lang="en-US" sz="53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D2F13-A839-FBE0-6AA5-36B3C2587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491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Dr. Shyr Chui</a:t>
            </a:r>
          </a:p>
          <a:p>
            <a:r>
              <a:rPr lang="en-US" sz="2800" dirty="0"/>
              <a:t>Department of Medical Imaging, UHNBC</a:t>
            </a:r>
          </a:p>
        </p:txBody>
      </p:sp>
      <p:pic>
        <p:nvPicPr>
          <p:cNvPr id="5" name="Picture 4" descr="A logo with blue text&#10;&#10;Description automatically generated">
            <a:extLst>
              <a:ext uri="{FF2B5EF4-FFF2-40B4-BE49-F238E27FC236}">
                <a16:creationId xmlns:a16="http://schemas.microsoft.com/office/drawing/2014/main" id="{0698CA1C-EFEA-C6B6-6001-0673B784C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686" y="5162450"/>
            <a:ext cx="3166475" cy="15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11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CT Brain and Orbits - patient B.A.J.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close-up of a mri scan&#10;&#10;Description automatically generated">
            <a:extLst>
              <a:ext uri="{FF2B5EF4-FFF2-40B4-BE49-F238E27FC236}">
                <a16:creationId xmlns:a16="http://schemas.microsoft.com/office/drawing/2014/main" id="{D65EF468-DD32-2C89-3BC7-731E37536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4" t="8497" r="30411" b="45312"/>
          <a:stretch/>
        </p:blipFill>
        <p:spPr>
          <a:xfrm>
            <a:off x="2782778" y="1374649"/>
            <a:ext cx="3113903" cy="25307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B4A902-0813-C12E-633C-EAD6A012079F}"/>
              </a:ext>
            </a:extLst>
          </p:cNvPr>
          <p:cNvSpPr txBox="1"/>
          <p:nvPr/>
        </p:nvSpPr>
        <p:spPr>
          <a:xfrm>
            <a:off x="3950104" y="6228160"/>
            <a:ext cx="388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 and post-contrast</a:t>
            </a:r>
          </a:p>
        </p:txBody>
      </p:sp>
      <p:pic>
        <p:nvPicPr>
          <p:cNvPr id="11" name="Picture 10" descr="A close-up of a mri scan&#10;&#10;Description automatically generated">
            <a:extLst>
              <a:ext uri="{FF2B5EF4-FFF2-40B4-BE49-F238E27FC236}">
                <a16:creationId xmlns:a16="http://schemas.microsoft.com/office/drawing/2014/main" id="{375248A6-C789-50E7-84A0-2AE62554A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5" t="7712" r="27691" b="46327"/>
          <a:stretch/>
        </p:blipFill>
        <p:spPr>
          <a:xfrm>
            <a:off x="2776212" y="3905381"/>
            <a:ext cx="3113903" cy="2305044"/>
          </a:xfrm>
          <a:prstGeom prst="rect">
            <a:avLst/>
          </a:prstGeom>
        </p:spPr>
      </p:pic>
      <p:pic>
        <p:nvPicPr>
          <p:cNvPr id="12" name="Picture 11" descr="A close-up of an x-ray&#10;&#10;Description automatically generated">
            <a:extLst>
              <a:ext uri="{FF2B5EF4-FFF2-40B4-BE49-F238E27FC236}">
                <a16:creationId xmlns:a16="http://schemas.microsoft.com/office/drawing/2014/main" id="{7AD58E2A-FD2C-37AE-6B01-C4D99360E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53" t="25115" r="24479" b="32167"/>
          <a:stretch/>
        </p:blipFill>
        <p:spPr>
          <a:xfrm>
            <a:off x="5883548" y="1446766"/>
            <a:ext cx="3336325" cy="2458615"/>
          </a:xfrm>
          <a:prstGeom prst="rect">
            <a:avLst/>
          </a:prstGeom>
        </p:spPr>
      </p:pic>
      <p:pic>
        <p:nvPicPr>
          <p:cNvPr id="13" name="Picture 12" descr="A close-up of a brain scan&#10;&#10;Description automatically generated">
            <a:extLst>
              <a:ext uri="{FF2B5EF4-FFF2-40B4-BE49-F238E27FC236}">
                <a16:creationId xmlns:a16="http://schemas.microsoft.com/office/drawing/2014/main" id="{49CE231A-23D8-FD01-7A9B-99AB5F7889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79" t="52112" r="15356" b="4663"/>
          <a:stretch/>
        </p:blipFill>
        <p:spPr>
          <a:xfrm>
            <a:off x="5896681" y="3923116"/>
            <a:ext cx="3372886" cy="23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3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Case study – Patient B.A.J.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Re-referred by internist in Sept. 2023 for MRI brain and orbits</a:t>
            </a:r>
          </a:p>
          <a:p>
            <a:pPr marL="0" indent="0">
              <a:buNone/>
            </a:pPr>
            <a:r>
              <a:rPr lang="en-US" dirty="0"/>
              <a:t>Blurred vision right eye</a:t>
            </a:r>
          </a:p>
          <a:p>
            <a:pPr marL="0" indent="0">
              <a:buNone/>
            </a:pPr>
            <a:r>
              <a:rPr lang="en-US" dirty="0"/>
              <a:t>Progressive optic nerve edema</a:t>
            </a:r>
          </a:p>
          <a:p>
            <a:pPr marL="0" indent="0">
              <a:buNone/>
            </a:pPr>
            <a:r>
              <a:rPr lang="en-US" dirty="0"/>
              <a:t>NMOSD? Optic nerve glioma?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7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Case study – Patient B.A.J.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Request received by UHNBC MI Aug.22, 2023</a:t>
            </a:r>
          </a:p>
          <a:p>
            <a:pPr marL="0" indent="0">
              <a:buNone/>
            </a:pPr>
            <a:r>
              <a:rPr lang="en-US" dirty="0"/>
              <a:t>Protocolled by radiologist </a:t>
            </a:r>
          </a:p>
          <a:p>
            <a:pPr marL="0" indent="0">
              <a:buNone/>
            </a:pPr>
            <a:r>
              <a:rPr lang="en-US" dirty="0"/>
              <a:t>MR brain and orbits, C and T spine w/wo (MS protocol)</a:t>
            </a:r>
          </a:p>
          <a:p>
            <a:pPr marL="0" indent="0">
              <a:buNone/>
            </a:pPr>
            <a:r>
              <a:rPr lang="en-US" dirty="0"/>
              <a:t>Coded P2</a:t>
            </a:r>
          </a:p>
          <a:p>
            <a:pPr marL="0" indent="0">
              <a:buNone/>
            </a:pPr>
            <a:r>
              <a:rPr lang="en-US" dirty="0"/>
              <a:t>Study performed Sept. 11, 2023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2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Case study – Patient B.A.J.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C000"/>
                </a:solidFill>
                <a:latin typeface="+mj-lt"/>
              </a:rPr>
              <a:t>MR</a:t>
            </a:r>
          </a:p>
          <a:p>
            <a:pPr marL="0" indent="0">
              <a:buNone/>
            </a:pPr>
            <a:endParaRPr lang="en-US" sz="3600" dirty="0">
              <a:solidFill>
                <a:srgbClr val="FFC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/>
              <a:t>Axial T2, DWI, SWI, 3D FLAIR, 3D Pre and post Gd T1 Brain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3mm Axial T1 and FST2, Cor T1 and FST2 and post Gd Ax and Cor FST1 Orbits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200" dirty="0"/>
              <a:t>Sag T1, T2, PSIR, Ax T2, Pre and post Gd Sag and Ax FST1 C and T spine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0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FB9C-A9DF-4A00-8C73-2759BE4E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MR Brain and orbits - Patient B.A.J</a:t>
            </a:r>
            <a:endParaRPr lang="en-CA" dirty="0">
              <a:solidFill>
                <a:srgbClr val="FFC000"/>
              </a:solidFill>
            </a:endParaRPr>
          </a:p>
        </p:txBody>
      </p:sp>
      <p:pic>
        <p:nvPicPr>
          <p:cNvPr id="5" name="Content Placeholder 4" descr="A close-up of a mri scan&#10;&#10;Description automatically generated">
            <a:extLst>
              <a:ext uri="{FF2B5EF4-FFF2-40B4-BE49-F238E27FC236}">
                <a16:creationId xmlns:a16="http://schemas.microsoft.com/office/drawing/2014/main" id="{DE6FE25B-6F3B-15D6-F029-19D3D1436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08"/>
          <a:stretch/>
        </p:blipFill>
        <p:spPr>
          <a:xfrm>
            <a:off x="6425696" y="2262552"/>
            <a:ext cx="2953498" cy="2971387"/>
          </a:xfrm>
        </p:spPr>
      </p:pic>
      <p:pic>
        <p:nvPicPr>
          <p:cNvPr id="7" name="Picture 6" descr="A mri of a brain&#10;&#10;Description automatically generated">
            <a:extLst>
              <a:ext uri="{FF2B5EF4-FFF2-40B4-BE49-F238E27FC236}">
                <a16:creationId xmlns:a16="http://schemas.microsoft.com/office/drawing/2014/main" id="{FA231AB7-BDFF-DE5F-25B7-E48A627A0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0" b="8747"/>
          <a:stretch/>
        </p:blipFill>
        <p:spPr>
          <a:xfrm>
            <a:off x="3212848" y="2262553"/>
            <a:ext cx="3350236" cy="2971386"/>
          </a:xfrm>
          <a:prstGeom prst="rect">
            <a:avLst/>
          </a:prstGeom>
        </p:spPr>
      </p:pic>
      <p:pic>
        <p:nvPicPr>
          <p:cNvPr id="9" name="Picture 8" descr="A close-up of a brain scan&#10;&#10;Description automatically generated">
            <a:extLst>
              <a:ext uri="{FF2B5EF4-FFF2-40B4-BE49-F238E27FC236}">
                <a16:creationId xmlns:a16="http://schemas.microsoft.com/office/drawing/2014/main" id="{5D23B0A9-E793-16FE-98DE-19B2768AC7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08"/>
          <a:stretch/>
        </p:blipFill>
        <p:spPr>
          <a:xfrm>
            <a:off x="0" y="2262552"/>
            <a:ext cx="3350235" cy="2971388"/>
          </a:xfrm>
          <a:prstGeom prst="rect">
            <a:avLst/>
          </a:prstGeom>
        </p:spPr>
      </p:pic>
      <p:pic>
        <p:nvPicPr>
          <p:cNvPr id="17" name="Picture 16" descr="A close-up of a mri scan&#10;&#10;Description automatically generated">
            <a:extLst>
              <a:ext uri="{FF2B5EF4-FFF2-40B4-BE49-F238E27FC236}">
                <a16:creationId xmlns:a16="http://schemas.microsoft.com/office/drawing/2014/main" id="{F6746323-E3C3-13DC-EF6B-19E8C9196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614" y="2262554"/>
            <a:ext cx="2971386" cy="29713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0D820DA-7E18-AA92-A7E8-916F8E26CDCC}"/>
              </a:ext>
            </a:extLst>
          </p:cNvPr>
          <p:cNvSpPr/>
          <p:nvPr/>
        </p:nvSpPr>
        <p:spPr>
          <a:xfrm>
            <a:off x="2840281" y="2262551"/>
            <a:ext cx="1019907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B48DA-A0C8-911C-26FC-34B345F3634F}"/>
              </a:ext>
            </a:extLst>
          </p:cNvPr>
          <p:cNvSpPr txBox="1"/>
          <p:nvPr/>
        </p:nvSpPr>
        <p:spPr>
          <a:xfrm>
            <a:off x="4887966" y="5982974"/>
            <a:ext cx="2191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Pre contrast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9571C-9EDC-3D67-3AAE-6E6F4658A253}"/>
              </a:ext>
            </a:extLst>
          </p:cNvPr>
          <p:cNvSpPr txBox="1"/>
          <p:nvPr/>
        </p:nvSpPr>
        <p:spPr>
          <a:xfrm>
            <a:off x="1223319" y="5424615"/>
            <a:ext cx="105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FS T2 Cor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3177F-6549-67C1-0FD0-AA2BF2F24549}"/>
              </a:ext>
            </a:extLst>
          </p:cNvPr>
          <p:cNvSpPr txBox="1"/>
          <p:nvPr/>
        </p:nvSpPr>
        <p:spPr>
          <a:xfrm>
            <a:off x="10179592" y="5369008"/>
            <a:ext cx="96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FS T1 Ax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48F52-D7F4-E914-8A45-EB5AC37F7BCF}"/>
              </a:ext>
            </a:extLst>
          </p:cNvPr>
          <p:cNvSpPr txBox="1"/>
          <p:nvPr/>
        </p:nvSpPr>
        <p:spPr>
          <a:xfrm>
            <a:off x="7503660" y="536900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 Ax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301BA6-2531-627C-00F8-5129D6A94E10}"/>
              </a:ext>
            </a:extLst>
          </p:cNvPr>
          <p:cNvSpPr txBox="1"/>
          <p:nvPr/>
        </p:nvSpPr>
        <p:spPr>
          <a:xfrm>
            <a:off x="4386652" y="5392349"/>
            <a:ext cx="96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FS T2 Ax</a:t>
            </a:r>
          </a:p>
        </p:txBody>
      </p:sp>
    </p:spTree>
    <p:extLst>
      <p:ext uri="{BB962C8B-B14F-4D97-AF65-F5344CB8AC3E}">
        <p14:creationId xmlns:p14="http://schemas.microsoft.com/office/powerpoint/2010/main" val="66064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FB9C-A9DF-4A00-8C73-2759BE4E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MR Brain and orbits – Patient B.A.J.</a:t>
            </a:r>
            <a:endParaRPr lang="en-CA" dirty="0">
              <a:solidFill>
                <a:srgbClr val="FFC000"/>
              </a:solidFill>
            </a:endParaRPr>
          </a:p>
        </p:txBody>
      </p:sp>
      <p:pic>
        <p:nvPicPr>
          <p:cNvPr id="11" name="Picture 10" descr="A close-up of a brain scan&#10;&#10;Description automatically generated">
            <a:extLst>
              <a:ext uri="{FF2B5EF4-FFF2-40B4-BE49-F238E27FC236}">
                <a16:creationId xmlns:a16="http://schemas.microsoft.com/office/drawing/2014/main" id="{CBB7981B-4694-7CA0-658E-155E13040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186" y="1367950"/>
            <a:ext cx="3434861" cy="3434861"/>
          </a:xfrm>
          <a:prstGeom prst="rect">
            <a:avLst/>
          </a:prstGeom>
        </p:spPr>
      </p:pic>
      <p:pic>
        <p:nvPicPr>
          <p:cNvPr id="13" name="Picture 12" descr="A close up of a mri&#10;&#10;Description automatically generated">
            <a:extLst>
              <a:ext uri="{FF2B5EF4-FFF2-40B4-BE49-F238E27FC236}">
                <a16:creationId xmlns:a16="http://schemas.microsoft.com/office/drawing/2014/main" id="{6C705852-79C9-39F1-06ED-23FD2B72F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842" y="1363862"/>
            <a:ext cx="2633344" cy="2633344"/>
          </a:xfrm>
          <a:prstGeom prst="rect">
            <a:avLst/>
          </a:prstGeom>
        </p:spPr>
      </p:pic>
      <p:pic>
        <p:nvPicPr>
          <p:cNvPr id="15" name="Picture 14" descr="A close-up of a mri&#10;&#10;Description automatically generated">
            <a:extLst>
              <a:ext uri="{FF2B5EF4-FFF2-40B4-BE49-F238E27FC236}">
                <a16:creationId xmlns:a16="http://schemas.microsoft.com/office/drawing/2014/main" id="{F2C5EDA8-679D-7AA6-599C-B45910E4A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841" y="3997206"/>
            <a:ext cx="2606262" cy="2606262"/>
          </a:xfrm>
          <a:prstGeom prst="rect">
            <a:avLst/>
          </a:prstGeom>
        </p:spPr>
      </p:pic>
      <p:pic>
        <p:nvPicPr>
          <p:cNvPr id="17" name="Picture 16" descr="A close-up of a mri scan&#10;&#10;Description automatically generated">
            <a:extLst>
              <a:ext uri="{FF2B5EF4-FFF2-40B4-BE49-F238E27FC236}">
                <a16:creationId xmlns:a16="http://schemas.microsoft.com/office/drawing/2014/main" id="{F6746323-E3C3-13DC-EF6B-19E8C9196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2497" y="1373977"/>
            <a:ext cx="2633344" cy="2633344"/>
          </a:xfrm>
          <a:prstGeom prst="rect">
            <a:avLst/>
          </a:prstGeom>
        </p:spPr>
      </p:pic>
      <p:pic>
        <p:nvPicPr>
          <p:cNvPr id="19" name="Picture 18" descr="A close-up of a brain scan&#10;&#10;Description automatically generated">
            <a:extLst>
              <a:ext uri="{FF2B5EF4-FFF2-40B4-BE49-F238E27FC236}">
                <a16:creationId xmlns:a16="http://schemas.microsoft.com/office/drawing/2014/main" id="{FCD64863-09A4-82DC-4D4D-AA12B6B0D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112" y="3968724"/>
            <a:ext cx="2647101" cy="26471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4F017-4F6F-99F7-7C91-3407251E5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447" y="1170826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close-up of a brain scan&#10;&#10;Description automatically generated">
            <a:extLst>
              <a:ext uri="{FF2B5EF4-FFF2-40B4-BE49-F238E27FC236}">
                <a16:creationId xmlns:a16="http://schemas.microsoft.com/office/drawing/2014/main" id="{2F262F50-6F56-F085-63E5-06350403E3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338" y="1431323"/>
            <a:ext cx="2635679" cy="2635679"/>
          </a:xfrm>
          <a:prstGeom prst="rect">
            <a:avLst/>
          </a:prstGeom>
        </p:spPr>
      </p:pic>
      <p:pic>
        <p:nvPicPr>
          <p:cNvPr id="5" name="Picture 4" descr="A close-up of a brain scan&#10;&#10;Description automatically generated">
            <a:extLst>
              <a:ext uri="{FF2B5EF4-FFF2-40B4-BE49-F238E27FC236}">
                <a16:creationId xmlns:a16="http://schemas.microsoft.com/office/drawing/2014/main" id="{495EF275-1225-6CBF-3EBB-FE79DD191E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0925" y="1376931"/>
            <a:ext cx="2615218" cy="2615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66C3D9-1C8B-0C4C-816C-52B24711FD84}"/>
              </a:ext>
            </a:extLst>
          </p:cNvPr>
          <p:cNvSpPr txBox="1"/>
          <p:nvPr/>
        </p:nvSpPr>
        <p:spPr>
          <a:xfrm>
            <a:off x="406895" y="2690649"/>
            <a:ext cx="2093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FS T1 </a:t>
            </a:r>
          </a:p>
          <a:p>
            <a:r>
              <a:rPr lang="en-US" sz="2400" dirty="0"/>
              <a:t>Pre-contrast 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A7904-1660-3286-2EBA-23A336E22ABB}"/>
              </a:ext>
            </a:extLst>
          </p:cNvPr>
          <p:cNvSpPr txBox="1"/>
          <p:nvPr/>
        </p:nvSpPr>
        <p:spPr>
          <a:xfrm>
            <a:off x="8420934" y="4779501"/>
            <a:ext cx="2324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FS T1</a:t>
            </a:r>
          </a:p>
          <a:p>
            <a:r>
              <a:rPr lang="en-US" sz="2400" dirty="0"/>
              <a:t>Post-contrast Cor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A2585-29DE-0057-885B-C549EC68BBFD}"/>
              </a:ext>
            </a:extLst>
          </p:cNvPr>
          <p:cNvSpPr txBox="1"/>
          <p:nvPr/>
        </p:nvSpPr>
        <p:spPr>
          <a:xfrm>
            <a:off x="332752" y="4977958"/>
            <a:ext cx="2202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FS T1</a:t>
            </a:r>
          </a:p>
          <a:p>
            <a:r>
              <a:rPr lang="en-US" sz="2400" dirty="0"/>
              <a:t>Post-contrast Ax</a:t>
            </a:r>
          </a:p>
        </p:txBody>
      </p:sp>
    </p:spTree>
    <p:extLst>
      <p:ext uri="{BB962C8B-B14F-4D97-AF65-F5344CB8AC3E}">
        <p14:creationId xmlns:p14="http://schemas.microsoft.com/office/powerpoint/2010/main" val="384901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FB9C-A9DF-4A00-8C73-2759BE4E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MR Brain and orbits – Patient B.A.J.</a:t>
            </a:r>
            <a:endParaRPr lang="en-CA" dirty="0">
              <a:solidFill>
                <a:srgbClr val="FFC000"/>
              </a:solidFill>
            </a:endParaRPr>
          </a:p>
        </p:txBody>
      </p:sp>
      <p:pic>
        <p:nvPicPr>
          <p:cNvPr id="13" name="Picture 12" descr="A close up of a mri&#10;&#10;Description automatically generated">
            <a:extLst>
              <a:ext uri="{FF2B5EF4-FFF2-40B4-BE49-F238E27FC236}">
                <a16:creationId xmlns:a16="http://schemas.microsoft.com/office/drawing/2014/main" id="{6C705852-79C9-39F1-06ED-23FD2B72F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033"/>
          <a:stretch/>
        </p:blipFill>
        <p:spPr>
          <a:xfrm>
            <a:off x="-19" y="1863333"/>
            <a:ext cx="6650222" cy="3721921"/>
          </a:xfrm>
          <a:prstGeom prst="rect">
            <a:avLst/>
          </a:prstGeom>
        </p:spPr>
      </p:pic>
      <p:pic>
        <p:nvPicPr>
          <p:cNvPr id="50" name="Picture 49" descr="A close-up of a brain scan&#10;&#10;Description automatically generated">
            <a:extLst>
              <a:ext uri="{FF2B5EF4-FFF2-40B4-BE49-F238E27FC236}">
                <a16:creationId xmlns:a16="http://schemas.microsoft.com/office/drawing/2014/main" id="{BA1935B1-F866-2A84-E820-A99E3C9C91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42" r="14361" b="28448"/>
          <a:stretch/>
        </p:blipFill>
        <p:spPr>
          <a:xfrm>
            <a:off x="6365992" y="1863334"/>
            <a:ext cx="5826008" cy="3721922"/>
          </a:xfrm>
          <a:prstGeom prst="rect">
            <a:avLst/>
          </a:prstGeom>
        </p:spPr>
      </p:pic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F2608F52-499C-B82A-9BE8-FB62EC398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196" y="59348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FS T1 Post contrast Ax and Cor</a:t>
            </a:r>
          </a:p>
        </p:txBody>
      </p:sp>
    </p:spTree>
    <p:extLst>
      <p:ext uri="{BB962C8B-B14F-4D97-AF65-F5344CB8AC3E}">
        <p14:creationId xmlns:p14="http://schemas.microsoft.com/office/powerpoint/2010/main" val="393531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Unilateral, enhancing optic nerve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C000"/>
                </a:solidFill>
                <a:latin typeface="+mj-lt"/>
              </a:rPr>
              <a:t>Differential diagnosis?</a:t>
            </a:r>
          </a:p>
          <a:p>
            <a:pPr marL="0" indent="0">
              <a:buNone/>
            </a:pPr>
            <a:endParaRPr lang="en-US" sz="3600" dirty="0">
              <a:solidFill>
                <a:srgbClr val="FFC000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1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Unilateral, enhancing optic nerve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C000"/>
                </a:solidFill>
                <a:latin typeface="+mj-lt"/>
              </a:rPr>
              <a:t>Differential diagnosis?</a:t>
            </a:r>
          </a:p>
          <a:p>
            <a:pPr marL="0" indent="0">
              <a:buNone/>
            </a:pPr>
            <a:endParaRPr lang="en-US" sz="3600" dirty="0">
              <a:solidFill>
                <a:srgbClr val="FFC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Optic nerve meningioma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Optic nerve glioma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Neuromyelitis Optica Spectrum Disorder (NMOSD)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MS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Optic nerve </a:t>
            </a:r>
            <a:r>
              <a:rPr lang="en-US" dirty="0" err="1">
                <a:solidFill>
                  <a:srgbClr val="00B050"/>
                </a:solidFill>
              </a:rPr>
              <a:t>schwannoma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71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Unilateral, enhancing optic nerve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Optic nerve glioma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Peak incidence - first decade </a:t>
            </a:r>
          </a:p>
          <a:p>
            <a:r>
              <a:rPr lang="en-US" dirty="0">
                <a:solidFill>
                  <a:srgbClr val="FFC000"/>
                </a:solidFill>
              </a:rPr>
              <a:t>Majority  &lt;20 yrs</a:t>
            </a:r>
          </a:p>
          <a:p>
            <a:r>
              <a:rPr lang="en-US" dirty="0">
                <a:solidFill>
                  <a:srgbClr val="FFC000"/>
                </a:solidFill>
              </a:rPr>
              <a:t>Assoc. NF1 (often bilateral)</a:t>
            </a:r>
          </a:p>
          <a:p>
            <a:r>
              <a:rPr lang="en-US" dirty="0">
                <a:solidFill>
                  <a:srgbClr val="FFC000"/>
                </a:solidFill>
              </a:rPr>
              <a:t>Can affect any part of ON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  incl. chiasm</a:t>
            </a:r>
          </a:p>
          <a:p>
            <a:r>
              <a:rPr lang="en-US" dirty="0">
                <a:solidFill>
                  <a:srgbClr val="FFC000"/>
                </a:solidFill>
              </a:rPr>
              <a:t>Expands nerve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close-up of a brain&#10;&#10;Description automatically generated">
            <a:extLst>
              <a:ext uri="{FF2B5EF4-FFF2-40B4-BE49-F238E27FC236}">
                <a16:creationId xmlns:a16="http://schemas.microsoft.com/office/drawing/2014/main" id="{55942EDB-8F03-9E2D-1697-804317CA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313" y="1690688"/>
            <a:ext cx="2874812" cy="3967088"/>
          </a:xfrm>
          <a:prstGeom prst="rect">
            <a:avLst/>
          </a:prstGeom>
        </p:spPr>
      </p:pic>
      <p:pic>
        <p:nvPicPr>
          <p:cNvPr id="8" name="Picture 7" descr="A close-up of an mri&#10;&#10;Description automatically generated">
            <a:extLst>
              <a:ext uri="{FF2B5EF4-FFF2-40B4-BE49-F238E27FC236}">
                <a16:creationId xmlns:a16="http://schemas.microsoft.com/office/drawing/2014/main" id="{D5E1EBAA-769D-5DBE-29C6-5CD3AA563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024" y="1690688"/>
            <a:ext cx="2825976" cy="39670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2DE0EE-1AB6-B9C3-4481-3859A902573E}"/>
              </a:ext>
            </a:extLst>
          </p:cNvPr>
          <p:cNvSpPr txBox="1"/>
          <p:nvPr/>
        </p:nvSpPr>
        <p:spPr>
          <a:xfrm>
            <a:off x="6502313" y="5810342"/>
            <a:ext cx="402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Vogele et al. Diagnostics 2022, 12, 2376</a:t>
            </a:r>
          </a:p>
        </p:txBody>
      </p:sp>
    </p:spTree>
    <p:extLst>
      <p:ext uri="{BB962C8B-B14F-4D97-AF65-F5344CB8AC3E}">
        <p14:creationId xmlns:p14="http://schemas.microsoft.com/office/powerpoint/2010/main" val="412602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151738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Unilateral, enhancing optic nerve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Neuromyelitis Optica Spectrum Disorder (NMOSD)</a:t>
            </a:r>
            <a:endParaRPr lang="en-US" sz="3600" dirty="0">
              <a:solidFill>
                <a:srgbClr val="FFC000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AQP4 AI disease</a:t>
            </a:r>
          </a:p>
          <a:p>
            <a:r>
              <a:rPr lang="en-US" dirty="0">
                <a:solidFill>
                  <a:srgbClr val="FFC000"/>
                </a:solidFill>
              </a:rPr>
              <a:t>Mean age 41, F&gt;M</a:t>
            </a:r>
          </a:p>
          <a:p>
            <a:r>
              <a:rPr lang="en-US" dirty="0">
                <a:solidFill>
                  <a:srgbClr val="FFC000"/>
                </a:solidFill>
              </a:rPr>
              <a:t>Optic neuritis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  and long segment transverse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  myelitis +/- brain lesions</a:t>
            </a:r>
          </a:p>
          <a:p>
            <a:r>
              <a:rPr lang="en-US" dirty="0">
                <a:solidFill>
                  <a:srgbClr val="FFC000"/>
                </a:solidFill>
              </a:rPr>
              <a:t>Swollen, enhancing ONs</a:t>
            </a:r>
          </a:p>
          <a:p>
            <a:r>
              <a:rPr lang="en-US" dirty="0">
                <a:solidFill>
                  <a:srgbClr val="FFC000"/>
                </a:solidFill>
              </a:rPr>
              <a:t>Long segment and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  posterior nerve involvement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close-up of a brain mri&#10;&#10;Description automatically generated">
            <a:extLst>
              <a:ext uri="{FF2B5EF4-FFF2-40B4-BE49-F238E27FC236}">
                <a16:creationId xmlns:a16="http://schemas.microsoft.com/office/drawing/2014/main" id="{7BC3122E-8E48-D264-062A-AA026332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6391" y="2792842"/>
            <a:ext cx="3225800" cy="3162300"/>
          </a:xfrm>
          <a:prstGeom prst="rect">
            <a:avLst/>
          </a:prstGeom>
        </p:spPr>
      </p:pic>
      <p:pic>
        <p:nvPicPr>
          <p:cNvPr id="10" name="Picture 9" descr="A close-up of a human body&#10;&#10;Description automatically generated">
            <a:extLst>
              <a:ext uri="{FF2B5EF4-FFF2-40B4-BE49-F238E27FC236}">
                <a16:creationId xmlns:a16="http://schemas.microsoft.com/office/drawing/2014/main" id="{327CC48A-8190-6980-9C40-84233E9D0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190" y="2792841"/>
            <a:ext cx="3446095" cy="31622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A6A426-1BEF-80BB-348A-B6603EED340A}"/>
              </a:ext>
            </a:extLst>
          </p:cNvPr>
          <p:cNvSpPr txBox="1"/>
          <p:nvPr/>
        </p:nvSpPr>
        <p:spPr>
          <a:xfrm>
            <a:off x="5516391" y="6123543"/>
            <a:ext cx="544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Kim HJ et al. Neurology. 2015 Mar 17; 84(11): 1165-1173</a:t>
            </a:r>
          </a:p>
        </p:txBody>
      </p:sp>
    </p:spTree>
    <p:extLst>
      <p:ext uri="{BB962C8B-B14F-4D97-AF65-F5344CB8AC3E}">
        <p14:creationId xmlns:p14="http://schemas.microsoft.com/office/powerpoint/2010/main" val="1884882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Unilateral, enhancing optic nerve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Optic nerve meningioma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4-5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decade </a:t>
            </a:r>
          </a:p>
          <a:p>
            <a:r>
              <a:rPr lang="en-US" dirty="0">
                <a:solidFill>
                  <a:srgbClr val="FFC000"/>
                </a:solidFill>
              </a:rPr>
              <a:t>F&gt;M</a:t>
            </a:r>
          </a:p>
          <a:p>
            <a:r>
              <a:rPr lang="en-US" dirty="0">
                <a:solidFill>
                  <a:srgbClr val="FFC000"/>
                </a:solidFill>
              </a:rPr>
              <a:t>Usually unilateral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  NF2 (bilateral)</a:t>
            </a:r>
          </a:p>
          <a:p>
            <a:r>
              <a:rPr lang="en-US" dirty="0">
                <a:solidFill>
                  <a:srgbClr val="FFC000"/>
                </a:solidFill>
              </a:rPr>
              <a:t>“tram track sign” or ”donut sign”</a:t>
            </a:r>
          </a:p>
          <a:p>
            <a:r>
              <a:rPr lang="en-US" dirty="0">
                <a:solidFill>
                  <a:srgbClr val="FFC000"/>
                </a:solidFill>
              </a:rPr>
              <a:t>Nerve not expanded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close-up of an mri&#10;&#10;Description automatically generated">
            <a:extLst>
              <a:ext uri="{FF2B5EF4-FFF2-40B4-BE49-F238E27FC236}">
                <a16:creationId xmlns:a16="http://schemas.microsoft.com/office/drawing/2014/main" id="{FCDE58BE-C7F9-A91B-0D02-BB5E3232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635" y="1353475"/>
            <a:ext cx="2497166" cy="4890676"/>
          </a:xfrm>
          <a:prstGeom prst="rect">
            <a:avLst/>
          </a:prstGeom>
        </p:spPr>
      </p:pic>
      <p:pic>
        <p:nvPicPr>
          <p:cNvPr id="10" name="Picture 9" descr="A close-up of a mri&#10;&#10;Description automatically generated">
            <a:extLst>
              <a:ext uri="{FF2B5EF4-FFF2-40B4-BE49-F238E27FC236}">
                <a16:creationId xmlns:a16="http://schemas.microsoft.com/office/drawing/2014/main" id="{733924C8-7E8E-2918-C9E0-7AAB259C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06" y="1353475"/>
            <a:ext cx="2525128" cy="48906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F7B436-B4F2-5F06-B5D6-E78EAF79303A}"/>
              </a:ext>
            </a:extLst>
          </p:cNvPr>
          <p:cNvSpPr txBox="1"/>
          <p:nvPr/>
        </p:nvSpPr>
        <p:spPr>
          <a:xfrm>
            <a:off x="6331506" y="6332241"/>
            <a:ext cx="402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Vogele et al. Diagnostics 2022, 12, 2376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3894C3-CEB4-32B0-A3FF-3075840C2EB0}"/>
              </a:ext>
            </a:extLst>
          </p:cNvPr>
          <p:cNvCxnSpPr>
            <a:cxnSpLocks/>
          </p:cNvCxnSpPr>
          <p:nvPr/>
        </p:nvCxnSpPr>
        <p:spPr>
          <a:xfrm flipV="1">
            <a:off x="6096000" y="2974694"/>
            <a:ext cx="825661" cy="34927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B07C2D-D6F2-5275-5BBF-05E4EE6C311F}"/>
              </a:ext>
            </a:extLst>
          </p:cNvPr>
          <p:cNvCxnSpPr>
            <a:cxnSpLocks/>
          </p:cNvCxnSpPr>
          <p:nvPr/>
        </p:nvCxnSpPr>
        <p:spPr>
          <a:xfrm flipV="1">
            <a:off x="6029888" y="5504525"/>
            <a:ext cx="825661" cy="34927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63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Learning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08" y="1664991"/>
            <a:ext cx="11324492" cy="466725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Unilateral ocular symptoms and signs warrant dedicated orbital imaging</a:t>
            </a:r>
          </a:p>
          <a:p>
            <a:r>
              <a:rPr lang="en-US" sz="3600" dirty="0">
                <a:latin typeface="+mj-lt"/>
              </a:rPr>
              <a:t>Dedicated, symmetrical, thin, orbital reformats in axial and coronal planes to both optic nerves with and without early phase contrast</a:t>
            </a:r>
          </a:p>
          <a:p>
            <a:r>
              <a:rPr lang="en-US" sz="3600" dirty="0">
                <a:latin typeface="+mj-lt"/>
              </a:rPr>
              <a:t>Compare symmetry of intra-orbital ONs and trace back to optic chiasm</a:t>
            </a:r>
          </a:p>
          <a:p>
            <a:pPr marL="0" indent="0">
              <a:buNone/>
            </a:pPr>
            <a:endParaRPr lang="en-US" sz="3600" dirty="0">
              <a:solidFill>
                <a:srgbClr val="FFC000"/>
              </a:solidFill>
              <a:latin typeface="+mj-lt"/>
            </a:endParaRPr>
          </a:p>
          <a:p>
            <a:endParaRPr lang="en-US" sz="3600" dirty="0">
              <a:solidFill>
                <a:srgbClr val="FFC000"/>
              </a:solidFill>
              <a:latin typeface="+mj-lt"/>
            </a:endParaRPr>
          </a:p>
          <a:p>
            <a:pPr marL="0" indent="0">
              <a:buNone/>
            </a:pPr>
            <a:endParaRPr lang="en-US" sz="3600" dirty="0">
              <a:solidFill>
                <a:srgbClr val="FFC000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91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8F5B6-A7F0-BCF2-4C9C-4832A9F8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16131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465D4-BD0A-4B36-C6E8-086EF34F9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6079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1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Case study – Patient B.A.J.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55 yo female with DM</a:t>
            </a:r>
          </a:p>
          <a:p>
            <a:pPr marL="0" indent="0">
              <a:buNone/>
            </a:pPr>
            <a:r>
              <a:rPr lang="en-US" dirty="0"/>
              <a:t>Referred by ophthalmologist</a:t>
            </a:r>
          </a:p>
          <a:p>
            <a:pPr marL="0" indent="0">
              <a:buNone/>
            </a:pPr>
            <a:r>
              <a:rPr lang="en-US" dirty="0"/>
              <a:t>Headaches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Unilateral right eye optic nerve edema on optometry eye exam</a:t>
            </a:r>
          </a:p>
          <a:p>
            <a:pPr marL="0" indent="0">
              <a:buNone/>
            </a:pPr>
            <a:r>
              <a:rPr lang="en-US" dirty="0"/>
              <a:t>Outpatient CT brain and orbits requested</a:t>
            </a:r>
          </a:p>
          <a:p>
            <a:pPr marL="0" indent="0">
              <a:buNone/>
            </a:pPr>
            <a:r>
              <a:rPr lang="en-US" dirty="0"/>
              <a:t>Received 26</a:t>
            </a:r>
            <a:r>
              <a:rPr lang="en-US" baseline="30000" dirty="0"/>
              <a:t>th</a:t>
            </a:r>
            <a:r>
              <a:rPr lang="en-US" dirty="0"/>
              <a:t> May 2023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5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Case study – Patient B.A.J.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CT request received by UHNBC MI dept May 26</a:t>
            </a:r>
            <a:r>
              <a:rPr lang="en-US" baseline="30000" dirty="0"/>
              <a:t>th</a:t>
            </a:r>
            <a:r>
              <a:rPr lang="en-US" dirty="0"/>
              <a:t> 2023</a:t>
            </a:r>
          </a:p>
          <a:p>
            <a:pPr marL="0" indent="0">
              <a:buNone/>
            </a:pPr>
            <a:r>
              <a:rPr lang="en-US" dirty="0"/>
              <a:t>Protocolled by radiologist C-/+ Brain and orbits</a:t>
            </a:r>
          </a:p>
          <a:p>
            <a:pPr marL="0" indent="0">
              <a:buNone/>
            </a:pPr>
            <a:r>
              <a:rPr lang="en-US" dirty="0"/>
              <a:t>Coded P1</a:t>
            </a:r>
          </a:p>
          <a:p>
            <a:pPr marL="0" indent="0">
              <a:buNone/>
            </a:pPr>
            <a:r>
              <a:rPr lang="en-US" dirty="0"/>
              <a:t>Outpatient study performed May 26</a:t>
            </a:r>
            <a:r>
              <a:rPr lang="en-US" baseline="30000" dirty="0"/>
              <a:t>th</a:t>
            </a:r>
            <a:r>
              <a:rPr lang="en-US" dirty="0"/>
              <a:t> 2023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2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Case study – Patient B.A.J.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C000"/>
                </a:solidFill>
                <a:latin typeface="+mj-lt"/>
              </a:rPr>
              <a:t>CT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Single volume brain and orbits pre and post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4mm slices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Post contrast scan repeated due to eye movement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Report – “normal brain and orbits”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6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CT Brain and Orbits - patient B.A.J.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close-up of a mri scan&#10;&#10;Description automatically generated">
            <a:extLst>
              <a:ext uri="{FF2B5EF4-FFF2-40B4-BE49-F238E27FC236}">
                <a16:creationId xmlns:a16="http://schemas.microsoft.com/office/drawing/2014/main" id="{D65EF468-DD32-2C89-3BC7-731E37536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7"/>
          <a:stretch/>
        </p:blipFill>
        <p:spPr>
          <a:xfrm>
            <a:off x="1283003" y="1456947"/>
            <a:ext cx="4951487" cy="4530759"/>
          </a:xfrm>
          <a:prstGeom prst="rect">
            <a:avLst/>
          </a:prstGeom>
        </p:spPr>
      </p:pic>
      <p:pic>
        <p:nvPicPr>
          <p:cNvPr id="9" name="Picture 8" descr="A close-up of a brain scan&#10;&#10;Description automatically generated">
            <a:extLst>
              <a:ext uri="{FF2B5EF4-FFF2-40B4-BE49-F238E27FC236}">
                <a16:creationId xmlns:a16="http://schemas.microsoft.com/office/drawing/2014/main" id="{9E25AA83-C38B-6193-BE07-125B7DA50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5"/>
          <a:stretch/>
        </p:blipFill>
        <p:spPr>
          <a:xfrm>
            <a:off x="6234490" y="1456947"/>
            <a:ext cx="4920176" cy="45307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B4A902-0813-C12E-633C-EAD6A012079F}"/>
              </a:ext>
            </a:extLst>
          </p:cNvPr>
          <p:cNvSpPr txBox="1"/>
          <p:nvPr/>
        </p:nvSpPr>
        <p:spPr>
          <a:xfrm>
            <a:off x="4841830" y="6042148"/>
            <a:ext cx="230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Pre-contrast</a:t>
            </a:r>
          </a:p>
        </p:txBody>
      </p:sp>
    </p:spTree>
    <p:extLst>
      <p:ext uri="{BB962C8B-B14F-4D97-AF65-F5344CB8AC3E}">
        <p14:creationId xmlns:p14="http://schemas.microsoft.com/office/powerpoint/2010/main" val="332248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CT Brain and Orbits - patient B.A.J.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close-up of a mri scan&#10;&#10;Description automatically generated">
            <a:extLst>
              <a:ext uri="{FF2B5EF4-FFF2-40B4-BE49-F238E27FC236}">
                <a16:creationId xmlns:a16="http://schemas.microsoft.com/office/drawing/2014/main" id="{D65EF468-DD32-2C89-3BC7-731E37536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7"/>
          <a:stretch/>
        </p:blipFill>
        <p:spPr>
          <a:xfrm>
            <a:off x="1283003" y="1456947"/>
            <a:ext cx="4951487" cy="4530759"/>
          </a:xfrm>
          <a:prstGeom prst="rect">
            <a:avLst/>
          </a:prstGeom>
        </p:spPr>
      </p:pic>
      <p:pic>
        <p:nvPicPr>
          <p:cNvPr id="9" name="Picture 8" descr="A close-up of a brain scan&#10;&#10;Description automatically generated">
            <a:extLst>
              <a:ext uri="{FF2B5EF4-FFF2-40B4-BE49-F238E27FC236}">
                <a16:creationId xmlns:a16="http://schemas.microsoft.com/office/drawing/2014/main" id="{9E25AA83-C38B-6193-BE07-125B7DA50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5"/>
          <a:stretch/>
        </p:blipFill>
        <p:spPr>
          <a:xfrm>
            <a:off x="6234490" y="1456947"/>
            <a:ext cx="4920176" cy="45307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B4A902-0813-C12E-633C-EAD6A012079F}"/>
              </a:ext>
            </a:extLst>
          </p:cNvPr>
          <p:cNvSpPr txBox="1"/>
          <p:nvPr/>
        </p:nvSpPr>
        <p:spPr>
          <a:xfrm>
            <a:off x="4841830" y="6042148"/>
            <a:ext cx="274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Post-contrast</a:t>
            </a:r>
          </a:p>
        </p:txBody>
      </p:sp>
      <p:pic>
        <p:nvPicPr>
          <p:cNvPr id="5" name="Picture 4" descr="A close-up of a mri scan&#10;&#10;Description automatically generated">
            <a:extLst>
              <a:ext uri="{FF2B5EF4-FFF2-40B4-BE49-F238E27FC236}">
                <a16:creationId xmlns:a16="http://schemas.microsoft.com/office/drawing/2014/main" id="{59A3B6FC-6FCD-0D8B-16BE-53C8D3068B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97"/>
          <a:stretch/>
        </p:blipFill>
        <p:spPr>
          <a:xfrm>
            <a:off x="1283003" y="1456947"/>
            <a:ext cx="4951487" cy="4530759"/>
          </a:xfrm>
          <a:prstGeom prst="rect">
            <a:avLst/>
          </a:prstGeom>
        </p:spPr>
      </p:pic>
      <p:pic>
        <p:nvPicPr>
          <p:cNvPr id="6" name="Picture 5" descr="A close-up of a ct scan&#10;&#10;Description automatically generated">
            <a:extLst>
              <a:ext uri="{FF2B5EF4-FFF2-40B4-BE49-F238E27FC236}">
                <a16:creationId xmlns:a16="http://schemas.microsoft.com/office/drawing/2014/main" id="{EC1DA280-CDF1-17C7-904F-041D92512E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14"/>
          <a:stretch/>
        </p:blipFill>
        <p:spPr>
          <a:xfrm>
            <a:off x="6234489" y="1456947"/>
            <a:ext cx="4920175" cy="45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CT Brain and Orbits - patient B.A.J.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close-up of a mri scan&#10;&#10;Description automatically generated">
            <a:extLst>
              <a:ext uri="{FF2B5EF4-FFF2-40B4-BE49-F238E27FC236}">
                <a16:creationId xmlns:a16="http://schemas.microsoft.com/office/drawing/2014/main" id="{D65EF468-DD32-2C89-3BC7-731E37536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7"/>
          <a:stretch/>
        </p:blipFill>
        <p:spPr>
          <a:xfrm>
            <a:off x="1283003" y="1456947"/>
            <a:ext cx="4951487" cy="4530759"/>
          </a:xfrm>
          <a:prstGeom prst="rect">
            <a:avLst/>
          </a:prstGeom>
        </p:spPr>
      </p:pic>
      <p:pic>
        <p:nvPicPr>
          <p:cNvPr id="9" name="Picture 8" descr="A close-up of a brain scan&#10;&#10;Description automatically generated">
            <a:extLst>
              <a:ext uri="{FF2B5EF4-FFF2-40B4-BE49-F238E27FC236}">
                <a16:creationId xmlns:a16="http://schemas.microsoft.com/office/drawing/2014/main" id="{9E25AA83-C38B-6193-BE07-125B7DA50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5"/>
          <a:stretch/>
        </p:blipFill>
        <p:spPr>
          <a:xfrm>
            <a:off x="6234490" y="1456947"/>
            <a:ext cx="4920176" cy="45307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B4A902-0813-C12E-633C-EAD6A012079F}"/>
              </a:ext>
            </a:extLst>
          </p:cNvPr>
          <p:cNvSpPr txBox="1"/>
          <p:nvPr/>
        </p:nvSpPr>
        <p:spPr>
          <a:xfrm>
            <a:off x="4841830" y="6042148"/>
            <a:ext cx="230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Pre-contrast</a:t>
            </a:r>
          </a:p>
        </p:txBody>
      </p:sp>
      <p:pic>
        <p:nvPicPr>
          <p:cNvPr id="5" name="Picture 4" descr="A close-up of an x-ray&#10;&#10;Description automatically generated">
            <a:extLst>
              <a:ext uri="{FF2B5EF4-FFF2-40B4-BE49-F238E27FC236}">
                <a16:creationId xmlns:a16="http://schemas.microsoft.com/office/drawing/2014/main" id="{3473A8D7-5FCE-956A-049D-1F5E4A5050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97"/>
          <a:stretch/>
        </p:blipFill>
        <p:spPr>
          <a:xfrm>
            <a:off x="1283002" y="1456947"/>
            <a:ext cx="4951487" cy="4530759"/>
          </a:xfrm>
          <a:prstGeom prst="rect">
            <a:avLst/>
          </a:prstGeom>
        </p:spPr>
      </p:pic>
      <p:pic>
        <p:nvPicPr>
          <p:cNvPr id="6" name="Picture 5" descr="A close-up of a brain scan&#10;&#10;Description automatically generated">
            <a:extLst>
              <a:ext uri="{FF2B5EF4-FFF2-40B4-BE49-F238E27FC236}">
                <a16:creationId xmlns:a16="http://schemas.microsoft.com/office/drawing/2014/main" id="{646D505F-D342-9BEF-0B83-8DD901C1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14"/>
          <a:stretch/>
        </p:blipFill>
        <p:spPr>
          <a:xfrm>
            <a:off x="6234488" y="1456947"/>
            <a:ext cx="4920175" cy="45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8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0B-7CB3-B5B6-F803-BA197AC4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CT Brain and Orbits - patient B.A.J.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795D-4F3C-9ACE-765B-1F5CC7F1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99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62E2B-13B9-A0AF-5757-D7F6FA16EA1C}"/>
              </a:ext>
            </a:extLst>
          </p:cNvPr>
          <p:cNvSpPr txBox="1"/>
          <p:nvPr/>
        </p:nvSpPr>
        <p:spPr>
          <a:xfrm>
            <a:off x="2720051" y="3935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close-up of a mri scan&#10;&#10;Description automatically generated">
            <a:extLst>
              <a:ext uri="{FF2B5EF4-FFF2-40B4-BE49-F238E27FC236}">
                <a16:creationId xmlns:a16="http://schemas.microsoft.com/office/drawing/2014/main" id="{D65EF468-DD32-2C89-3BC7-731E37536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7"/>
          <a:stretch/>
        </p:blipFill>
        <p:spPr>
          <a:xfrm>
            <a:off x="1283003" y="1456947"/>
            <a:ext cx="4951487" cy="4530759"/>
          </a:xfrm>
          <a:prstGeom prst="rect">
            <a:avLst/>
          </a:prstGeom>
        </p:spPr>
      </p:pic>
      <p:pic>
        <p:nvPicPr>
          <p:cNvPr id="9" name="Picture 8" descr="A close-up of a brain scan&#10;&#10;Description automatically generated">
            <a:extLst>
              <a:ext uri="{FF2B5EF4-FFF2-40B4-BE49-F238E27FC236}">
                <a16:creationId xmlns:a16="http://schemas.microsoft.com/office/drawing/2014/main" id="{9E25AA83-C38B-6193-BE07-125B7DA50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5"/>
          <a:stretch/>
        </p:blipFill>
        <p:spPr>
          <a:xfrm>
            <a:off x="6234490" y="1456947"/>
            <a:ext cx="4920176" cy="45307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B4A902-0813-C12E-633C-EAD6A012079F}"/>
              </a:ext>
            </a:extLst>
          </p:cNvPr>
          <p:cNvSpPr txBox="1"/>
          <p:nvPr/>
        </p:nvSpPr>
        <p:spPr>
          <a:xfrm>
            <a:off x="4841830" y="6042148"/>
            <a:ext cx="274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Post-contrast</a:t>
            </a:r>
          </a:p>
        </p:txBody>
      </p:sp>
      <p:pic>
        <p:nvPicPr>
          <p:cNvPr id="5" name="Picture 4" descr="A close-up of a mri scan&#10;&#10;Description automatically generated">
            <a:extLst>
              <a:ext uri="{FF2B5EF4-FFF2-40B4-BE49-F238E27FC236}">
                <a16:creationId xmlns:a16="http://schemas.microsoft.com/office/drawing/2014/main" id="{59A3B6FC-6FCD-0D8B-16BE-53C8D3068B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97"/>
          <a:stretch/>
        </p:blipFill>
        <p:spPr>
          <a:xfrm>
            <a:off x="1283003" y="1456947"/>
            <a:ext cx="4951487" cy="4530759"/>
          </a:xfrm>
          <a:prstGeom prst="rect">
            <a:avLst/>
          </a:prstGeom>
        </p:spPr>
      </p:pic>
      <p:pic>
        <p:nvPicPr>
          <p:cNvPr id="6" name="Picture 5" descr="A close-up of a ct scan&#10;&#10;Description automatically generated">
            <a:extLst>
              <a:ext uri="{FF2B5EF4-FFF2-40B4-BE49-F238E27FC236}">
                <a16:creationId xmlns:a16="http://schemas.microsoft.com/office/drawing/2014/main" id="{EC1DA280-CDF1-17C7-904F-041D92512E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14"/>
          <a:stretch/>
        </p:blipFill>
        <p:spPr>
          <a:xfrm>
            <a:off x="6234489" y="1456947"/>
            <a:ext cx="4920175" cy="4530759"/>
          </a:xfrm>
          <a:prstGeom prst="rect">
            <a:avLst/>
          </a:prstGeom>
        </p:spPr>
      </p:pic>
      <p:pic>
        <p:nvPicPr>
          <p:cNvPr id="8" name="Picture 7" descr="A close-up of a brain scan&#10;&#10;Description automatically generated">
            <a:extLst>
              <a:ext uri="{FF2B5EF4-FFF2-40B4-BE49-F238E27FC236}">
                <a16:creationId xmlns:a16="http://schemas.microsoft.com/office/drawing/2014/main" id="{8011A89F-8135-8353-B66B-59E43CA2C0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710"/>
          <a:stretch/>
        </p:blipFill>
        <p:spPr>
          <a:xfrm>
            <a:off x="1347843" y="1456946"/>
            <a:ext cx="4886644" cy="4509849"/>
          </a:xfrm>
          <a:prstGeom prst="rect">
            <a:avLst/>
          </a:prstGeom>
        </p:spPr>
      </p:pic>
      <p:pic>
        <p:nvPicPr>
          <p:cNvPr id="10" name="Picture 9" descr="A close-up of a brain scan&#10;&#10;Description automatically generated">
            <a:extLst>
              <a:ext uri="{FF2B5EF4-FFF2-40B4-BE49-F238E27FC236}">
                <a16:creationId xmlns:a16="http://schemas.microsoft.com/office/drawing/2014/main" id="{6857F84C-CD43-EDFD-C3B2-08195CEC9F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919"/>
          <a:stretch/>
        </p:blipFill>
        <p:spPr>
          <a:xfrm>
            <a:off x="6202083" y="1467401"/>
            <a:ext cx="4951486" cy="45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6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705</Words>
  <Application>Microsoft Office PowerPoint</Application>
  <PresentationFormat>Widescreen</PresentationFormat>
  <Paragraphs>167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BCRS Education Day Northern Health Peer Learning Rounds </vt:lpstr>
      <vt:lpstr>Disclosures</vt:lpstr>
      <vt:lpstr>Case study – Patient B.A.J.</vt:lpstr>
      <vt:lpstr>Case study – Patient B.A.J.</vt:lpstr>
      <vt:lpstr>Case study – Patient B.A.J.</vt:lpstr>
      <vt:lpstr>CT Brain and Orbits - patient B.A.J.</vt:lpstr>
      <vt:lpstr>CT Brain and Orbits - patient B.A.J.</vt:lpstr>
      <vt:lpstr>CT Brain and Orbits - patient B.A.J.</vt:lpstr>
      <vt:lpstr>CT Brain and Orbits - patient B.A.J.</vt:lpstr>
      <vt:lpstr>CT Brain and Orbits - patient B.A.J.</vt:lpstr>
      <vt:lpstr>Case study – Patient B.A.J.</vt:lpstr>
      <vt:lpstr>Case study – Patient B.A.J.</vt:lpstr>
      <vt:lpstr>Case study – Patient B.A.J.</vt:lpstr>
      <vt:lpstr>MR Brain and orbits - Patient B.A.J</vt:lpstr>
      <vt:lpstr>MR Brain and orbits – Patient B.A.J.</vt:lpstr>
      <vt:lpstr>MR Brain and orbits – Patient B.A.J.</vt:lpstr>
      <vt:lpstr>Unilateral, enhancing optic nerve mass</vt:lpstr>
      <vt:lpstr>Unilateral, enhancing optic nerve mass</vt:lpstr>
      <vt:lpstr>Unilateral, enhancing optic nerve mass</vt:lpstr>
      <vt:lpstr>Unilateral, enhancing optic nerve mass</vt:lpstr>
      <vt:lpstr>Unilateral, enhancing optic nerve mass</vt:lpstr>
      <vt:lpstr>Learning points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Bowel Ultrasound</dc:title>
  <dc:subject/>
  <dc:creator>. .</dc:creator>
  <cp:keywords/>
  <dc:description/>
  <cp:lastModifiedBy>Chui, Shyr [NH]</cp:lastModifiedBy>
  <cp:revision>42</cp:revision>
  <dcterms:created xsi:type="dcterms:W3CDTF">2022-09-24T13:33:29Z</dcterms:created>
  <dcterms:modified xsi:type="dcterms:W3CDTF">2023-11-15T19:16:35Z</dcterms:modified>
  <cp:category/>
</cp:coreProperties>
</file>