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09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1" d="100"/>
          <a:sy n="91" d="100"/>
        </p:scale>
        <p:origin x="-44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ACA17D8-CC4E-46D3-BC11-8B336D2979EE}" type="datetimeFigureOut">
              <a:rPr lang="en-US" smtClean="0"/>
              <a:pPr/>
              <a:t>3/10/2010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3EFA54-22D2-439F-ABD5-29BB29D3869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ACA17D8-CC4E-46D3-BC11-8B336D2979EE}" type="datetimeFigureOut">
              <a:rPr lang="en-US" smtClean="0"/>
              <a:pPr/>
              <a:t>3/10/2010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3EFA54-22D2-439F-ABD5-29BB29D3869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ACA17D8-CC4E-46D3-BC11-8B336D2979EE}" type="datetimeFigureOut">
              <a:rPr lang="en-US" smtClean="0"/>
              <a:pPr/>
              <a:t>3/10/2010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13EFA54-22D2-439F-ABD5-29BB29D3869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ACA17D8-CC4E-46D3-BC11-8B336D2979EE}" type="datetimeFigureOut">
              <a:rPr lang="en-US" smtClean="0"/>
              <a:pPr/>
              <a:t>3/10/2010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13EFA54-22D2-439F-ABD5-29BB29D3869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BACA17D8-CC4E-46D3-BC11-8B336D2979EE}" type="datetimeFigureOut">
              <a:rPr lang="en-US" smtClean="0"/>
              <a:pPr/>
              <a:t>3/10/2010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13EFA54-22D2-439F-ABD5-29BB29D3869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ACA17D8-CC4E-46D3-BC11-8B336D2979EE}" type="datetimeFigureOut">
              <a:rPr lang="en-US" smtClean="0"/>
              <a:pPr/>
              <a:t>3/10/2010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3EFA54-22D2-439F-ABD5-29BB29D3869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78000"/>
                <a:satMod val="220000"/>
              </a:schemeClr>
            </a:gs>
            <a:gs pos="100000">
              <a:schemeClr val="bg1">
                <a:shade val="35000"/>
                <a:satMod val="155000"/>
              </a:schemeClr>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4" name="Title 3"/>
          <p:cNvSpPr txBox="1">
            <a:spLocks noGrp="1"/>
          </p:cNvSpPr>
          <p:nvPr>
            <p:ph type="ctrTitle"/>
          </p:nvPr>
        </p:nvSpPr>
        <p:spPr>
          <a:xfrm>
            <a:off x="762000" y="244733"/>
            <a:ext cx="7772400" cy="492443"/>
          </a:xfrm>
          <a:prstGeom prst="rect">
            <a:avLst/>
          </a:prstGeom>
          <a:noFill/>
        </p:spPr>
        <p:txBody>
          <a:bodyPr wrap="square" rtlCol="0">
            <a:spAutoFit/>
          </a:bodyPr>
          <a:lstStyle/>
          <a:p>
            <a:pPr algn="ctr"/>
            <a:r>
              <a:rPr lang="en-US" sz="3200" spc="300" dirty="0" smtClean="0">
                <a:ln w="6350">
                  <a:solidFill>
                    <a:schemeClr val="tx2">
                      <a:shade val="20000"/>
                      <a:satMod val="120000"/>
                    </a:schemeClr>
                  </a:solidFill>
                  <a:bevel/>
                </a:ln>
                <a:solidFill>
                  <a:schemeClr val="bg1"/>
                </a:solidFill>
                <a:latin typeface="BankGothic Md BT" pitchFamily="34" charset="0"/>
              </a:rPr>
              <a:t>GL</a:t>
            </a:r>
            <a:r>
              <a:rPr lang="en-US" sz="2800" spc="300" dirty="0" smtClean="0">
                <a:ln w="6350">
                  <a:solidFill>
                    <a:schemeClr val="tx2">
                      <a:shade val="20000"/>
                      <a:satMod val="120000"/>
                    </a:schemeClr>
                  </a:solidFill>
                  <a:bevel/>
                </a:ln>
                <a:solidFill>
                  <a:schemeClr val="bg1"/>
                </a:solidFill>
                <a:latin typeface="BankGothic Md BT" pitchFamily="34" charset="0"/>
                <a:sym typeface="Webdings"/>
              </a:rPr>
              <a:t></a:t>
            </a:r>
            <a:r>
              <a:rPr lang="en-US" sz="3200" spc="300" dirty="0" smtClean="0">
                <a:ln w="6350">
                  <a:solidFill>
                    <a:schemeClr val="tx2">
                      <a:shade val="20000"/>
                      <a:satMod val="120000"/>
                    </a:schemeClr>
                  </a:solidFill>
                  <a:bevel/>
                </a:ln>
                <a:solidFill>
                  <a:schemeClr val="bg1"/>
                </a:solidFill>
                <a:latin typeface="BankGothic Md BT" pitchFamily="34" charset="0"/>
              </a:rPr>
              <a:t>BAL FRIDAY PRESENTS</a:t>
            </a:r>
            <a:endParaRPr lang="en-US" sz="3200" spc="300" dirty="0">
              <a:ln w="6350">
                <a:solidFill>
                  <a:schemeClr val="tx2">
                    <a:shade val="20000"/>
                    <a:satMod val="120000"/>
                  </a:schemeClr>
                </a:solidFill>
                <a:bevel/>
              </a:ln>
              <a:solidFill>
                <a:schemeClr val="bg1"/>
              </a:solidFill>
              <a:latin typeface="BankGothic Md BT" pitchFamily="34" charset="0"/>
            </a:endParaRPr>
          </a:p>
        </p:txBody>
      </p:sp>
      <p:sp>
        <p:nvSpPr>
          <p:cNvPr id="3" name="Subtitle 2"/>
          <p:cNvSpPr>
            <a:spLocks noGrp="1"/>
          </p:cNvSpPr>
          <p:nvPr>
            <p:ph type="subTitle" idx="1"/>
          </p:nvPr>
        </p:nvSpPr>
        <p:spPr>
          <a:xfrm>
            <a:off x="4114800" y="3429000"/>
            <a:ext cx="4572000" cy="2590800"/>
          </a:xfrm>
        </p:spPr>
        <p:txBody>
          <a:bodyPr>
            <a:noAutofit/>
          </a:bodyPr>
          <a:lstStyle/>
          <a:p>
            <a:pPr algn="l"/>
            <a:r>
              <a:rPr lang="en-US" sz="1100" dirty="0" smtClean="0">
                <a:solidFill>
                  <a:schemeClr val="bg1"/>
                </a:solidFill>
              </a:rPr>
              <a:t>This </a:t>
            </a:r>
            <a:r>
              <a:rPr lang="en-US" sz="1100" dirty="0">
                <a:solidFill>
                  <a:schemeClr val="bg1"/>
                </a:solidFill>
              </a:rPr>
              <a:t>presentation uses ecological footprint analysis (EFA) to argue that the increasing ‘entanglement of nations’ resulting from globalization and trade contributes to unsustainability both by accelerating global ecological degradation and by increasing the risk of international conflict. EFA analyses reveal that many high-income nations have long exceeded their domestic biocapacities and now depend on trade goods and exported wastes to sustain their consumer lifestyles—i.e., globalization and trade enable wealthy countries to appropriate and deplete through commerce the ‘surplus’ biocapacity of other (mainly poorer) countries and the global commons. As a result, a) both trade-dependent countries and the world as a whole are in an unsustainable state of ‘overshoot’ and; b) the dependent relationships created through trade are increasingly vulnerable to global change (including climate change) exacerbated by trade, and therefore increase the risk of violent conflict and resource wars.</a:t>
            </a:r>
          </a:p>
          <a:p>
            <a:endParaRPr lang="en-US" sz="1100" dirty="0">
              <a:solidFill>
                <a:schemeClr val="tx1"/>
              </a:solidFill>
            </a:endParaRPr>
          </a:p>
        </p:txBody>
      </p:sp>
      <p:pic>
        <p:nvPicPr>
          <p:cNvPr id="6" name="Picture 5" descr="WERHeadshot.jpg"/>
          <p:cNvPicPr>
            <a:picLocks noChangeAspect="1"/>
          </p:cNvPicPr>
          <p:nvPr/>
        </p:nvPicPr>
        <p:blipFill>
          <a:blip r:embed="rId2" cstate="print"/>
          <a:stretch>
            <a:fillRect/>
          </a:stretch>
        </p:blipFill>
        <p:spPr>
          <a:xfrm>
            <a:off x="0" y="914400"/>
            <a:ext cx="2667000" cy="1714500"/>
          </a:xfrm>
          <a:prstGeom prst="rect">
            <a:avLst/>
          </a:prstGeom>
        </p:spPr>
      </p:pic>
      <p:sp>
        <p:nvSpPr>
          <p:cNvPr id="7" name="TextBox 6"/>
          <p:cNvSpPr txBox="1"/>
          <p:nvPr/>
        </p:nvSpPr>
        <p:spPr>
          <a:xfrm>
            <a:off x="3352800" y="990600"/>
            <a:ext cx="4191000" cy="1569660"/>
          </a:xfrm>
          <a:prstGeom prst="rect">
            <a:avLst/>
          </a:prstGeom>
          <a:noFill/>
        </p:spPr>
        <p:txBody>
          <a:bodyPr wrap="square" rtlCol="0">
            <a:spAutoFit/>
          </a:bodyPr>
          <a:lstStyle/>
          <a:p>
            <a:pPr algn="ctr"/>
            <a:r>
              <a:rPr lang="en-US" sz="2400" dirty="0">
                <a:solidFill>
                  <a:schemeClr val="bg1"/>
                </a:solidFill>
              </a:rPr>
              <a:t>William E. Rees, PhD, FRSC</a:t>
            </a:r>
          </a:p>
          <a:p>
            <a:pPr algn="ctr"/>
            <a:r>
              <a:rPr lang="en-US" dirty="0">
                <a:solidFill>
                  <a:schemeClr val="bg1"/>
                </a:solidFill>
              </a:rPr>
              <a:t>Professor</a:t>
            </a:r>
          </a:p>
          <a:p>
            <a:pPr algn="ctr"/>
            <a:r>
              <a:rPr lang="en-US" dirty="0" smtClean="0">
                <a:solidFill>
                  <a:schemeClr val="bg1"/>
                </a:solidFill>
              </a:rPr>
              <a:t>    UBC </a:t>
            </a:r>
            <a:r>
              <a:rPr lang="en-US" dirty="0">
                <a:solidFill>
                  <a:schemeClr val="bg1"/>
                </a:solidFill>
              </a:rPr>
              <a:t>School of Community </a:t>
            </a:r>
            <a:r>
              <a:rPr lang="en-US" dirty="0" smtClean="0">
                <a:solidFill>
                  <a:schemeClr val="bg1"/>
                </a:solidFill>
              </a:rPr>
              <a:t>and</a:t>
            </a:r>
          </a:p>
          <a:p>
            <a:pPr algn="ctr"/>
            <a:r>
              <a:rPr lang="en-US" dirty="0">
                <a:solidFill>
                  <a:schemeClr val="bg1"/>
                </a:solidFill>
              </a:rPr>
              <a:t> </a:t>
            </a:r>
            <a:r>
              <a:rPr lang="en-US" dirty="0" smtClean="0">
                <a:solidFill>
                  <a:schemeClr val="bg1"/>
                </a:solidFill>
              </a:rPr>
              <a:t>          Regional </a:t>
            </a:r>
            <a:r>
              <a:rPr lang="en-US" dirty="0">
                <a:solidFill>
                  <a:schemeClr val="bg1"/>
                </a:solidFill>
              </a:rPr>
              <a:t>Planning</a:t>
            </a:r>
          </a:p>
          <a:p>
            <a:endParaRPr lang="en-US" dirty="0"/>
          </a:p>
        </p:txBody>
      </p:sp>
      <p:sp>
        <p:nvSpPr>
          <p:cNvPr id="9" name="TextBox 8"/>
          <p:cNvSpPr txBox="1"/>
          <p:nvPr/>
        </p:nvSpPr>
        <p:spPr>
          <a:xfrm>
            <a:off x="2438400" y="2362200"/>
            <a:ext cx="6324600" cy="830997"/>
          </a:xfrm>
          <a:prstGeom prst="rect">
            <a:avLst/>
          </a:prstGeom>
          <a:noFill/>
        </p:spPr>
        <p:txBody>
          <a:bodyPr wrap="square" rtlCol="0">
            <a:spAutoFit/>
          </a:bodyPr>
          <a:lstStyle/>
          <a:p>
            <a:pPr algn="ctr"/>
            <a:r>
              <a:rPr lang="en-US" sz="2400" dirty="0" smtClean="0">
                <a:solidFill>
                  <a:srgbClr val="FFC000"/>
                </a:solidFill>
              </a:rPr>
              <a:t>Globalization,  Eco-Footprints and the Unsustainable Entanglement of Nations </a:t>
            </a:r>
            <a:endParaRPr lang="en-US" sz="2400" dirty="0">
              <a:solidFill>
                <a:srgbClr val="FFC000"/>
              </a:solidFill>
            </a:endParaRPr>
          </a:p>
        </p:txBody>
      </p:sp>
      <p:sp>
        <p:nvSpPr>
          <p:cNvPr id="10" name="TextBox 9"/>
          <p:cNvSpPr txBox="1"/>
          <p:nvPr/>
        </p:nvSpPr>
        <p:spPr>
          <a:xfrm>
            <a:off x="2743200" y="6211669"/>
            <a:ext cx="5562600" cy="646331"/>
          </a:xfrm>
          <a:prstGeom prst="rect">
            <a:avLst/>
          </a:prstGeom>
          <a:noFill/>
        </p:spPr>
        <p:txBody>
          <a:bodyPr wrap="square" rtlCol="0">
            <a:spAutoFit/>
          </a:bodyPr>
          <a:lstStyle/>
          <a:p>
            <a:pPr algn="ctr"/>
            <a:r>
              <a:rPr lang="en-US" b="1" dirty="0" smtClean="0">
                <a:solidFill>
                  <a:srgbClr val="FFC000"/>
                </a:solidFill>
              </a:rPr>
              <a:t>March 19, 2010 – Senate Chambers (Room 1079) 12:00 – 1:30 pm</a:t>
            </a:r>
            <a:endParaRPr lang="en-US" b="1" dirty="0">
              <a:solidFill>
                <a:srgbClr val="FFC000"/>
              </a:solidFill>
            </a:endParaRPr>
          </a:p>
        </p:txBody>
      </p:sp>
      <p:sp>
        <p:nvSpPr>
          <p:cNvPr id="11" name="TextBox 10"/>
          <p:cNvSpPr txBox="1"/>
          <p:nvPr/>
        </p:nvSpPr>
        <p:spPr>
          <a:xfrm>
            <a:off x="152400" y="3429000"/>
            <a:ext cx="1905000" cy="2492990"/>
          </a:xfrm>
          <a:prstGeom prst="rect">
            <a:avLst/>
          </a:prstGeom>
          <a:noFill/>
        </p:spPr>
        <p:txBody>
          <a:bodyPr wrap="square" rtlCol="0">
            <a:spAutoFit/>
          </a:bodyPr>
          <a:lstStyle/>
          <a:p>
            <a:r>
              <a:rPr lang="en-US" sz="1300" dirty="0">
                <a:solidFill>
                  <a:srgbClr val="05099F"/>
                </a:solidFill>
              </a:rPr>
              <a:t>His path-breaking book, </a:t>
            </a:r>
            <a:r>
              <a:rPr lang="en-US" sz="1300" i="1" dirty="0">
                <a:solidFill>
                  <a:srgbClr val="05099F"/>
                </a:solidFill>
              </a:rPr>
              <a:t>Our </a:t>
            </a:r>
            <a:r>
              <a:rPr lang="en-US" sz="1300" i="1" dirty="0" smtClean="0">
                <a:solidFill>
                  <a:srgbClr val="05099F"/>
                </a:solidFill>
              </a:rPr>
              <a:t>Ecological Footprint </a:t>
            </a:r>
            <a:r>
              <a:rPr lang="en-US" sz="1300" i="1" dirty="0">
                <a:solidFill>
                  <a:srgbClr val="05099F"/>
                </a:solidFill>
              </a:rPr>
              <a:t>(co-authored with Dr </a:t>
            </a:r>
            <a:r>
              <a:rPr lang="en-US" sz="1300" i="1" dirty="0" smtClean="0">
                <a:solidFill>
                  <a:srgbClr val="05099F"/>
                </a:solidFill>
              </a:rPr>
              <a:t>Mathis </a:t>
            </a:r>
            <a:r>
              <a:rPr lang="en-US" sz="1300" i="1" dirty="0">
                <a:solidFill>
                  <a:srgbClr val="05099F"/>
                </a:solidFill>
              </a:rPr>
              <a:t>W</a:t>
            </a:r>
            <a:r>
              <a:rPr lang="en-US" sz="1300" dirty="0" smtClean="0">
                <a:solidFill>
                  <a:srgbClr val="05099F"/>
                </a:solidFill>
              </a:rPr>
              <a:t>ackernagel</a:t>
            </a:r>
            <a:r>
              <a:rPr lang="en-US" sz="1300" dirty="0">
                <a:solidFill>
                  <a:srgbClr val="05099F"/>
                </a:solidFill>
              </a:rPr>
              <a:t>), first published in 1996</a:t>
            </a:r>
            <a:r>
              <a:rPr lang="en-US" sz="1300" dirty="0" smtClean="0">
                <a:solidFill>
                  <a:srgbClr val="05099F"/>
                </a:solidFill>
              </a:rPr>
              <a:t>, is </a:t>
            </a:r>
            <a:r>
              <a:rPr lang="en-US" sz="1300" dirty="0">
                <a:solidFill>
                  <a:srgbClr val="05099F"/>
                </a:solidFill>
              </a:rPr>
              <a:t>now available in English, Chinese</a:t>
            </a:r>
            <a:r>
              <a:rPr lang="en-US" sz="1300" dirty="0" smtClean="0">
                <a:solidFill>
                  <a:srgbClr val="05099F"/>
                </a:solidFill>
              </a:rPr>
              <a:t>, French</a:t>
            </a:r>
            <a:r>
              <a:rPr lang="en-US" sz="1300" dirty="0">
                <a:solidFill>
                  <a:srgbClr val="05099F"/>
                </a:solidFill>
              </a:rPr>
              <a:t>, </a:t>
            </a:r>
            <a:r>
              <a:rPr lang="en-US" sz="1300" dirty="0" smtClean="0">
                <a:solidFill>
                  <a:srgbClr val="05099F"/>
                </a:solidFill>
              </a:rPr>
              <a:t> German</a:t>
            </a:r>
            <a:r>
              <a:rPr lang="en-US" sz="1300" dirty="0">
                <a:solidFill>
                  <a:srgbClr val="05099F"/>
                </a:solidFill>
              </a:rPr>
              <a:t>, Hungarian, Italian,</a:t>
            </a:r>
          </a:p>
          <a:p>
            <a:r>
              <a:rPr lang="en-US" sz="1300" dirty="0">
                <a:solidFill>
                  <a:srgbClr val="05099F"/>
                </a:solidFill>
              </a:rPr>
              <a:t>Japanese, Latvian, and Spanish.</a:t>
            </a:r>
          </a:p>
        </p:txBody>
      </p:sp>
      <p:pic>
        <p:nvPicPr>
          <p:cNvPr id="14" name="Picture 13" descr="086571312Xcf3.jpg"/>
          <p:cNvPicPr>
            <a:picLocks noChangeAspect="1"/>
          </p:cNvPicPr>
          <p:nvPr/>
        </p:nvPicPr>
        <p:blipFill>
          <a:blip r:embed="rId3" cstate="print"/>
          <a:stretch>
            <a:fillRect/>
          </a:stretch>
        </p:blipFill>
        <p:spPr>
          <a:xfrm>
            <a:off x="2133600" y="3352800"/>
            <a:ext cx="1905000" cy="283845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32</TotalTime>
  <Words>249</Words>
  <Application>Microsoft Office PowerPoint</Application>
  <PresentationFormat>On-screen Show (4:3)</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Opulent</vt:lpstr>
      <vt:lpstr>GLBAL FRIDAY PRESENTS</vt:lpstr>
    </vt:vector>
  </TitlesOfParts>
  <Company>UNBC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GLBAL FRIDAY PRESENTS</dc:title>
  <dc:creator>price</dc:creator>
  <cp:lastModifiedBy>price</cp:lastModifiedBy>
  <cp:revision>8</cp:revision>
  <dcterms:created xsi:type="dcterms:W3CDTF">2010-03-09T23:59:05Z</dcterms:created>
  <dcterms:modified xsi:type="dcterms:W3CDTF">2010-03-10T16:19:26Z</dcterms:modified>
</cp:coreProperties>
</file>