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74" r:id="rId9"/>
    <p:sldId id="264" r:id="rId10"/>
    <p:sldId id="265" r:id="rId11"/>
    <p:sldId id="273" r:id="rId12"/>
    <p:sldId id="266" r:id="rId13"/>
    <p:sldId id="267" r:id="rId14"/>
    <p:sldId id="268" r:id="rId15"/>
    <p:sldId id="269" r:id="rId16"/>
    <p:sldId id="270" r:id="rId17"/>
    <p:sldId id="271" r:id="rId18"/>
    <p:sldId id="272" r:id="rId19"/>
    <p:sldId id="275" r:id="rId20"/>
    <p:sldId id="276" r:id="rId21"/>
    <p:sldId id="277" r:id="rId22"/>
    <p:sldId id="278" r:id="rId23"/>
    <p:sldId id="279" r:id="rId24"/>
    <p:sldId id="280" r:id="rId25"/>
    <p:sldId id="281" r:id="rId26"/>
    <p:sldId id="282" r:id="rId27"/>
    <p:sldId id="283" r:id="rId28"/>
    <p:sldId id="263" r:id="rId29"/>
    <p:sldId id="284" r:id="rId30"/>
    <p:sldId id="285" r:id="rId31"/>
    <p:sldId id="286" r:id="rId32"/>
    <p:sldId id="287" r:id="rId33"/>
    <p:sldId id="288" r:id="rId34"/>
    <p:sldId id="289" r:id="rId3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FA1F21F-78B6-4CB4-B513-9113FA5DAEEB}" type="datetimeFigureOut">
              <a:rPr lang="en-US" smtClean="0"/>
              <a:t>3/5/2020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A6312B-2507-48A7-8556-1C4265C1DCAF}" type="slidenum">
              <a:rPr lang="en-US" smtClean="0"/>
              <a:t>‹#›</a:t>
            </a:fld>
            <a:endParaRPr lang="en-US"/>
          </a:p>
        </p:txBody>
      </p:sp>
    </p:spTree>
    <p:extLst>
      <p:ext uri="{BB962C8B-B14F-4D97-AF65-F5344CB8AC3E}">
        <p14:creationId xmlns:p14="http://schemas.microsoft.com/office/powerpoint/2010/main" val="3478331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2888E45-C732-4AAB-9C05-1F6A3E9D3ACA}" type="datetimeFigureOut">
              <a:rPr lang="en-US" smtClean="0"/>
              <a:t>3/5/2020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DF7AD5A-4C45-4D9E-9EF9-CE5044762A98}" type="slidenum">
              <a:rPr lang="en-US" smtClean="0"/>
              <a:t>‹#›</a:t>
            </a:fld>
            <a:endParaRPr lang="en-US"/>
          </a:p>
        </p:txBody>
      </p:sp>
    </p:spTree>
    <p:extLst>
      <p:ext uri="{BB962C8B-B14F-4D97-AF65-F5344CB8AC3E}">
        <p14:creationId xmlns:p14="http://schemas.microsoft.com/office/powerpoint/2010/main" val="30197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ABD561-9ABE-43AA-BD19-ABD6F4F93FB6}"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214133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BD561-9ABE-43AA-BD19-ABD6F4F93FB6}"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247564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BD561-9ABE-43AA-BD19-ABD6F4F93FB6}"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814601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BD561-9ABE-43AA-BD19-ABD6F4F93FB6}"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96879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ABD561-9ABE-43AA-BD19-ABD6F4F93FB6}"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122795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ABD561-9ABE-43AA-BD19-ABD6F4F93FB6}"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29060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ABD561-9ABE-43AA-BD19-ABD6F4F93FB6}" type="datetimeFigureOut">
              <a:rPr lang="en-US" smtClean="0"/>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178015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ABD561-9ABE-43AA-BD19-ABD6F4F93FB6}" type="datetimeFigureOut">
              <a:rPr lang="en-US" smtClean="0"/>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386445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BD561-9ABE-43AA-BD19-ABD6F4F93FB6}" type="datetimeFigureOut">
              <a:rPr lang="en-US" smtClean="0"/>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105024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ABD561-9ABE-43AA-BD19-ABD6F4F93FB6}"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315297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ABD561-9ABE-43AA-BD19-ABD6F4F93FB6}"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0084F4-2C43-441D-A298-8380C18C67EE}" type="slidenum">
              <a:rPr lang="en-US" smtClean="0"/>
              <a:t>‹#›</a:t>
            </a:fld>
            <a:endParaRPr lang="en-US"/>
          </a:p>
        </p:txBody>
      </p:sp>
    </p:spTree>
    <p:extLst>
      <p:ext uri="{BB962C8B-B14F-4D97-AF65-F5344CB8AC3E}">
        <p14:creationId xmlns:p14="http://schemas.microsoft.com/office/powerpoint/2010/main" val="406387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BD561-9ABE-43AA-BD19-ABD6F4F93FB6}" type="datetimeFigureOut">
              <a:rPr lang="en-US" smtClean="0"/>
              <a:t>3/5/2020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084F4-2C43-441D-A298-8380C18C67EE}" type="slidenum">
              <a:rPr lang="en-US" smtClean="0"/>
              <a:t>‹#›</a:t>
            </a:fld>
            <a:endParaRPr lang="en-US"/>
          </a:p>
        </p:txBody>
      </p:sp>
    </p:spTree>
    <p:extLst>
      <p:ext uri="{BB962C8B-B14F-4D97-AF65-F5344CB8AC3E}">
        <p14:creationId xmlns:p14="http://schemas.microsoft.com/office/powerpoint/2010/main" val="6966505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serc-crsng.gc.ca/InterAgency-Interorganismes/TAFA-AFTO/guide-guide_eng.asp"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cihr-irsc.gc.ca/lms/e/gen-tagfa-vgt/" TargetMode="External"/><Relationship Id="rId5" Type="http://schemas.openxmlformats.org/officeDocument/2006/relationships/hyperlink" Target="https://www.nserc-crsng.gc.ca/InterAgency-Interorganismes/TAFA-AFTO/roles_responsibilities-roles_responsabilites_eng.asp" TargetMode="External"/><Relationship Id="rId4" Type="http://schemas.openxmlformats.org/officeDocument/2006/relationships/hyperlink" Target="https://www.nserc-crsng.gc.ca/InterAgency-Interorganismes/TAFA-AFTO/faq-faq_eng.asp"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jacqueline.dockray@unbc.ca?subject=New%20Tri-Agency%20Financial%20Guide" TargetMode="External"/><Relationship Id="rId4" Type="http://schemas.openxmlformats.org/officeDocument/2006/relationships/hyperlink" Target="mailto:aneta.douglass@unbc.ca?subject=New%20Tri-Agency%20Financial%20Guid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research.utoronto.ca/media/440/download"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0945"/>
            <a:ext cx="7626927" cy="3219018"/>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r"/>
            <a:r>
              <a:rPr lang="en-US" spc="-300" dirty="0">
                <a:solidFill>
                  <a:schemeClr val="accent6"/>
                </a:solidFill>
                <a:effectLst>
                  <a:outerShdw blurRad="38100" dist="38100" dir="2700000" algn="tl">
                    <a:srgbClr val="000000">
                      <a:alpha val="43137"/>
                    </a:srgbClr>
                  </a:outerShdw>
                </a:effectLst>
                <a:latin typeface="Britannic Bold" panose="020B0903060703020204" pitchFamily="34" charset="0"/>
              </a:rPr>
              <a:t>ADVANCING FORWARD</a:t>
            </a:r>
            <a:r>
              <a:rPr lang="en-US" spc="-300" dirty="0" smtClean="0">
                <a:solidFill>
                  <a:schemeClr val="accent6"/>
                </a:solidFill>
                <a:effectLst>
                  <a:outerShdw blurRad="38100" dist="38100" dir="2700000" algn="tl">
                    <a:srgbClr val="000000">
                      <a:alpha val="43137"/>
                    </a:srgbClr>
                  </a:outerShdw>
                </a:effectLst>
                <a:latin typeface="Britannic Bold" panose="020B0903060703020204" pitchFamily="34" charset="0"/>
              </a:rPr>
              <a:t>: </a:t>
            </a:r>
            <a:br>
              <a:rPr lang="en-US" spc="-300" dirty="0" smtClean="0">
                <a:solidFill>
                  <a:schemeClr val="accent6"/>
                </a:solidFill>
                <a:effectLst>
                  <a:outerShdw blurRad="38100" dist="38100" dir="2700000" algn="tl">
                    <a:srgbClr val="000000">
                      <a:alpha val="43137"/>
                    </a:srgbClr>
                  </a:outerShdw>
                </a:effectLst>
                <a:latin typeface="Britannic Bold" panose="020B0903060703020204" pitchFamily="34" charset="0"/>
              </a:rPr>
            </a:br>
            <a:r>
              <a:rPr lang="en-US" spc="-300" dirty="0" smtClean="0">
                <a:solidFill>
                  <a:schemeClr val="accent6"/>
                </a:solidFill>
                <a:effectLst>
                  <a:outerShdw blurRad="38100" dist="38100" dir="2700000" algn="tl">
                    <a:srgbClr val="000000">
                      <a:alpha val="43137"/>
                    </a:srgbClr>
                  </a:outerShdw>
                </a:effectLst>
                <a:latin typeface="Britannic Bold" panose="020B0903060703020204" pitchFamily="34" charset="0"/>
              </a:rPr>
              <a:t>Intro to the New </a:t>
            </a:r>
            <a:br>
              <a:rPr lang="en-US" spc="-300" dirty="0" smtClean="0">
                <a:solidFill>
                  <a:schemeClr val="accent6"/>
                </a:solidFill>
                <a:effectLst>
                  <a:outerShdw blurRad="38100" dist="38100" dir="2700000" algn="tl">
                    <a:srgbClr val="000000">
                      <a:alpha val="43137"/>
                    </a:srgbClr>
                  </a:outerShdw>
                </a:effectLst>
                <a:latin typeface="Britannic Bold" panose="020B0903060703020204" pitchFamily="34" charset="0"/>
              </a:rPr>
            </a:br>
            <a:r>
              <a:rPr lang="en-US" spc="-300" dirty="0" smtClean="0">
                <a:solidFill>
                  <a:schemeClr val="accent6"/>
                </a:solidFill>
                <a:effectLst>
                  <a:outerShdw blurRad="38100" dist="38100" dir="2700000" algn="tl">
                    <a:srgbClr val="000000">
                      <a:alpha val="43137"/>
                    </a:srgbClr>
                  </a:outerShdw>
                </a:effectLst>
                <a:latin typeface="Britannic Bold" panose="020B0903060703020204" pitchFamily="34" charset="0"/>
              </a:rPr>
              <a:t>Tri-Agency Guide on Financial Administration</a:t>
            </a:r>
            <a:endParaRPr lang="en-US" spc="-300" dirty="0">
              <a:solidFill>
                <a:schemeClr val="accent6"/>
              </a:solidFill>
              <a:effectLst>
                <a:outerShdw blurRad="38100" dist="38100" dir="2700000" algn="tl">
                  <a:srgbClr val="000000">
                    <a:alpha val="43137"/>
                  </a:srgbClr>
                </a:outerShdw>
              </a:effectLst>
              <a:latin typeface="Britannic Bold" panose="020B0903060703020204" pitchFamily="34" charset="0"/>
            </a:endParaRPr>
          </a:p>
        </p:txBody>
      </p:sp>
      <p:sp>
        <p:nvSpPr>
          <p:cNvPr id="3" name="Subtitle 2"/>
          <p:cNvSpPr>
            <a:spLocks noGrp="1"/>
          </p:cNvSpPr>
          <p:nvPr>
            <p:ph type="subTitle" idx="1"/>
          </p:nvPr>
        </p:nvSpPr>
        <p:spPr>
          <a:xfrm>
            <a:off x="872836" y="3857105"/>
            <a:ext cx="5106093" cy="1669819"/>
          </a:xfrm>
        </p:spPr>
        <p:txBody>
          <a:bodyPr>
            <a:noAutofit/>
          </a:bodyPr>
          <a:lstStyle/>
          <a:p>
            <a:pPr algn="l"/>
            <a:r>
              <a:rPr lang="en-US" sz="1800" dirty="0">
                <a:solidFill>
                  <a:schemeClr val="bg2">
                    <a:lumMod val="50000"/>
                  </a:schemeClr>
                </a:solidFill>
                <a:latin typeface="Britannic Bold" panose="020B0903060703020204" pitchFamily="34" charset="0"/>
              </a:rPr>
              <a:t>Jacqueline Dockray</a:t>
            </a:r>
          </a:p>
          <a:p>
            <a:pPr algn="l"/>
            <a:r>
              <a:rPr lang="en-US" sz="1400" dirty="0">
                <a:solidFill>
                  <a:schemeClr val="bg2">
                    <a:lumMod val="50000"/>
                  </a:schemeClr>
                </a:solidFill>
                <a:latin typeface="Britannic Bold" panose="020B0903060703020204" pitchFamily="34" charset="0"/>
              </a:rPr>
              <a:t>Research Project Officer, Natural Sciences and Engineering</a:t>
            </a:r>
          </a:p>
          <a:p>
            <a:pPr algn="l"/>
            <a:endParaRPr lang="en-US" sz="1200" dirty="0">
              <a:solidFill>
                <a:schemeClr val="bg2">
                  <a:lumMod val="50000"/>
                </a:schemeClr>
              </a:solidFill>
              <a:latin typeface="Britannic Bold" panose="020B0903060703020204" pitchFamily="34" charset="0"/>
            </a:endParaRPr>
          </a:p>
          <a:p>
            <a:pPr algn="l"/>
            <a:r>
              <a:rPr lang="en-US" sz="1800" dirty="0">
                <a:solidFill>
                  <a:schemeClr val="bg2">
                    <a:lumMod val="50000"/>
                  </a:schemeClr>
                </a:solidFill>
                <a:latin typeface="Britannic Bold" panose="020B0903060703020204" pitchFamily="34" charset="0"/>
              </a:rPr>
              <a:t>Aneta Douglass</a:t>
            </a:r>
          </a:p>
          <a:p>
            <a:pPr algn="l"/>
            <a:r>
              <a:rPr lang="en-US" sz="1400" dirty="0">
                <a:solidFill>
                  <a:schemeClr val="bg2">
                    <a:lumMod val="50000"/>
                  </a:schemeClr>
                </a:solidFill>
                <a:latin typeface="Britannic Bold" panose="020B0903060703020204" pitchFamily="34" charset="0"/>
              </a:rPr>
              <a:t>Accounting Analyst - Research</a:t>
            </a:r>
          </a:p>
        </p:txBody>
      </p:sp>
      <p:pic>
        <p:nvPicPr>
          <p:cNvPr id="4" name="Picture 3"/>
          <p:cNvPicPr>
            <a:picLocks noChangeAspect="1"/>
          </p:cNvPicPr>
          <p:nvPr/>
        </p:nvPicPr>
        <p:blipFill>
          <a:blip r:embed="rId2"/>
          <a:stretch>
            <a:fillRect/>
          </a:stretch>
        </p:blipFill>
        <p:spPr>
          <a:xfrm>
            <a:off x="308669" y="5957108"/>
            <a:ext cx="2416997" cy="639612"/>
          </a:xfrm>
          <a:prstGeom prst="rect">
            <a:avLst/>
          </a:prstGeom>
        </p:spPr>
      </p:pic>
      <p:pic>
        <p:nvPicPr>
          <p:cNvPr id="5" name="Picture 4"/>
          <p:cNvPicPr>
            <a:picLocks noChangeAspect="1"/>
          </p:cNvPicPr>
          <p:nvPr/>
        </p:nvPicPr>
        <p:blipFill>
          <a:blip r:embed="rId3"/>
          <a:stretch>
            <a:fillRect/>
          </a:stretch>
        </p:blipFill>
        <p:spPr>
          <a:xfrm>
            <a:off x="5764639" y="5957108"/>
            <a:ext cx="3064575" cy="658316"/>
          </a:xfrm>
          <a:prstGeom prst="rect">
            <a:avLst/>
          </a:prstGeom>
        </p:spPr>
      </p:pic>
    </p:spTree>
    <p:extLst>
      <p:ext uri="{BB962C8B-B14F-4D97-AF65-F5344CB8AC3E}">
        <p14:creationId xmlns:p14="http://schemas.microsoft.com/office/powerpoint/2010/main" val="2486327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7" name="Title 1"/>
          <p:cNvSpPr txBox="1">
            <a:spLocks/>
          </p:cNvSpPr>
          <p:nvPr/>
        </p:nvSpPr>
        <p:spPr>
          <a:xfrm>
            <a:off x="375170" y="2385753"/>
            <a:ext cx="8436321" cy="103077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1600" dirty="0" smtClean="0">
                <a:solidFill>
                  <a:schemeClr val="accent6"/>
                </a:solidFill>
                <a:latin typeface="Britannic Bold" panose="020B0903060703020204" pitchFamily="34" charset="0"/>
              </a:rPr>
              <a:t>Part 3: TAGFA Principles </a:t>
            </a:r>
          </a:p>
          <a:p>
            <a:pPr algn="ctr"/>
            <a:r>
              <a:rPr lang="en-US" sz="21600" dirty="0" smtClean="0">
                <a:solidFill>
                  <a:schemeClr val="accent6"/>
                </a:solidFill>
                <a:latin typeface="Britannic Bold" panose="020B0903060703020204" pitchFamily="34" charset="0"/>
              </a:rPr>
              <a:t>&amp; </a:t>
            </a:r>
          </a:p>
          <a:p>
            <a:pPr algn="ctr"/>
            <a:r>
              <a:rPr lang="en-US" sz="21600" dirty="0" smtClean="0">
                <a:solidFill>
                  <a:schemeClr val="accent6"/>
                </a:solidFill>
                <a:latin typeface="Britannic Bold" panose="020B0903060703020204" pitchFamily="34" charset="0"/>
              </a:rPr>
              <a:t>Directives</a:t>
            </a:r>
            <a:r>
              <a:rPr lang="en-US" dirty="0" smtClean="0"/>
              <a:t/>
            </a:r>
            <a:br>
              <a:rPr lang="en-US" dirty="0" smtClean="0"/>
            </a:br>
            <a:endParaRPr lang="en-US" dirty="0"/>
          </a:p>
        </p:txBody>
      </p:sp>
    </p:spTree>
    <p:extLst>
      <p:ext uri="{BB962C8B-B14F-4D97-AF65-F5344CB8AC3E}">
        <p14:creationId xmlns:p14="http://schemas.microsoft.com/office/powerpoint/2010/main" val="787876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7" name="Title 1"/>
          <p:cNvSpPr txBox="1">
            <a:spLocks/>
          </p:cNvSpPr>
          <p:nvPr/>
        </p:nvSpPr>
        <p:spPr>
          <a:xfrm>
            <a:off x="505028" y="980029"/>
            <a:ext cx="8436321" cy="103077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300" dirty="0" smtClean="0">
                <a:solidFill>
                  <a:schemeClr val="accent6"/>
                </a:solidFill>
                <a:latin typeface="Britannic Bold" panose="020B0903060703020204" pitchFamily="34" charset="0"/>
              </a:rPr>
              <a:t>PRINCIPLES</a:t>
            </a:r>
            <a:r>
              <a:rPr lang="en-US" dirty="0" smtClean="0"/>
              <a:t/>
            </a:r>
            <a:br>
              <a:rPr lang="en-US" dirty="0" smtClean="0"/>
            </a:br>
            <a:endParaRPr lang="en-US" dirty="0"/>
          </a:p>
        </p:txBody>
      </p:sp>
      <p:sp>
        <p:nvSpPr>
          <p:cNvPr id="6" name="Content Placeholder 2"/>
          <p:cNvSpPr>
            <a:spLocks noGrp="1"/>
          </p:cNvSpPr>
          <p:nvPr>
            <p:ph idx="1"/>
          </p:nvPr>
        </p:nvSpPr>
        <p:spPr>
          <a:xfrm>
            <a:off x="505028" y="1172095"/>
            <a:ext cx="8162174" cy="4480560"/>
          </a:xfrm>
        </p:spPr>
        <p:txBody>
          <a:bodyPr>
            <a:normAutofit/>
          </a:bodyPr>
          <a:lstStyle/>
          <a:p>
            <a:pPr marL="0" indent="0" algn="ctr">
              <a:buNone/>
            </a:pPr>
            <a:r>
              <a:rPr lang="en-US" sz="900" dirty="0" smtClean="0">
                <a:solidFill>
                  <a:schemeClr val="bg2">
                    <a:lumMod val="50000"/>
                  </a:schemeClr>
                </a:solidFill>
                <a:latin typeface="Britannic Bold" panose="020B0903060703020204" pitchFamily="34" charset="0"/>
              </a:rPr>
              <a:t>  </a:t>
            </a:r>
            <a:endParaRPr lang="en-US" dirty="0" smtClean="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
        <p:nvSpPr>
          <p:cNvPr id="2" name="TextBox 1"/>
          <p:cNvSpPr txBox="1"/>
          <p:nvPr/>
        </p:nvSpPr>
        <p:spPr>
          <a:xfrm>
            <a:off x="505028" y="2179139"/>
            <a:ext cx="8162174" cy="2616101"/>
          </a:xfrm>
          <a:prstGeom prst="rect">
            <a:avLst/>
          </a:prstGeom>
          <a:noFill/>
        </p:spPr>
        <p:txBody>
          <a:bodyPr wrap="square" rtlCol="0">
            <a:spAutoFit/>
          </a:bodyPr>
          <a:lstStyle/>
          <a:p>
            <a:r>
              <a:rPr lang="en-US" sz="3600" dirty="0">
                <a:solidFill>
                  <a:schemeClr val="bg2">
                    <a:lumMod val="50000"/>
                  </a:schemeClr>
                </a:solidFill>
                <a:latin typeface="Britannic Bold" panose="020B0903060703020204" pitchFamily="34" charset="0"/>
              </a:rPr>
              <a:t>Grant expenditures </a:t>
            </a:r>
            <a:r>
              <a:rPr lang="en-US" sz="3600" dirty="0">
                <a:solidFill>
                  <a:srgbClr val="C00000"/>
                </a:solidFill>
                <a:latin typeface="Britannic Bold" panose="020B0903060703020204" pitchFamily="34" charset="0"/>
              </a:rPr>
              <a:t>MUST</a:t>
            </a:r>
            <a:r>
              <a:rPr lang="en-US" sz="3600" dirty="0">
                <a:solidFill>
                  <a:schemeClr val="bg2">
                    <a:lumMod val="50000"/>
                  </a:schemeClr>
                </a:solidFill>
                <a:latin typeface="Britannic Bold" panose="020B0903060703020204" pitchFamily="34" charset="0"/>
              </a:rPr>
              <a:t>:</a:t>
            </a:r>
          </a:p>
          <a:p>
            <a:endParaRPr lang="en-US" dirty="0" smtClean="0">
              <a:solidFill>
                <a:schemeClr val="bg1">
                  <a:lumMod val="50000"/>
                </a:schemeClr>
              </a:solidFill>
            </a:endParaRPr>
          </a:p>
          <a:p>
            <a:pPr lvl="1"/>
            <a:r>
              <a:rPr lang="en-US" sz="2000" dirty="0" smtClean="0">
                <a:solidFill>
                  <a:schemeClr val="bg1">
                    <a:lumMod val="50000"/>
                  </a:schemeClr>
                </a:solidFill>
                <a:latin typeface="Britannic Bold" panose="020B0903060703020204" pitchFamily="34" charset="0"/>
              </a:rPr>
              <a:t>1. Contribute </a:t>
            </a:r>
            <a:r>
              <a:rPr lang="en-US" sz="2000" dirty="0">
                <a:solidFill>
                  <a:schemeClr val="bg1">
                    <a:lumMod val="50000"/>
                  </a:schemeClr>
                </a:solidFill>
                <a:latin typeface="Britannic Bold" panose="020B0903060703020204" pitchFamily="34" charset="0"/>
              </a:rPr>
              <a:t>towards the </a:t>
            </a:r>
            <a:r>
              <a:rPr lang="en-US" sz="2000" b="1" dirty="0">
                <a:solidFill>
                  <a:schemeClr val="accent6"/>
                </a:solidFill>
                <a:latin typeface="Britannic Bold" panose="020B0903060703020204" pitchFamily="34" charset="0"/>
              </a:rPr>
              <a:t>direct costs of the </a:t>
            </a:r>
            <a:r>
              <a:rPr lang="en-US" sz="2000" b="1" dirty="0" smtClean="0">
                <a:solidFill>
                  <a:schemeClr val="accent6"/>
                </a:solidFill>
                <a:latin typeface="Britannic Bold" panose="020B0903060703020204" pitchFamily="34" charset="0"/>
              </a:rPr>
              <a:t>research/activities</a:t>
            </a:r>
            <a:r>
              <a:rPr lang="en-US" sz="2000" dirty="0" smtClean="0">
                <a:solidFill>
                  <a:schemeClr val="bg1">
                    <a:lumMod val="50000"/>
                  </a:schemeClr>
                </a:solidFill>
                <a:latin typeface="Britannic Bold" panose="020B0903060703020204" pitchFamily="34" charset="0"/>
              </a:rPr>
              <a:t> </a:t>
            </a:r>
          </a:p>
          <a:p>
            <a:endParaRPr lang="en-US" sz="1000" dirty="0">
              <a:solidFill>
                <a:schemeClr val="bg1">
                  <a:lumMod val="50000"/>
                </a:schemeClr>
              </a:solidFill>
              <a:latin typeface="Britannic Bold" panose="020B0903060703020204" pitchFamily="34" charset="0"/>
            </a:endParaRPr>
          </a:p>
          <a:p>
            <a:pPr lvl="1"/>
            <a:r>
              <a:rPr lang="en-US" sz="2000" dirty="0" smtClean="0">
                <a:solidFill>
                  <a:schemeClr val="bg1">
                    <a:lumMod val="50000"/>
                  </a:schemeClr>
                </a:solidFill>
                <a:latin typeface="Britannic Bold" panose="020B0903060703020204" pitchFamily="34" charset="0"/>
              </a:rPr>
              <a:t>2. Not </a:t>
            </a:r>
            <a:r>
              <a:rPr lang="en-US" sz="2000" dirty="0">
                <a:solidFill>
                  <a:schemeClr val="bg1">
                    <a:lumMod val="50000"/>
                  </a:schemeClr>
                </a:solidFill>
                <a:latin typeface="Britannic Bold" panose="020B0903060703020204" pitchFamily="34" charset="0"/>
              </a:rPr>
              <a:t>be </a:t>
            </a:r>
            <a:r>
              <a:rPr lang="en-US" sz="2000" b="1" dirty="0">
                <a:solidFill>
                  <a:schemeClr val="accent6"/>
                </a:solidFill>
                <a:latin typeface="Britannic Bold" panose="020B0903060703020204" pitchFamily="34" charset="0"/>
              </a:rPr>
              <a:t>provided by the </a:t>
            </a:r>
            <a:r>
              <a:rPr lang="en-US" sz="2000" b="1" dirty="0" smtClean="0">
                <a:solidFill>
                  <a:schemeClr val="accent6"/>
                </a:solidFill>
                <a:latin typeface="Britannic Bold" panose="020B0903060703020204" pitchFamily="34" charset="0"/>
              </a:rPr>
              <a:t>administering institution</a:t>
            </a:r>
          </a:p>
          <a:p>
            <a:pPr>
              <a:buFont typeface="Arial" panose="020B0604020202020204" pitchFamily="34" charset="0"/>
              <a:buChar char="•"/>
            </a:pPr>
            <a:endParaRPr lang="en-US" sz="1000" dirty="0">
              <a:solidFill>
                <a:schemeClr val="bg1">
                  <a:lumMod val="50000"/>
                </a:schemeClr>
              </a:solidFill>
              <a:latin typeface="Britannic Bold" panose="020B0903060703020204" pitchFamily="34" charset="0"/>
            </a:endParaRPr>
          </a:p>
          <a:p>
            <a:pPr lvl="1"/>
            <a:r>
              <a:rPr lang="en-US" sz="2000" dirty="0" smtClean="0">
                <a:solidFill>
                  <a:schemeClr val="bg1">
                    <a:lumMod val="50000"/>
                  </a:schemeClr>
                </a:solidFill>
                <a:latin typeface="Britannic Bold" panose="020B0903060703020204" pitchFamily="34" charset="0"/>
              </a:rPr>
              <a:t>3. Be </a:t>
            </a:r>
            <a:r>
              <a:rPr lang="en-US" sz="2000" b="1" dirty="0">
                <a:solidFill>
                  <a:schemeClr val="accent6"/>
                </a:solidFill>
                <a:latin typeface="Britannic Bold" panose="020B0903060703020204" pitchFamily="34" charset="0"/>
              </a:rPr>
              <a:t>effective and </a:t>
            </a:r>
            <a:r>
              <a:rPr lang="en-US" sz="2000" b="1" dirty="0" smtClean="0">
                <a:solidFill>
                  <a:schemeClr val="accent6"/>
                </a:solidFill>
                <a:latin typeface="Britannic Bold" panose="020B0903060703020204" pitchFamily="34" charset="0"/>
              </a:rPr>
              <a:t>economical</a:t>
            </a:r>
          </a:p>
          <a:p>
            <a:pPr>
              <a:buFont typeface="Arial" panose="020B0604020202020204" pitchFamily="34" charset="0"/>
              <a:buChar char="•"/>
            </a:pPr>
            <a:endParaRPr lang="en-US" sz="1000" dirty="0">
              <a:solidFill>
                <a:schemeClr val="bg1">
                  <a:lumMod val="50000"/>
                </a:schemeClr>
              </a:solidFill>
              <a:latin typeface="Britannic Bold" panose="020B0903060703020204" pitchFamily="34" charset="0"/>
            </a:endParaRPr>
          </a:p>
          <a:p>
            <a:pPr lvl="1"/>
            <a:r>
              <a:rPr lang="en-US" sz="2000" dirty="0" smtClean="0">
                <a:solidFill>
                  <a:schemeClr val="bg1">
                    <a:lumMod val="50000"/>
                  </a:schemeClr>
                </a:solidFill>
                <a:latin typeface="Britannic Bold" panose="020B0903060703020204" pitchFamily="34" charset="0"/>
              </a:rPr>
              <a:t>4. Not </a:t>
            </a:r>
            <a:r>
              <a:rPr lang="en-US" sz="2000" dirty="0">
                <a:solidFill>
                  <a:schemeClr val="bg1">
                    <a:lumMod val="50000"/>
                  </a:schemeClr>
                </a:solidFill>
                <a:latin typeface="Britannic Bold" panose="020B0903060703020204" pitchFamily="34" charset="0"/>
              </a:rPr>
              <a:t>result in </a:t>
            </a:r>
            <a:r>
              <a:rPr lang="en-US" sz="2000" b="1" dirty="0">
                <a:solidFill>
                  <a:schemeClr val="accent6"/>
                </a:solidFill>
                <a:latin typeface="Britannic Bold" panose="020B0903060703020204" pitchFamily="34" charset="0"/>
              </a:rPr>
              <a:t>personal gain</a:t>
            </a:r>
          </a:p>
        </p:txBody>
      </p:sp>
    </p:spTree>
    <p:extLst>
      <p:ext uri="{BB962C8B-B14F-4D97-AF65-F5344CB8AC3E}">
        <p14:creationId xmlns:p14="http://schemas.microsoft.com/office/powerpoint/2010/main" val="1223653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 y="829194"/>
            <a:ext cx="8488393"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4000" b="1" spc="-150" dirty="0" smtClean="0">
                <a:solidFill>
                  <a:schemeClr val="accent6"/>
                </a:solidFill>
                <a:latin typeface="Britannic Bold" panose="020B0903060703020204" pitchFamily="34" charset="0"/>
                <a:cs typeface="Calibri" panose="020F0502020204030204" pitchFamily="34" charset="0"/>
              </a:rPr>
              <a:t>PRINCIPLES on the Use of Grant Funds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191193" y="1579418"/>
            <a:ext cx="8478982" cy="4297680"/>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Grant expenditures </a:t>
            </a:r>
            <a:r>
              <a:rPr lang="en-US" dirty="0" smtClean="0">
                <a:solidFill>
                  <a:srgbClr val="C00000"/>
                </a:solidFill>
                <a:latin typeface="Britannic Bold" panose="020B0903060703020204" pitchFamily="34" charset="0"/>
              </a:rPr>
              <a:t>MUST</a:t>
            </a:r>
            <a:r>
              <a:rPr lang="en-US" sz="2000" dirty="0" smtClean="0">
                <a:solidFill>
                  <a:schemeClr val="bg2">
                    <a:lumMod val="50000"/>
                  </a:schemeClr>
                </a:solidFill>
                <a:latin typeface="Britannic Bold" panose="020B0903060703020204" pitchFamily="34" charset="0"/>
              </a:rPr>
              <a:t>:</a:t>
            </a:r>
          </a:p>
          <a:p>
            <a:pPr marL="0" indent="0">
              <a:buNone/>
            </a:pPr>
            <a:endParaRPr lang="en-US" sz="500" dirty="0" smtClean="0">
              <a:solidFill>
                <a:schemeClr val="bg2">
                  <a:lumMod val="50000"/>
                </a:schemeClr>
              </a:solidFill>
              <a:latin typeface="Britannic Bold" panose="020B0903060703020204" pitchFamily="34" charset="0"/>
            </a:endParaRPr>
          </a:p>
          <a:p>
            <a:pPr marL="0" indent="0">
              <a:buNone/>
            </a:pPr>
            <a:r>
              <a:rPr lang="en-US" sz="2000" dirty="0">
                <a:solidFill>
                  <a:schemeClr val="bg2">
                    <a:lumMod val="50000"/>
                  </a:schemeClr>
                </a:solidFill>
                <a:latin typeface="Britannic Bold" panose="020B0903060703020204" pitchFamily="34" charset="0"/>
              </a:rPr>
              <a:t> </a:t>
            </a:r>
            <a:r>
              <a:rPr lang="en-US" sz="2000" dirty="0" smtClean="0">
                <a:solidFill>
                  <a:schemeClr val="bg2">
                    <a:lumMod val="50000"/>
                  </a:schemeClr>
                </a:solidFill>
                <a:latin typeface="Britannic Bold" panose="020B0903060703020204" pitchFamily="34" charset="0"/>
              </a:rPr>
              <a:t>       1. </a:t>
            </a:r>
            <a:r>
              <a:rPr lang="en-US" sz="2000" b="1" dirty="0" smtClean="0">
                <a:solidFill>
                  <a:schemeClr val="accent6"/>
                </a:solidFill>
                <a:latin typeface="Britannic Bold" panose="020B0903060703020204" pitchFamily="34" charset="0"/>
              </a:rPr>
              <a:t>Contribute to the direct costs </a:t>
            </a:r>
            <a:r>
              <a:rPr lang="en-US" sz="2000" dirty="0" smtClean="0">
                <a:solidFill>
                  <a:schemeClr val="bg2">
                    <a:lumMod val="50000"/>
                  </a:schemeClr>
                </a:solidFill>
                <a:latin typeface="Britannic Bold" panose="020B0903060703020204" pitchFamily="34" charset="0"/>
              </a:rPr>
              <a:t>of the research/activities for 	which the funds were awarded, with benefits directly 	attributable to the grant</a:t>
            </a:r>
            <a:endParaRPr lang="en-US" sz="2000" dirty="0">
              <a:solidFill>
                <a:schemeClr val="bg2">
                  <a:lumMod val="50000"/>
                </a:schemeClr>
              </a:solidFill>
              <a:latin typeface="Britannic Bold" panose="020B0903060703020204" pitchFamily="34" charset="0"/>
            </a:endParaRPr>
          </a:p>
          <a:p>
            <a:pPr marL="0" indent="0">
              <a:buNone/>
            </a:pP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6" name="Rounded Rectangle 5"/>
          <p:cNvSpPr/>
          <p:nvPr/>
        </p:nvSpPr>
        <p:spPr>
          <a:xfrm>
            <a:off x="1321723" y="3441469"/>
            <a:ext cx="6508866" cy="2078182"/>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2">
                    <a:lumMod val="50000"/>
                  </a:schemeClr>
                </a:solidFill>
                <a:latin typeface="Britannic Bold" panose="020B0903060703020204" pitchFamily="34" charset="0"/>
              </a:rPr>
              <a:t>   What are </a:t>
            </a:r>
            <a:r>
              <a:rPr lang="en-US" dirty="0" smtClean="0">
                <a:solidFill>
                  <a:schemeClr val="accent6"/>
                </a:solidFill>
                <a:latin typeface="Britannic Bold" panose="020B0903060703020204" pitchFamily="34" charset="0"/>
              </a:rPr>
              <a:t>DIRECT COSTS</a:t>
            </a:r>
            <a:r>
              <a:rPr lang="en-US" dirty="0" smtClean="0">
                <a:solidFill>
                  <a:schemeClr val="bg2">
                    <a:lumMod val="50000"/>
                  </a:schemeClr>
                </a:solidFill>
                <a:latin typeface="Britannic Bold" panose="020B0903060703020204" pitchFamily="34" charset="0"/>
              </a:rPr>
              <a:t>?</a:t>
            </a:r>
          </a:p>
          <a:p>
            <a:endParaRPr lang="en-US" sz="900" dirty="0" smtClean="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Essential expenditures that would not have been incurred had the grant not been undertaken</a:t>
            </a:r>
          </a:p>
          <a:p>
            <a:pPr marL="285750" indent="-285750">
              <a:buFont typeface="Arial" panose="020B0604020202020204" pitchFamily="34" charset="0"/>
              <a:buChar char="•"/>
            </a:pPr>
            <a:endParaRPr lang="en-US" sz="900" dirty="0" smtClean="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Accordingly, they can be directly assigned to the grant activities with a high degree of accuracy</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1981799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 y="829194"/>
            <a:ext cx="8488393"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4000" b="1" spc="-150" dirty="0" smtClean="0">
                <a:solidFill>
                  <a:schemeClr val="accent6"/>
                </a:solidFill>
                <a:latin typeface="Britannic Bold" panose="020B0903060703020204" pitchFamily="34" charset="0"/>
                <a:cs typeface="Calibri" panose="020F0502020204030204" pitchFamily="34" charset="0"/>
              </a:rPr>
              <a:t>PRINCIPLES on the Use of Grant Funds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191193" y="1687484"/>
            <a:ext cx="8478982" cy="3923607"/>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Grant expenditures </a:t>
            </a:r>
            <a:r>
              <a:rPr lang="en-US" dirty="0" smtClean="0">
                <a:solidFill>
                  <a:srgbClr val="C00000"/>
                </a:solidFill>
                <a:latin typeface="Britannic Bold" panose="020B0903060703020204" pitchFamily="34" charset="0"/>
              </a:rPr>
              <a:t>MUST</a:t>
            </a:r>
            <a:r>
              <a:rPr lang="en-US" sz="2000" dirty="0" smtClean="0">
                <a:solidFill>
                  <a:schemeClr val="bg2">
                    <a:lumMod val="50000"/>
                  </a:schemeClr>
                </a:solidFill>
                <a:latin typeface="Britannic Bold" panose="020B0903060703020204" pitchFamily="34" charset="0"/>
              </a:rPr>
              <a:t>:</a:t>
            </a:r>
          </a:p>
          <a:p>
            <a:pPr marL="0" indent="0">
              <a:buNone/>
            </a:pPr>
            <a:endParaRPr lang="en-US" sz="500" dirty="0" smtClean="0">
              <a:solidFill>
                <a:schemeClr val="bg2">
                  <a:lumMod val="50000"/>
                </a:schemeClr>
              </a:solidFill>
              <a:latin typeface="Britannic Bold" panose="020B0903060703020204" pitchFamily="34" charset="0"/>
            </a:endParaRPr>
          </a:p>
          <a:p>
            <a:pPr marL="0" indent="0">
              <a:buNone/>
            </a:pPr>
            <a:r>
              <a:rPr lang="en-US" sz="2000" dirty="0">
                <a:solidFill>
                  <a:schemeClr val="bg2">
                    <a:lumMod val="50000"/>
                  </a:schemeClr>
                </a:solidFill>
                <a:latin typeface="Britannic Bold" panose="020B0903060703020204" pitchFamily="34" charset="0"/>
              </a:rPr>
              <a:t> </a:t>
            </a:r>
            <a:r>
              <a:rPr lang="en-US" sz="2000" dirty="0" smtClean="0">
                <a:solidFill>
                  <a:schemeClr val="bg2">
                    <a:lumMod val="50000"/>
                  </a:schemeClr>
                </a:solidFill>
                <a:latin typeface="Britannic Bold" panose="020B0903060703020204" pitchFamily="34" charset="0"/>
              </a:rPr>
              <a:t>       </a:t>
            </a:r>
            <a:r>
              <a:rPr lang="en-US" sz="2000" dirty="0">
                <a:solidFill>
                  <a:schemeClr val="bg2">
                    <a:lumMod val="50000"/>
                  </a:schemeClr>
                </a:solidFill>
                <a:latin typeface="Britannic Bold" panose="020B0903060703020204" pitchFamily="34" charset="0"/>
              </a:rPr>
              <a:t>2</a:t>
            </a:r>
            <a:r>
              <a:rPr lang="en-US" sz="2000" dirty="0" smtClean="0">
                <a:solidFill>
                  <a:schemeClr val="bg2">
                    <a:lumMod val="50000"/>
                  </a:schemeClr>
                </a:solidFill>
                <a:latin typeface="Britannic Bold" panose="020B0903060703020204" pitchFamily="34" charset="0"/>
              </a:rPr>
              <a:t>. </a:t>
            </a:r>
            <a:r>
              <a:rPr lang="en-US" sz="2000" b="1" dirty="0" smtClean="0">
                <a:solidFill>
                  <a:schemeClr val="accent6"/>
                </a:solidFill>
                <a:latin typeface="Britannic Bold" panose="020B0903060703020204" pitchFamily="34" charset="0"/>
              </a:rPr>
              <a:t>Not be provided by the administering institution </a:t>
            </a:r>
            <a:r>
              <a:rPr lang="en-US" sz="2000" dirty="0" smtClean="0">
                <a:solidFill>
                  <a:schemeClr val="bg2">
                    <a:lumMod val="50000"/>
                  </a:schemeClr>
                </a:solidFill>
                <a:latin typeface="Britannic Bold" panose="020B0903060703020204" pitchFamily="34" charset="0"/>
              </a:rPr>
              <a:t>to their 	research personnel</a:t>
            </a:r>
            <a:endParaRPr lang="en-US" sz="2000" dirty="0">
              <a:solidFill>
                <a:schemeClr val="bg2">
                  <a:lumMod val="50000"/>
                </a:schemeClr>
              </a:solidFill>
              <a:latin typeface="Britannic Bold" panose="020B0903060703020204" pitchFamily="34" charset="0"/>
            </a:endParaRPr>
          </a:p>
          <a:p>
            <a:pPr marL="0" indent="0">
              <a:buNone/>
            </a:pP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6" name="Rounded Rectangle 5"/>
          <p:cNvSpPr/>
          <p:nvPr/>
        </p:nvSpPr>
        <p:spPr>
          <a:xfrm>
            <a:off x="1380461" y="3241964"/>
            <a:ext cx="6508866" cy="2211185"/>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2">
                    <a:lumMod val="50000"/>
                  </a:schemeClr>
                </a:solidFill>
                <a:latin typeface="Britannic Bold" panose="020B0903060703020204" pitchFamily="34" charset="0"/>
              </a:rPr>
              <a:t>   </a:t>
            </a:r>
            <a:r>
              <a:rPr lang="en-US" dirty="0" smtClean="0">
                <a:solidFill>
                  <a:schemeClr val="accent6"/>
                </a:solidFill>
                <a:latin typeface="Britannic Bold" panose="020B0903060703020204" pitchFamily="34" charset="0"/>
              </a:rPr>
              <a:t>“Provided by the administering institution”?</a:t>
            </a:r>
          </a:p>
          <a:p>
            <a:endParaRPr lang="en-US" sz="900" dirty="0" smtClean="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If an administering unit normally provides a good or service, it cannot be charged to the grant</a:t>
            </a:r>
          </a:p>
          <a:p>
            <a:pPr marL="742950" lvl="1"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Tri-Agencies are mindful that what is provided by an institution can vary both </a:t>
            </a:r>
            <a:r>
              <a:rPr lang="en-US" u="sng" dirty="0" smtClean="0">
                <a:solidFill>
                  <a:schemeClr val="bg2">
                    <a:lumMod val="50000"/>
                  </a:schemeClr>
                </a:solidFill>
                <a:latin typeface="Britannic Bold" panose="020B0903060703020204" pitchFamily="34" charset="0"/>
              </a:rPr>
              <a:t>across and within </a:t>
            </a:r>
            <a:r>
              <a:rPr lang="en-US" dirty="0" smtClean="0">
                <a:solidFill>
                  <a:schemeClr val="bg2">
                    <a:lumMod val="50000"/>
                  </a:schemeClr>
                </a:solidFill>
                <a:latin typeface="Britannic Bold" panose="020B0903060703020204" pitchFamily="34" charset="0"/>
              </a:rPr>
              <a:t>institutions</a:t>
            </a:r>
          </a:p>
        </p:txBody>
      </p:sp>
    </p:spTree>
    <p:extLst>
      <p:ext uri="{BB962C8B-B14F-4D97-AF65-F5344CB8AC3E}">
        <p14:creationId xmlns:p14="http://schemas.microsoft.com/office/powerpoint/2010/main" val="2541213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 y="829194"/>
            <a:ext cx="8488393"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4000" b="1" spc="-150" dirty="0" smtClean="0">
                <a:solidFill>
                  <a:schemeClr val="accent6"/>
                </a:solidFill>
                <a:latin typeface="Britannic Bold" panose="020B0903060703020204" pitchFamily="34" charset="0"/>
                <a:cs typeface="Calibri" panose="020F0502020204030204" pitchFamily="34" charset="0"/>
              </a:rPr>
              <a:t>PRINCIPLES on the Use of Grant Funds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16981" y="1787235"/>
            <a:ext cx="8353194" cy="3823855"/>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Grant expenditures </a:t>
            </a:r>
            <a:r>
              <a:rPr lang="en-US" dirty="0" smtClean="0">
                <a:solidFill>
                  <a:srgbClr val="C00000"/>
                </a:solidFill>
                <a:latin typeface="Britannic Bold" panose="020B0903060703020204" pitchFamily="34" charset="0"/>
              </a:rPr>
              <a:t>MUST</a:t>
            </a:r>
            <a:r>
              <a:rPr lang="en-US" sz="2000" dirty="0" smtClean="0">
                <a:solidFill>
                  <a:schemeClr val="bg2">
                    <a:lumMod val="50000"/>
                  </a:schemeClr>
                </a:solidFill>
                <a:latin typeface="Britannic Bold" panose="020B0903060703020204" pitchFamily="34" charset="0"/>
              </a:rPr>
              <a:t>:</a:t>
            </a:r>
          </a:p>
          <a:p>
            <a:pPr marL="0" indent="0">
              <a:buNone/>
            </a:pPr>
            <a:endParaRPr lang="en-US" sz="500" dirty="0" smtClean="0">
              <a:solidFill>
                <a:schemeClr val="bg2">
                  <a:lumMod val="50000"/>
                </a:schemeClr>
              </a:solidFill>
              <a:latin typeface="Britannic Bold" panose="020B0903060703020204" pitchFamily="34" charset="0"/>
            </a:endParaRPr>
          </a:p>
          <a:p>
            <a:pPr marL="0" indent="0">
              <a:buNone/>
            </a:pPr>
            <a:r>
              <a:rPr lang="en-US" sz="2000" dirty="0">
                <a:solidFill>
                  <a:schemeClr val="bg2">
                    <a:lumMod val="50000"/>
                  </a:schemeClr>
                </a:solidFill>
                <a:latin typeface="Britannic Bold" panose="020B0903060703020204" pitchFamily="34" charset="0"/>
              </a:rPr>
              <a:t> </a:t>
            </a:r>
            <a:r>
              <a:rPr lang="en-US" sz="2000" dirty="0" smtClean="0">
                <a:solidFill>
                  <a:schemeClr val="bg2">
                    <a:lumMod val="50000"/>
                  </a:schemeClr>
                </a:solidFill>
                <a:latin typeface="Britannic Bold" panose="020B0903060703020204" pitchFamily="34" charset="0"/>
              </a:rPr>
              <a:t>       </a:t>
            </a:r>
            <a:r>
              <a:rPr lang="en-US" sz="2400" dirty="0" smtClean="0">
                <a:solidFill>
                  <a:schemeClr val="bg2">
                    <a:lumMod val="50000"/>
                  </a:schemeClr>
                </a:solidFill>
                <a:latin typeface="Britannic Bold" panose="020B0903060703020204" pitchFamily="34" charset="0"/>
              </a:rPr>
              <a:t>3. </a:t>
            </a:r>
            <a:r>
              <a:rPr lang="en-US" sz="2400" b="1" dirty="0" smtClean="0">
                <a:solidFill>
                  <a:schemeClr val="bg2">
                    <a:lumMod val="50000"/>
                  </a:schemeClr>
                </a:solidFill>
                <a:latin typeface="Britannic Bold" panose="020B0903060703020204" pitchFamily="34" charset="0"/>
              </a:rPr>
              <a:t>Be</a:t>
            </a:r>
            <a:r>
              <a:rPr lang="en-US" sz="2400" b="1" dirty="0" smtClean="0">
                <a:solidFill>
                  <a:schemeClr val="accent6"/>
                </a:solidFill>
                <a:latin typeface="Britannic Bold" panose="020B0903060703020204" pitchFamily="34" charset="0"/>
              </a:rPr>
              <a:t> effective and economica</a:t>
            </a:r>
            <a:r>
              <a:rPr lang="en-US" sz="2400" b="1" dirty="0">
                <a:solidFill>
                  <a:schemeClr val="accent6"/>
                </a:solidFill>
                <a:latin typeface="Britannic Bold" panose="020B0903060703020204" pitchFamily="34" charset="0"/>
              </a:rPr>
              <a:t>l</a:t>
            </a:r>
            <a:endParaRPr lang="en-US" sz="2400" dirty="0">
              <a:solidFill>
                <a:schemeClr val="bg2">
                  <a:lumMod val="50000"/>
                </a:schemeClr>
              </a:solidFill>
              <a:latin typeface="Britannic Bold" panose="020B0903060703020204" pitchFamily="34" charset="0"/>
            </a:endParaRPr>
          </a:p>
          <a:p>
            <a:pPr marL="0" indent="0">
              <a:buNone/>
            </a:pP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6" name="Rounded Rectangle 5"/>
          <p:cNvSpPr/>
          <p:nvPr/>
        </p:nvSpPr>
        <p:spPr>
          <a:xfrm>
            <a:off x="1380461" y="3217026"/>
            <a:ext cx="6508866" cy="2111433"/>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2">
                    <a:lumMod val="50000"/>
                  </a:schemeClr>
                </a:solidFill>
                <a:latin typeface="Britannic Bold" panose="020B0903060703020204" pitchFamily="34" charset="0"/>
              </a:rPr>
              <a:t>   </a:t>
            </a:r>
            <a:endParaRPr lang="en-US" sz="500" dirty="0" smtClean="0">
              <a:solidFill>
                <a:schemeClr val="bg2">
                  <a:lumMod val="50000"/>
                </a:schemeClr>
              </a:solidFill>
              <a:latin typeface="Britannic Bold" panose="020B0903060703020204" pitchFamily="34" charset="0"/>
            </a:endParaRPr>
          </a:p>
          <a:p>
            <a:r>
              <a:rPr lang="en-US" dirty="0" smtClean="0">
                <a:solidFill>
                  <a:schemeClr val="accent6"/>
                </a:solidFill>
                <a:latin typeface="Britannic Bold" panose="020B0903060703020204" pitchFamily="34" charset="0"/>
              </a:rPr>
              <a:t>   “Effective and economical”?</a:t>
            </a:r>
          </a:p>
          <a:p>
            <a:endParaRPr lang="en-US" sz="900" dirty="0" smtClean="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It achieves the intended outcome with due regard for minimizing cost by avoiding unnecessary expense</a:t>
            </a:r>
          </a:p>
          <a:p>
            <a:pPr marL="742950" lvl="1"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Optimal use of the funds; does not necessarily mean the “lowest cost”.</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2678291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 y="829194"/>
            <a:ext cx="8488393"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4000" b="1" spc="-150" dirty="0" smtClean="0">
                <a:solidFill>
                  <a:schemeClr val="accent6"/>
                </a:solidFill>
                <a:latin typeface="Britannic Bold" panose="020B0903060703020204" pitchFamily="34" charset="0"/>
                <a:cs typeface="Calibri" panose="020F0502020204030204" pitchFamily="34" charset="0"/>
              </a:rPr>
              <a:t>PRINCIPLES on the Use of Grant Funds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2019991"/>
            <a:ext cx="8279477" cy="3591100"/>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Grant expenditures </a:t>
            </a:r>
            <a:r>
              <a:rPr lang="en-US" dirty="0" smtClean="0">
                <a:solidFill>
                  <a:srgbClr val="C00000"/>
                </a:solidFill>
                <a:latin typeface="Britannic Bold" panose="020B0903060703020204" pitchFamily="34" charset="0"/>
              </a:rPr>
              <a:t>MUST</a:t>
            </a:r>
            <a:r>
              <a:rPr lang="en-US" sz="2000" dirty="0" smtClean="0">
                <a:solidFill>
                  <a:schemeClr val="bg2">
                    <a:lumMod val="50000"/>
                  </a:schemeClr>
                </a:solidFill>
                <a:latin typeface="Britannic Bold" panose="020B0903060703020204" pitchFamily="34" charset="0"/>
              </a:rPr>
              <a:t>:</a:t>
            </a:r>
          </a:p>
          <a:p>
            <a:pPr marL="0" indent="0">
              <a:buNone/>
            </a:pPr>
            <a:endParaRPr lang="en-US" sz="500" dirty="0" smtClean="0">
              <a:solidFill>
                <a:schemeClr val="bg2">
                  <a:lumMod val="50000"/>
                </a:schemeClr>
              </a:solidFill>
              <a:latin typeface="Britannic Bold" panose="020B0903060703020204" pitchFamily="34" charset="0"/>
            </a:endParaRPr>
          </a:p>
          <a:p>
            <a:pPr marL="0" indent="0">
              <a:buNone/>
            </a:pPr>
            <a:r>
              <a:rPr lang="en-US" sz="2000" dirty="0">
                <a:solidFill>
                  <a:schemeClr val="bg2">
                    <a:lumMod val="50000"/>
                  </a:schemeClr>
                </a:solidFill>
                <a:latin typeface="Britannic Bold" panose="020B0903060703020204" pitchFamily="34" charset="0"/>
              </a:rPr>
              <a:t> </a:t>
            </a:r>
            <a:r>
              <a:rPr lang="en-US" sz="2000" dirty="0" smtClean="0">
                <a:solidFill>
                  <a:schemeClr val="bg2">
                    <a:lumMod val="50000"/>
                  </a:schemeClr>
                </a:solidFill>
                <a:latin typeface="Britannic Bold" panose="020B0903060703020204" pitchFamily="34" charset="0"/>
              </a:rPr>
              <a:t>       4. </a:t>
            </a:r>
            <a:r>
              <a:rPr lang="en-US" sz="2000" b="1" dirty="0" smtClean="0">
                <a:solidFill>
                  <a:schemeClr val="bg2">
                    <a:lumMod val="50000"/>
                  </a:schemeClr>
                </a:solidFill>
                <a:latin typeface="Britannic Bold" panose="020B0903060703020204" pitchFamily="34" charset="0"/>
              </a:rPr>
              <a:t>Not result in </a:t>
            </a:r>
            <a:r>
              <a:rPr lang="en-US" sz="2000" b="1" dirty="0" smtClean="0">
                <a:solidFill>
                  <a:schemeClr val="accent6"/>
                </a:solidFill>
                <a:latin typeface="Britannic Bold" panose="020B0903060703020204" pitchFamily="34" charset="0"/>
              </a:rPr>
              <a:t>personal gain </a:t>
            </a:r>
            <a:r>
              <a:rPr lang="en-US" sz="2000" b="1" dirty="0" smtClean="0">
                <a:solidFill>
                  <a:schemeClr val="bg2">
                    <a:lumMod val="50000"/>
                  </a:schemeClr>
                </a:solidFill>
                <a:latin typeface="Britannic Bold" panose="020B0903060703020204" pitchFamily="34" charset="0"/>
              </a:rPr>
              <a:t>for members of the research team</a:t>
            </a:r>
            <a:endParaRPr lang="en-US" sz="2000" dirty="0">
              <a:solidFill>
                <a:schemeClr val="bg2">
                  <a:lumMod val="50000"/>
                </a:schemeClr>
              </a:solidFill>
              <a:latin typeface="Britannic Bold" panose="020B0903060703020204" pitchFamily="34" charset="0"/>
            </a:endParaRPr>
          </a:p>
          <a:p>
            <a:pPr marL="0" indent="0">
              <a:buNone/>
            </a:pP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6" name="Rounded Rectangle 5"/>
          <p:cNvSpPr/>
          <p:nvPr/>
        </p:nvSpPr>
        <p:spPr>
          <a:xfrm>
            <a:off x="1525479" y="3483033"/>
            <a:ext cx="6508866" cy="1571106"/>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2">
                    <a:lumMod val="50000"/>
                  </a:schemeClr>
                </a:solidFill>
                <a:latin typeface="Britannic Bold" panose="020B0903060703020204" pitchFamily="34" charset="0"/>
              </a:rPr>
              <a:t>     </a:t>
            </a:r>
            <a:r>
              <a:rPr lang="en-US" dirty="0" smtClean="0">
                <a:solidFill>
                  <a:schemeClr val="accent6"/>
                </a:solidFill>
                <a:latin typeface="Britannic Bold" panose="020B0903060703020204" pitchFamily="34" charset="0"/>
              </a:rPr>
              <a:t>“Personal Gain”?</a:t>
            </a:r>
          </a:p>
          <a:p>
            <a:endParaRPr lang="en-US" sz="900" dirty="0" smtClean="0">
              <a:solidFill>
                <a:schemeClr val="bg2">
                  <a:lumMod val="50000"/>
                </a:schemeClr>
              </a:solidFill>
              <a:latin typeface="Britannic Bold" panose="020B0903060703020204" pitchFamily="34" charset="0"/>
            </a:endParaRPr>
          </a:p>
          <a:p>
            <a:pPr marL="742950" lvl="1" indent="-285750">
              <a:buFont typeface="Arial" panose="020B0604020202020204" pitchFamily="34" charset="0"/>
              <a:buChar char="•"/>
            </a:pPr>
            <a:r>
              <a:rPr lang="en-US" dirty="0" smtClean="0">
                <a:solidFill>
                  <a:schemeClr val="bg2">
                    <a:lumMod val="50000"/>
                  </a:schemeClr>
                </a:solidFill>
                <a:latin typeface="Britannic Bold" panose="020B0903060703020204" pitchFamily="34" charset="0"/>
              </a:rPr>
              <a:t>A benefit or advantage to a particular person rather than to the grant-funded research/activities</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1495407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 y="829194"/>
            <a:ext cx="8488393"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4000" b="1" spc="-150" dirty="0" smtClean="0">
                <a:solidFill>
                  <a:schemeClr val="accent6"/>
                </a:solidFill>
                <a:latin typeface="Britannic Bold" panose="020B0903060703020204" pitchFamily="34" charset="0"/>
                <a:cs typeface="Calibri" panose="020F0502020204030204" pitchFamily="34" charset="0"/>
              </a:rPr>
              <a:t>DIRECTIVES on Certain Expense Types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2019991"/>
            <a:ext cx="8279477" cy="3591100"/>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6" name="Rounded Rectangle 5"/>
          <p:cNvSpPr/>
          <p:nvPr/>
        </p:nvSpPr>
        <p:spPr>
          <a:xfrm>
            <a:off x="898883" y="3109535"/>
            <a:ext cx="3495408" cy="750225"/>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bg2">
                    <a:lumMod val="50000"/>
                  </a:schemeClr>
                </a:solidFill>
                <a:latin typeface="Britannic Bold" panose="020B0903060703020204" pitchFamily="34" charset="0"/>
              </a:rPr>
              <a:t>Employment and Compensation Expenses</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
        <p:nvSpPr>
          <p:cNvPr id="7" name="Rounded Rectangle 6"/>
          <p:cNvSpPr/>
          <p:nvPr/>
        </p:nvSpPr>
        <p:spPr>
          <a:xfrm>
            <a:off x="4634894" y="3105337"/>
            <a:ext cx="3495408" cy="744596"/>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smtClean="0">
              <a:solidFill>
                <a:schemeClr val="bg2">
                  <a:lumMod val="50000"/>
                </a:schemeClr>
              </a:solidFill>
              <a:latin typeface="Britannic Bold" panose="020B0903060703020204" pitchFamily="34" charset="0"/>
            </a:endParaRPr>
          </a:p>
          <a:p>
            <a:pPr algn="ctr"/>
            <a:r>
              <a:rPr lang="en-US" dirty="0" smtClean="0">
                <a:solidFill>
                  <a:schemeClr val="bg2">
                    <a:lumMod val="50000"/>
                  </a:schemeClr>
                </a:solidFill>
                <a:latin typeface="Britannic Bold" panose="020B0903060703020204" pitchFamily="34" charset="0"/>
              </a:rPr>
              <a:t>Goods and Services </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
        <p:nvSpPr>
          <p:cNvPr id="8" name="Rounded Rectangle 7"/>
          <p:cNvSpPr/>
          <p:nvPr/>
        </p:nvSpPr>
        <p:spPr>
          <a:xfrm>
            <a:off x="898883" y="4010356"/>
            <a:ext cx="3495408" cy="750139"/>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000" dirty="0" smtClean="0">
              <a:solidFill>
                <a:schemeClr val="bg2">
                  <a:lumMod val="50000"/>
                </a:schemeClr>
              </a:solidFill>
              <a:latin typeface="Britannic Bold" panose="020B0903060703020204" pitchFamily="34" charset="0"/>
            </a:endParaRPr>
          </a:p>
          <a:p>
            <a:pPr algn="ctr"/>
            <a:r>
              <a:rPr lang="en-US" dirty="0" smtClean="0">
                <a:solidFill>
                  <a:schemeClr val="bg2">
                    <a:lumMod val="50000"/>
                  </a:schemeClr>
                </a:solidFill>
                <a:latin typeface="Britannic Bold" panose="020B0903060703020204" pitchFamily="34" charset="0"/>
              </a:rPr>
              <a:t>Travel and Travel-Related Subsistence Expenditures</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
        <p:nvSpPr>
          <p:cNvPr id="9" name="Rounded Rectangle 8"/>
          <p:cNvSpPr/>
          <p:nvPr/>
        </p:nvSpPr>
        <p:spPr>
          <a:xfrm>
            <a:off x="4634894" y="4010270"/>
            <a:ext cx="3495408" cy="750225"/>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smtClean="0">
              <a:solidFill>
                <a:schemeClr val="bg2">
                  <a:lumMod val="50000"/>
                </a:schemeClr>
              </a:solidFill>
              <a:latin typeface="Britannic Bold" panose="020B0903060703020204" pitchFamily="34" charset="0"/>
            </a:endParaRPr>
          </a:p>
          <a:p>
            <a:pPr algn="ctr"/>
            <a:r>
              <a:rPr lang="en-US" dirty="0" smtClean="0">
                <a:solidFill>
                  <a:schemeClr val="bg2">
                    <a:lumMod val="50000"/>
                  </a:schemeClr>
                </a:solidFill>
                <a:latin typeface="Britannic Bold" panose="020B0903060703020204" pitchFamily="34" charset="0"/>
              </a:rPr>
              <a:t>Hospitality Expenses</a:t>
            </a:r>
          </a:p>
          <a:p>
            <a:pPr marL="285750" indent="-285750">
              <a:buFont typeface="Arial" panose="020B0604020202020204" pitchFamily="34" charset="0"/>
              <a:buChar char="•"/>
            </a:pPr>
            <a:endParaRPr lang="en-US" sz="900" dirty="0">
              <a:solidFill>
                <a:schemeClr val="bg2">
                  <a:lumMod val="50000"/>
                </a:schemeClr>
              </a:solidFill>
              <a:latin typeface="Britannic Bold" panose="020B0903060703020204" pitchFamily="34" charset="0"/>
            </a:endParaRPr>
          </a:p>
        </p:txBody>
      </p:sp>
      <p:sp>
        <p:nvSpPr>
          <p:cNvPr id="10" name="Rounded Rectangle 9"/>
          <p:cNvSpPr/>
          <p:nvPr/>
        </p:nvSpPr>
        <p:spPr>
          <a:xfrm>
            <a:off x="2782731" y="4936164"/>
            <a:ext cx="3495408" cy="750225"/>
          </a:xfrm>
          <a:prstGeom prst="roundRect">
            <a:avLst/>
          </a:prstGeom>
          <a:solidFill>
            <a:schemeClr val="accent6">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bg2">
                  <a:lumMod val="50000"/>
                </a:schemeClr>
              </a:solidFill>
              <a:latin typeface="Britannic Bold" panose="020B0903060703020204" pitchFamily="34" charset="0"/>
            </a:endParaRPr>
          </a:p>
          <a:p>
            <a:pPr algn="ctr"/>
            <a:r>
              <a:rPr lang="en-US" dirty="0" smtClean="0">
                <a:solidFill>
                  <a:schemeClr val="bg2">
                    <a:lumMod val="50000"/>
                  </a:schemeClr>
                </a:solidFill>
                <a:latin typeface="Britannic Bold" panose="020B0903060703020204" pitchFamily="34" charset="0"/>
              </a:rPr>
              <a:t>Gifts, Honoraria, Incentives</a:t>
            </a:r>
          </a:p>
          <a:p>
            <a:pPr marL="285750" indent="-285750" algn="ctr">
              <a:buFont typeface="Arial" panose="020B0604020202020204" pitchFamily="34" charset="0"/>
              <a:buChar char="•"/>
            </a:pPr>
            <a:endParaRPr lang="en-US" dirty="0">
              <a:solidFill>
                <a:schemeClr val="bg2">
                  <a:lumMod val="50000"/>
                </a:schemeClr>
              </a:solidFill>
              <a:latin typeface="Britannic Bold" panose="020B0903060703020204" pitchFamily="34" charset="0"/>
            </a:endParaRPr>
          </a:p>
        </p:txBody>
      </p:sp>
      <p:sp>
        <p:nvSpPr>
          <p:cNvPr id="11" name="TextBox 10"/>
          <p:cNvSpPr txBox="1"/>
          <p:nvPr/>
        </p:nvSpPr>
        <p:spPr>
          <a:xfrm>
            <a:off x="898883" y="1487978"/>
            <a:ext cx="7306888" cy="1523494"/>
          </a:xfrm>
          <a:prstGeom prst="rect">
            <a:avLst/>
          </a:prstGeom>
          <a:noFill/>
        </p:spPr>
        <p:txBody>
          <a:bodyPr wrap="square" rtlCol="0">
            <a:spAutoFit/>
          </a:bodyPr>
          <a:lstStyle/>
          <a:p>
            <a:r>
              <a:rPr lang="en-US" sz="2400" dirty="0" smtClean="0">
                <a:solidFill>
                  <a:schemeClr val="bg2">
                    <a:lumMod val="50000"/>
                  </a:schemeClr>
                </a:solidFill>
                <a:latin typeface="Britannic Bold" panose="020B0903060703020204" pitchFamily="34" charset="0"/>
              </a:rPr>
              <a:t>DIRECTIVES:  What are they?</a:t>
            </a:r>
          </a:p>
          <a:p>
            <a:endParaRPr lang="en-US" sz="900" dirty="0" smtClean="0">
              <a:solidFill>
                <a:schemeClr val="bg2">
                  <a:lumMod val="50000"/>
                </a:schemeClr>
              </a:solidFill>
              <a:latin typeface="Britannic Bold" panose="020B0903060703020204" pitchFamily="34" charset="0"/>
            </a:endParaRPr>
          </a:p>
          <a:p>
            <a:pPr marL="800100" lvl="1" indent="-342900">
              <a:buFont typeface="Arial" panose="020B0604020202020204" pitchFamily="34" charset="0"/>
              <a:buChar char="•"/>
            </a:pPr>
            <a:r>
              <a:rPr lang="en-US" sz="2000" dirty="0" smtClean="0">
                <a:solidFill>
                  <a:schemeClr val="bg2">
                    <a:lumMod val="50000"/>
                  </a:schemeClr>
                </a:solidFill>
                <a:latin typeface="Britannic Bold" panose="020B0903060703020204" pitchFamily="34" charset="0"/>
              </a:rPr>
              <a:t>Mandatory Requirements</a:t>
            </a:r>
          </a:p>
          <a:p>
            <a:pPr marL="800100" lvl="1" indent="-342900">
              <a:buFont typeface="Arial" panose="020B0604020202020204" pitchFamily="34" charset="0"/>
              <a:buChar char="•"/>
            </a:pPr>
            <a:r>
              <a:rPr lang="en-US" sz="2000" dirty="0" smtClean="0">
                <a:solidFill>
                  <a:schemeClr val="bg2">
                    <a:lumMod val="50000"/>
                  </a:schemeClr>
                </a:solidFill>
                <a:latin typeface="Britannic Bold" panose="020B0903060703020204" pitchFamily="34" charset="0"/>
              </a:rPr>
              <a:t>Provide a framework to make decisions</a:t>
            </a:r>
          </a:p>
          <a:p>
            <a:pPr marL="800100" lvl="1" indent="-342900">
              <a:buFont typeface="Arial" panose="020B0604020202020204" pitchFamily="34" charset="0"/>
              <a:buChar char="•"/>
            </a:pPr>
            <a:r>
              <a:rPr lang="en-US" sz="2000" dirty="0" smtClean="0">
                <a:solidFill>
                  <a:schemeClr val="bg2">
                    <a:lumMod val="50000"/>
                  </a:schemeClr>
                </a:solidFill>
                <a:latin typeface="Britannic Bold" panose="020B0903060703020204" pitchFamily="34" charset="0"/>
              </a:rPr>
              <a:t>Allow for sound judgment and due diligence </a:t>
            </a:r>
            <a:endParaRPr lang="en-US" sz="2000"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3041253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5" y="522336"/>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800" b="1" spc="-150" dirty="0" smtClean="0">
                <a:solidFill>
                  <a:schemeClr val="accent6"/>
                </a:solidFill>
                <a:latin typeface="Britannic Bold" panose="020B0903060703020204" pitchFamily="34" charset="0"/>
                <a:cs typeface="Calibri" panose="020F0502020204030204" pitchFamily="34" charset="0"/>
              </a:rPr>
              <a:t>DIRECTIVES: Employment &amp; Compensation</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183036214"/>
              </p:ext>
            </p:extLst>
          </p:nvPr>
        </p:nvGraphicFramePr>
        <p:xfrm>
          <a:off x="390696" y="1181119"/>
          <a:ext cx="8279477" cy="4582382"/>
        </p:xfrm>
        <a:graphic>
          <a:graphicData uri="http://schemas.openxmlformats.org/drawingml/2006/table">
            <a:tbl>
              <a:tblPr firstRow="1" bandRow="1">
                <a:tableStyleId>{93296810-A885-4BE3-A3E7-6D5BEEA58F35}</a:tableStyleId>
              </a:tblPr>
              <a:tblGrid>
                <a:gridCol w="8279477">
                  <a:extLst>
                    <a:ext uri="{9D8B030D-6E8A-4147-A177-3AD203B41FA5}">
                      <a16:colId xmlns:a16="http://schemas.microsoft.com/office/drawing/2014/main" val="1094244877"/>
                    </a:ext>
                  </a:extLst>
                </a:gridCol>
              </a:tblGrid>
              <a:tr h="376634">
                <a:tc>
                  <a:txBody>
                    <a:bodyPr/>
                    <a:lstStyle/>
                    <a:p>
                      <a:r>
                        <a:rPr lang="en-US" dirty="0" smtClean="0">
                          <a:latin typeface="Britannic Bold" panose="020B0903060703020204" pitchFamily="34" charset="0"/>
                        </a:rPr>
                        <a:t>ELIGIBLE EXPENSES</a:t>
                      </a:r>
                      <a:endParaRPr lang="en-US" dirty="0">
                        <a:latin typeface="Britannic Bold" panose="020B0903060703020204" pitchFamily="34" charset="0"/>
                      </a:endParaRPr>
                    </a:p>
                  </a:txBody>
                  <a:tcPr/>
                </a:tc>
                <a:extLst>
                  <a:ext uri="{0D108BD9-81ED-4DB2-BD59-A6C34878D82A}">
                    <a16:rowId xmlns:a16="http://schemas.microsoft.com/office/drawing/2014/main" val="3252749749"/>
                  </a:ext>
                </a:extLst>
              </a:tr>
              <a:tr h="533565">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Individuals employed</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to work on funded research/activities can be compensated from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grant funds (</a:t>
                      </a:r>
                      <a:r>
                        <a:rPr lang="en-US" sz="1400" b="1" baseline="0" dirty="0" smtClean="0">
                          <a:solidFill>
                            <a:schemeClr val="bg2">
                              <a:lumMod val="50000"/>
                            </a:schemeClr>
                          </a:solidFill>
                          <a:latin typeface="Britannic Bold" panose="020B0903060703020204" pitchFamily="34" charset="0"/>
                          <a:sym typeface="Wingdings" panose="05000000000000000000" pitchFamily="2" charset="2"/>
                        </a:rPr>
                        <a:t>exceptions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see </a:t>
                      </a:r>
                      <a:r>
                        <a:rPr lang="en-US" sz="1400" b="1" baseline="0" dirty="0" smtClean="0">
                          <a:solidFill>
                            <a:schemeClr val="bg2">
                              <a:lumMod val="50000"/>
                            </a:schemeClr>
                          </a:solidFill>
                          <a:latin typeface="Britannic Bold" panose="020B0903060703020204" pitchFamily="34" charset="0"/>
                          <a:sym typeface="Wingdings" panose="05000000000000000000" pitchFamily="2" charset="2"/>
                        </a:rPr>
                        <a:t>Ineligible</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section below</a:t>
                      </a:r>
                      <a:r>
                        <a:rPr lang="en-US" sz="1400" b="1" baseline="0" dirty="0" smtClean="0">
                          <a:solidFill>
                            <a:schemeClr val="bg2">
                              <a:lumMod val="50000"/>
                            </a:schemeClr>
                          </a:solidFill>
                          <a:latin typeface="Britannic Bold" panose="020B0903060703020204" pitchFamily="34" charset="0"/>
                          <a:sym typeface="Wingdings" panose="05000000000000000000" pitchFamily="2" charset="2"/>
                        </a:rPr>
                        <a:t>*</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2716962403"/>
                  </a:ext>
                </a:extLst>
              </a:tr>
              <a:tr h="533565">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International Researchers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(employer must attest, by letter, that the individual is not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being compensated by the employer for the time spent on the grant)</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580064526"/>
                  </a:ext>
                </a:extLst>
              </a:tr>
              <a:tr h="313862">
                <a:tc>
                  <a:txBody>
                    <a:bodyPr/>
                    <a:lstStyle/>
                    <a:p>
                      <a:r>
                        <a:rPr lang="en-US" sz="1400" dirty="0" smtClean="0">
                          <a:solidFill>
                            <a:schemeClr val="bg2">
                              <a:lumMod val="50000"/>
                            </a:schemeClr>
                          </a:solidFill>
                          <a:latin typeface="Britannic Bold" panose="020B0903060703020204" pitchFamily="34" charset="0"/>
                          <a:sym typeface="Wingdings" panose="05000000000000000000" pitchFamily="2" charset="2"/>
                        </a:rPr>
                        <a:t>  Mandated compensation benefits</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581431100"/>
                  </a:ext>
                </a:extLst>
              </a:tr>
              <a:tr h="533565">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Only the portion of mandated severance</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pay for the </a:t>
                      </a:r>
                      <a:r>
                        <a:rPr lang="en-US" sz="1400" b="1" baseline="0" dirty="0" smtClean="0">
                          <a:solidFill>
                            <a:schemeClr val="bg2">
                              <a:lumMod val="50000"/>
                            </a:schemeClr>
                          </a:solidFill>
                          <a:latin typeface="Britannic Bold" panose="020B0903060703020204" pitchFamily="34" charset="0"/>
                          <a:sym typeface="Wingdings" panose="05000000000000000000" pitchFamily="2" charset="2"/>
                        </a:rPr>
                        <a:t>period the individual worked on </a:t>
                      </a:r>
                    </a:p>
                    <a:p>
                      <a:pPr marL="0" indent="0">
                        <a:buFont typeface="Wingdings" panose="05000000000000000000" pitchFamily="2" charset="2"/>
                        <a:buNone/>
                      </a:pPr>
                      <a:r>
                        <a:rPr lang="en-US" sz="1400" b="1" baseline="0" dirty="0" smtClean="0">
                          <a:solidFill>
                            <a:schemeClr val="bg2">
                              <a:lumMod val="50000"/>
                            </a:schemeClr>
                          </a:solidFill>
                          <a:latin typeface="Britannic Bold" panose="020B0903060703020204" pitchFamily="34" charset="0"/>
                          <a:sym typeface="Wingdings" panose="05000000000000000000" pitchFamily="2" charset="2"/>
                        </a:rPr>
                        <a:t>     the current grant</a:t>
                      </a:r>
                      <a:endParaRPr lang="en-US" sz="1400" b="1"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930134168"/>
                  </a:ext>
                </a:extLst>
              </a:tr>
              <a:tr h="376634">
                <a:tc>
                  <a:txBody>
                    <a:bodyPr/>
                    <a:lstStyle/>
                    <a:p>
                      <a:r>
                        <a:rPr lang="en-US" sz="1800" dirty="0" smtClean="0">
                          <a:solidFill>
                            <a:schemeClr val="bg1"/>
                          </a:solidFill>
                          <a:latin typeface="Britannic Bold" panose="020B0903060703020204" pitchFamily="34" charset="0"/>
                        </a:rPr>
                        <a:t>INELIGIBLE EXPENSES</a:t>
                      </a:r>
                      <a:endParaRPr lang="en-US" sz="1800" dirty="0">
                        <a:solidFill>
                          <a:schemeClr val="bg1"/>
                        </a:solidFill>
                        <a:latin typeface="Britannic Bold" panose="020B0903060703020204" pitchFamily="34" charset="0"/>
                      </a:endParaRPr>
                    </a:p>
                  </a:txBody>
                  <a:tcPr>
                    <a:solidFill>
                      <a:srgbClr val="C00000"/>
                    </a:solidFill>
                  </a:tcPr>
                </a:tc>
                <a:extLst>
                  <a:ext uri="{0D108BD9-81ED-4DB2-BD59-A6C34878D82A}">
                    <a16:rowId xmlns:a16="http://schemas.microsoft.com/office/drawing/2014/main" val="3659456675"/>
                  </a:ext>
                </a:extLst>
              </a:tr>
              <a:tr h="533565">
                <a:tc>
                  <a:txBody>
                    <a:bodyPr/>
                    <a:lstStyle/>
                    <a:p>
                      <a:pPr marL="285750" indent="-285750">
                        <a:buFont typeface="Wingdings" panose="05000000000000000000" pitchFamily="2" charset="2"/>
                        <a:buChar char="ý"/>
                      </a:pPr>
                      <a:r>
                        <a:rPr lang="en-US" sz="1400" dirty="0" smtClean="0">
                          <a:solidFill>
                            <a:schemeClr val="bg2">
                              <a:lumMod val="50000"/>
                            </a:schemeClr>
                          </a:solidFill>
                          <a:latin typeface="Britannic Bold" panose="020B0903060703020204" pitchFamily="34" charset="0"/>
                          <a:sym typeface="Wingdings" panose="05000000000000000000" pitchFamily="2" charset="2"/>
                        </a:rPr>
                        <a:t>* Grant recipients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or individuals who conduct research independently as part of the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terms and conditions of their employment</a:t>
                      </a:r>
                      <a:endParaRPr lang="en-US" sz="1400" dirty="0">
                        <a:solidFill>
                          <a:schemeClr val="bg2">
                            <a:lumMod val="50000"/>
                          </a:schemeClr>
                        </a:solidFill>
                        <a:latin typeface="Britannic Bold" panose="020B0903060703020204" pitchFamily="34" charset="0"/>
                      </a:endParaRPr>
                    </a:p>
                  </a:txBody>
                  <a:tcPr>
                    <a:solidFill>
                      <a:srgbClr val="FFCCCC"/>
                    </a:solidFill>
                  </a:tcPr>
                </a:tc>
                <a:extLst>
                  <a:ext uri="{0D108BD9-81ED-4DB2-BD59-A6C34878D82A}">
                    <a16:rowId xmlns:a16="http://schemas.microsoft.com/office/drawing/2014/main" val="1538089640"/>
                  </a:ext>
                </a:extLst>
              </a:tr>
              <a:tr h="313862">
                <a:tc>
                  <a:txBody>
                    <a:bodyPr/>
                    <a:lstStyle/>
                    <a:p>
                      <a:r>
                        <a:rPr lang="en-US" sz="1400" dirty="0" smtClean="0">
                          <a:solidFill>
                            <a:schemeClr val="bg2">
                              <a:lumMod val="50000"/>
                            </a:schemeClr>
                          </a:solidFill>
                          <a:latin typeface="Britannic Bold" panose="020B0903060703020204" pitchFamily="34" charset="0"/>
                          <a:sym typeface="Wingdings" panose="05000000000000000000" pitchFamily="2" charset="2"/>
                        </a:rPr>
                        <a:t>  * Individuals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expected to work on the funded research/activities free of charge</a:t>
                      </a:r>
                      <a:endParaRPr lang="en-US" sz="1400" dirty="0">
                        <a:solidFill>
                          <a:schemeClr val="bg2">
                            <a:lumMod val="50000"/>
                          </a:schemeClr>
                        </a:solidFill>
                        <a:latin typeface="Britannic Bold" panose="020B0903060703020204" pitchFamily="34" charset="0"/>
                      </a:endParaRPr>
                    </a:p>
                  </a:txBody>
                  <a:tcPr>
                    <a:solidFill>
                      <a:srgbClr val="FF9999"/>
                    </a:solidFill>
                  </a:tcPr>
                </a:tc>
                <a:extLst>
                  <a:ext uri="{0D108BD9-81ED-4DB2-BD59-A6C34878D82A}">
                    <a16:rowId xmlns:a16="http://schemas.microsoft.com/office/drawing/2014/main" val="3239858128"/>
                  </a:ext>
                </a:extLst>
              </a:tr>
              <a:tr h="533565">
                <a:tc>
                  <a:txBody>
                    <a:bodyPr/>
                    <a:lstStyle/>
                    <a:p>
                      <a:pPr marL="285750" indent="-285750">
                        <a:buFont typeface="Wingdings" panose="05000000000000000000" pitchFamily="2" charset="2"/>
                        <a:buChar char="ý"/>
                      </a:pPr>
                      <a:r>
                        <a:rPr lang="en-US" sz="1400" dirty="0" smtClean="0">
                          <a:solidFill>
                            <a:schemeClr val="bg2">
                              <a:lumMod val="50000"/>
                            </a:schemeClr>
                          </a:solidFill>
                          <a:latin typeface="Britannic Bold" panose="020B0903060703020204" pitchFamily="34" charset="0"/>
                          <a:sym typeface="Wingdings" panose="05000000000000000000" pitchFamily="2" charset="2"/>
                        </a:rPr>
                        <a:t>* Individuals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employed and compensated by another organization for the time spent on the funded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research/activities **</a:t>
                      </a:r>
                      <a:endParaRPr lang="en-US" sz="1400" dirty="0">
                        <a:solidFill>
                          <a:schemeClr val="bg2">
                            <a:lumMod val="50000"/>
                          </a:schemeClr>
                        </a:solidFill>
                        <a:latin typeface="Britannic Bold" panose="020B0903060703020204" pitchFamily="34" charset="0"/>
                      </a:endParaRPr>
                    </a:p>
                  </a:txBody>
                  <a:tcPr>
                    <a:solidFill>
                      <a:srgbClr val="FFCCCC"/>
                    </a:solidFill>
                  </a:tcPr>
                </a:tc>
                <a:extLst>
                  <a:ext uri="{0D108BD9-81ED-4DB2-BD59-A6C34878D82A}">
                    <a16:rowId xmlns:a16="http://schemas.microsoft.com/office/drawing/2014/main" val="671888893"/>
                  </a:ext>
                </a:extLst>
              </a:tr>
              <a:tr h="533565">
                <a:tc>
                  <a:txBody>
                    <a:bodyPr/>
                    <a:lstStyle/>
                    <a:p>
                      <a:r>
                        <a:rPr lang="en-US" sz="1400" dirty="0" smtClean="0">
                          <a:solidFill>
                            <a:schemeClr val="bg2">
                              <a:lumMod val="50000"/>
                            </a:schemeClr>
                          </a:solidFill>
                          <a:latin typeface="Britannic Bold" panose="020B0903060703020204" pitchFamily="34" charset="0"/>
                        </a:rPr>
                        <a:t>   ** Grant funds can</a:t>
                      </a:r>
                      <a:r>
                        <a:rPr lang="en-US" sz="1400" baseline="0" dirty="0" smtClean="0">
                          <a:solidFill>
                            <a:schemeClr val="bg2">
                              <a:lumMod val="50000"/>
                            </a:schemeClr>
                          </a:solidFill>
                          <a:latin typeface="Britannic Bold" panose="020B0903060703020204" pitchFamily="34" charset="0"/>
                        </a:rPr>
                        <a:t> be used to reimburse the organization for costs incurred in compensating the     </a:t>
                      </a:r>
                    </a:p>
                    <a:p>
                      <a:r>
                        <a:rPr lang="en-US" sz="1400" baseline="0" dirty="0" smtClean="0">
                          <a:solidFill>
                            <a:schemeClr val="bg2">
                              <a:lumMod val="50000"/>
                            </a:schemeClr>
                          </a:solidFill>
                          <a:latin typeface="Britannic Bold" panose="020B0903060703020204" pitchFamily="34" charset="0"/>
                        </a:rPr>
                        <a:t>       individual for time spent on grant activities</a:t>
                      </a:r>
                      <a:endParaRPr lang="en-US" sz="1400" dirty="0">
                        <a:solidFill>
                          <a:schemeClr val="bg2">
                            <a:lumMod val="50000"/>
                          </a:schemeClr>
                        </a:solidFill>
                        <a:latin typeface="Britannic Bold" panose="020B0903060703020204" pitchFamily="34" charset="0"/>
                      </a:endParaRPr>
                    </a:p>
                  </a:txBody>
                  <a:tcPr>
                    <a:solidFill>
                      <a:schemeClr val="bg1"/>
                    </a:solidFill>
                  </a:tcPr>
                </a:tc>
                <a:extLst>
                  <a:ext uri="{0D108BD9-81ED-4DB2-BD59-A6C34878D82A}">
                    <a16:rowId xmlns:a16="http://schemas.microsoft.com/office/drawing/2014/main" val="316506567"/>
                  </a:ext>
                </a:extLst>
              </a:tr>
            </a:tbl>
          </a:graphicData>
        </a:graphic>
      </p:graphicFrame>
    </p:spTree>
    <p:extLst>
      <p:ext uri="{BB962C8B-B14F-4D97-AF65-F5344CB8AC3E}">
        <p14:creationId xmlns:p14="http://schemas.microsoft.com/office/powerpoint/2010/main" val="1269453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34451416"/>
              </p:ext>
            </p:extLst>
          </p:nvPr>
        </p:nvGraphicFramePr>
        <p:xfrm>
          <a:off x="199505" y="4512796"/>
          <a:ext cx="8769927" cy="1268004"/>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881734957"/>
                    </a:ext>
                  </a:extLst>
                </a:gridCol>
              </a:tblGrid>
              <a:tr h="1268004">
                <a:tc>
                  <a:txBody>
                    <a:bodyPr/>
                    <a:lstStyle/>
                    <a:p>
                      <a:pPr algn="ctr"/>
                      <a:r>
                        <a:rPr lang="en-US" sz="1400" dirty="0" smtClean="0">
                          <a:solidFill>
                            <a:srgbClr val="00B0F0"/>
                          </a:solidFill>
                          <a:latin typeface="Britannic Bold" panose="020B0903060703020204" pitchFamily="34" charset="0"/>
                        </a:rPr>
                        <a:t>PRINCIPLES</a:t>
                      </a:r>
                      <a:endParaRPr lang="en-US" sz="1400" dirty="0">
                        <a:solidFill>
                          <a:srgbClr val="00B0F0"/>
                        </a:solidFill>
                        <a:latin typeface="Britannic Bold" panose="020B0903060703020204" pitchFamily="34" charset="0"/>
                      </a:endParaRPr>
                    </a:p>
                  </a:txBody>
                  <a:tcPr>
                    <a:solidFill>
                      <a:srgbClr val="00B0F0">
                        <a:alpha val="25000"/>
                      </a:srgbClr>
                    </a:solidFill>
                  </a:tcPr>
                </a:tc>
                <a:extLst>
                  <a:ext uri="{0D108BD9-81ED-4DB2-BD59-A6C34878D82A}">
                    <a16:rowId xmlns:a16="http://schemas.microsoft.com/office/drawing/2014/main" val="2027625531"/>
                  </a:ext>
                </a:extLst>
              </a:tr>
            </a:tbl>
          </a:graphicData>
        </a:graphic>
      </p:graphicFrame>
      <p:sp>
        <p:nvSpPr>
          <p:cNvPr id="2" name="Title 1"/>
          <p:cNvSpPr>
            <a:spLocks noGrp="1"/>
          </p:cNvSpPr>
          <p:nvPr>
            <p:ph type="title"/>
          </p:nvPr>
        </p:nvSpPr>
        <p:spPr>
          <a:xfrm>
            <a:off x="257695" y="616233"/>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800" b="1" spc="-150" dirty="0" smtClean="0">
                <a:solidFill>
                  <a:schemeClr val="accent6"/>
                </a:solidFill>
                <a:latin typeface="Britannic Bold" panose="020B0903060703020204" pitchFamily="34" charset="0"/>
                <a:cs typeface="Calibri" panose="020F0502020204030204" pitchFamily="34" charset="0"/>
              </a:rPr>
              <a:t>DIRECTIVES: Employment &amp; Compensation</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2" name="Rectangle 11"/>
          <p:cNvSpPr/>
          <p:nvPr/>
        </p:nvSpPr>
        <p:spPr>
          <a:xfrm>
            <a:off x="257695" y="1234976"/>
            <a:ext cx="8520545" cy="3277820"/>
          </a:xfrm>
          <a:prstGeom prst="rect">
            <a:avLst/>
          </a:prstGeom>
        </p:spPr>
        <p:txBody>
          <a:bodyPr wrap="square">
            <a:spAutoFit/>
          </a:bodyPr>
          <a:lstStyle/>
          <a:p>
            <a:r>
              <a:rPr lang="en-US" sz="2400" b="1" dirty="0">
                <a:solidFill>
                  <a:schemeClr val="accent6"/>
                </a:solidFill>
                <a:latin typeface="Britannic Bold" panose="020B0903060703020204" pitchFamily="34" charset="0"/>
              </a:rPr>
              <a:t>Test for </a:t>
            </a:r>
            <a:r>
              <a:rPr lang="en-US" sz="2400" b="1" dirty="0" smtClean="0">
                <a:solidFill>
                  <a:schemeClr val="accent6"/>
                </a:solidFill>
                <a:latin typeface="Britannic Bold" panose="020B0903060703020204" pitchFamily="34" charset="0"/>
              </a:rPr>
              <a:t>Understanding</a:t>
            </a:r>
          </a:p>
          <a:p>
            <a:endParaRPr lang="en-US" sz="1400" u="sng" dirty="0">
              <a:solidFill>
                <a:schemeClr val="bg2">
                  <a:lumMod val="50000"/>
                </a:schemeClr>
              </a:solidFill>
              <a:latin typeface="Britannic Bold" panose="020B0903060703020204" pitchFamily="34" charset="0"/>
            </a:endParaRPr>
          </a:p>
          <a:p>
            <a:pPr>
              <a:spcAft>
                <a:spcPts val="600"/>
              </a:spcAft>
            </a:pPr>
            <a:r>
              <a:rPr lang="en-US" sz="1400" dirty="0">
                <a:solidFill>
                  <a:schemeClr val="bg2">
                    <a:lumMod val="50000"/>
                  </a:schemeClr>
                </a:solidFill>
                <a:latin typeface="Britannic Bold" panose="020B0903060703020204" pitchFamily="34" charset="0"/>
              </a:rPr>
              <a:t>For each of the following statements, determine if the expenditures would be an appropriate use of grant funds under the Employment and Compensation directive</a:t>
            </a:r>
            <a:r>
              <a:rPr lang="en-US" sz="1400" dirty="0" smtClean="0">
                <a:solidFill>
                  <a:schemeClr val="bg2">
                    <a:lumMod val="50000"/>
                  </a:schemeClr>
                </a:solidFill>
                <a:latin typeface="Britannic Bold" panose="020B0903060703020204" pitchFamily="34" charset="0"/>
              </a:rPr>
              <a:t>?</a:t>
            </a:r>
          </a:p>
          <a:p>
            <a:pPr>
              <a:spcAft>
                <a:spcPts val="600"/>
              </a:spcAft>
            </a:pPr>
            <a:endParaRPr lang="en-US" sz="400" dirty="0">
              <a:solidFill>
                <a:schemeClr val="bg2">
                  <a:lumMod val="50000"/>
                </a:schemeClr>
              </a:solidFill>
              <a:latin typeface="Britannic Bold" panose="020B0903060703020204" pitchFamily="34" charset="0"/>
            </a:endParaRP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Salary paid to an individual who is employed full-time with a local counseling organization to provide related services to the grant recipient’s funded research project.</a:t>
            </a: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Compensation from grant funds to an international researcher providing services on the grant recipient’s project.</a:t>
            </a:r>
          </a:p>
          <a:p>
            <a:pPr marL="914400" indent="-457200">
              <a:spcAft>
                <a:spcPts val="600"/>
              </a:spcAft>
              <a:buFont typeface="+mj-lt"/>
              <a:buAutoNum type="alphaLcParenR"/>
            </a:pPr>
            <a:r>
              <a:rPr lang="fr-CA" sz="1400" dirty="0">
                <a:solidFill>
                  <a:schemeClr val="bg2">
                    <a:lumMod val="50000"/>
                  </a:schemeClr>
                </a:solidFill>
                <a:latin typeface="Britannic Bold" panose="020B0903060703020204" pitchFamily="34" charset="0"/>
              </a:rPr>
              <a:t>Compensation to a PhD </a:t>
            </a:r>
            <a:r>
              <a:rPr lang="fr-CA" sz="1400" dirty="0" err="1">
                <a:solidFill>
                  <a:schemeClr val="bg2">
                    <a:lumMod val="50000"/>
                  </a:schemeClr>
                </a:solidFill>
                <a:latin typeface="Britannic Bold" panose="020B0903060703020204" pitchFamily="34" charset="0"/>
              </a:rPr>
              <a:t>student</a:t>
            </a:r>
            <a:r>
              <a:rPr lang="fr-CA" sz="1400" dirty="0">
                <a:solidFill>
                  <a:schemeClr val="bg2">
                    <a:lumMod val="50000"/>
                  </a:schemeClr>
                </a:solidFill>
                <a:latin typeface="Britannic Bold" panose="020B0903060703020204" pitchFamily="34" charset="0"/>
              </a:rPr>
              <a:t> for </a:t>
            </a:r>
            <a:r>
              <a:rPr lang="fr-CA" sz="1400" dirty="0" err="1">
                <a:solidFill>
                  <a:schemeClr val="bg2">
                    <a:lumMod val="50000"/>
                  </a:schemeClr>
                </a:solidFill>
                <a:latin typeface="Britannic Bold" panose="020B0903060703020204" pitchFamily="34" charset="0"/>
              </a:rPr>
              <a:t>work</a:t>
            </a:r>
            <a:r>
              <a:rPr lang="fr-CA" sz="1400" dirty="0">
                <a:solidFill>
                  <a:schemeClr val="bg2">
                    <a:lumMod val="50000"/>
                  </a:schemeClr>
                </a:solidFill>
                <a:latin typeface="Britannic Bold" panose="020B0903060703020204" pitchFamily="34" charset="0"/>
              </a:rPr>
              <a:t> </a:t>
            </a:r>
            <a:r>
              <a:rPr lang="fr-CA" sz="1400" dirty="0" err="1">
                <a:solidFill>
                  <a:schemeClr val="bg2">
                    <a:lumMod val="50000"/>
                  </a:schemeClr>
                </a:solidFill>
                <a:latin typeface="Britannic Bold" panose="020B0903060703020204" pitchFamily="34" charset="0"/>
              </a:rPr>
              <a:t>conducted</a:t>
            </a:r>
            <a:r>
              <a:rPr lang="fr-CA" sz="1400" dirty="0">
                <a:solidFill>
                  <a:schemeClr val="bg2">
                    <a:lumMod val="50000"/>
                  </a:schemeClr>
                </a:solidFill>
                <a:latin typeface="Britannic Bold" panose="020B0903060703020204" pitchFamily="34" charset="0"/>
              </a:rPr>
              <a:t> on </a:t>
            </a:r>
            <a:r>
              <a:rPr lang="fr-CA" sz="1400" dirty="0" err="1">
                <a:solidFill>
                  <a:schemeClr val="bg2">
                    <a:lumMod val="50000"/>
                  </a:schemeClr>
                </a:solidFill>
                <a:latin typeface="Britannic Bold" panose="020B0903060703020204" pitchFamily="34" charset="0"/>
              </a:rPr>
              <a:t>two</a:t>
            </a:r>
            <a:r>
              <a:rPr lang="fr-CA" sz="1400" dirty="0">
                <a:solidFill>
                  <a:schemeClr val="bg2">
                    <a:lumMod val="50000"/>
                  </a:schemeClr>
                </a:solidFill>
                <a:latin typeface="Britannic Bold" panose="020B0903060703020204" pitchFamily="34" charset="0"/>
              </a:rPr>
              <a:t> </a:t>
            </a:r>
            <a:r>
              <a:rPr lang="fr-CA" sz="1400" dirty="0" err="1">
                <a:solidFill>
                  <a:schemeClr val="bg2">
                    <a:lumMod val="50000"/>
                  </a:schemeClr>
                </a:solidFill>
                <a:latin typeface="Britannic Bold" panose="020B0903060703020204" pitchFamily="34" charset="0"/>
              </a:rPr>
              <a:t>different</a:t>
            </a:r>
            <a:r>
              <a:rPr lang="fr-CA" sz="1400" dirty="0">
                <a:solidFill>
                  <a:schemeClr val="bg2">
                    <a:lumMod val="50000"/>
                  </a:schemeClr>
                </a:solidFill>
                <a:latin typeface="Britannic Bold" panose="020B0903060703020204" pitchFamily="34" charset="0"/>
              </a:rPr>
              <a:t> </a:t>
            </a:r>
            <a:r>
              <a:rPr lang="fr-CA" sz="1400" dirty="0" err="1">
                <a:solidFill>
                  <a:schemeClr val="bg2">
                    <a:lumMod val="50000"/>
                  </a:schemeClr>
                </a:solidFill>
                <a:latin typeface="Britannic Bold" panose="020B0903060703020204" pitchFamily="34" charset="0"/>
              </a:rPr>
              <a:t>funded</a:t>
            </a:r>
            <a:r>
              <a:rPr lang="fr-CA" sz="1400" dirty="0">
                <a:solidFill>
                  <a:schemeClr val="bg2">
                    <a:lumMod val="50000"/>
                  </a:schemeClr>
                </a:solidFill>
                <a:latin typeface="Britannic Bold" panose="020B0903060703020204" pitchFamily="34" charset="0"/>
              </a:rPr>
              <a:t> </a:t>
            </a:r>
            <a:r>
              <a:rPr lang="fr-CA" sz="1400" dirty="0" err="1">
                <a:solidFill>
                  <a:schemeClr val="bg2">
                    <a:lumMod val="50000"/>
                  </a:schemeClr>
                </a:solidFill>
                <a:latin typeface="Britannic Bold" panose="020B0903060703020204" pitchFamily="34" charset="0"/>
              </a:rPr>
              <a:t>research</a:t>
            </a:r>
            <a:r>
              <a:rPr lang="fr-CA" sz="1400" dirty="0">
                <a:solidFill>
                  <a:schemeClr val="bg2">
                    <a:lumMod val="50000"/>
                  </a:schemeClr>
                </a:solidFill>
                <a:latin typeface="Britannic Bold" panose="020B0903060703020204" pitchFamily="34" charset="0"/>
              </a:rPr>
              <a:t> </a:t>
            </a:r>
            <a:r>
              <a:rPr lang="fr-CA" sz="1400" dirty="0" err="1">
                <a:solidFill>
                  <a:schemeClr val="bg2">
                    <a:lumMod val="50000"/>
                  </a:schemeClr>
                </a:solidFill>
                <a:latin typeface="Britannic Bold" panose="020B0903060703020204" pitchFamily="34" charset="0"/>
              </a:rPr>
              <a:t>projects</a:t>
            </a:r>
            <a:r>
              <a:rPr lang="fr-CA" sz="1400" dirty="0">
                <a:solidFill>
                  <a:schemeClr val="bg2">
                    <a:lumMod val="50000"/>
                  </a:schemeClr>
                </a:solidFill>
                <a:latin typeface="Britannic Bold" panose="020B0903060703020204" pitchFamily="34" charset="0"/>
              </a:rPr>
              <a:t>.</a:t>
            </a: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Compensation to an independent researcher from another research team collaborating on the grant recipient’s funded research project</a:t>
            </a:r>
            <a:r>
              <a:rPr lang="en-US" sz="1400" dirty="0" smtClean="0">
                <a:solidFill>
                  <a:schemeClr val="bg2">
                    <a:lumMod val="50000"/>
                  </a:schemeClr>
                </a:solidFill>
                <a:latin typeface="Britannic Bold" panose="020B0903060703020204" pitchFamily="34" charset="0"/>
              </a:rPr>
              <a:t>.</a:t>
            </a:r>
            <a:endParaRPr lang="en-US" sz="1400" dirty="0">
              <a:solidFill>
                <a:schemeClr val="bg2">
                  <a:lumMod val="50000"/>
                </a:schemeClr>
              </a:solidFill>
              <a:latin typeface="Britannic Bold" panose="020B0903060703020204" pitchFamily="34" charset="0"/>
            </a:endParaRPr>
          </a:p>
        </p:txBody>
      </p:sp>
      <p:sp>
        <p:nvSpPr>
          <p:cNvPr id="7" name="Rounded Rectangle 6"/>
          <p:cNvSpPr/>
          <p:nvPr/>
        </p:nvSpPr>
        <p:spPr>
          <a:xfrm>
            <a:off x="429529" y="4828114"/>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Contribute towards direct costs of the research/activities</a:t>
            </a:r>
          </a:p>
        </p:txBody>
      </p:sp>
      <p:sp>
        <p:nvSpPr>
          <p:cNvPr id="8" name="Rounded Rectangle 7"/>
          <p:cNvSpPr/>
          <p:nvPr/>
        </p:nvSpPr>
        <p:spPr>
          <a:xfrm>
            <a:off x="2551191"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be provided by the administering institution</a:t>
            </a:r>
            <a:endParaRPr lang="en-US" sz="1200" dirty="0">
              <a:solidFill>
                <a:schemeClr val="bg2">
                  <a:lumMod val="50000"/>
                </a:schemeClr>
              </a:solidFill>
              <a:latin typeface="Britannic Bold" panose="020B0903060703020204" pitchFamily="34" charset="0"/>
            </a:endParaRPr>
          </a:p>
        </p:txBody>
      </p:sp>
      <p:sp>
        <p:nvSpPr>
          <p:cNvPr id="9" name="Rounded Rectangle 8"/>
          <p:cNvSpPr/>
          <p:nvPr/>
        </p:nvSpPr>
        <p:spPr>
          <a:xfrm>
            <a:off x="4672853"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Be effective and economical</a:t>
            </a:r>
            <a:endParaRPr lang="en-US" sz="1200" dirty="0">
              <a:solidFill>
                <a:schemeClr val="bg2">
                  <a:lumMod val="50000"/>
                </a:schemeClr>
              </a:solidFill>
              <a:latin typeface="Britannic Bold" panose="020B0903060703020204" pitchFamily="34" charset="0"/>
            </a:endParaRPr>
          </a:p>
        </p:txBody>
      </p:sp>
      <p:sp>
        <p:nvSpPr>
          <p:cNvPr id="10" name="Rounded Rectangle 9"/>
          <p:cNvSpPr/>
          <p:nvPr/>
        </p:nvSpPr>
        <p:spPr>
          <a:xfrm>
            <a:off x="6824750"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resulted in personal gain</a:t>
            </a:r>
          </a:p>
        </p:txBody>
      </p:sp>
    </p:spTree>
    <p:extLst>
      <p:ext uri="{BB962C8B-B14F-4D97-AF65-F5344CB8AC3E}">
        <p14:creationId xmlns:p14="http://schemas.microsoft.com/office/powerpoint/2010/main" val="2335856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5" y="1016231"/>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800" b="1" spc="-150" dirty="0" smtClean="0">
                <a:solidFill>
                  <a:schemeClr val="accent6"/>
                </a:solidFill>
                <a:latin typeface="Britannic Bold" panose="020B0903060703020204" pitchFamily="34" charset="0"/>
                <a:cs typeface="Calibri" panose="020F0502020204030204" pitchFamily="34" charset="0"/>
              </a:rPr>
              <a:t>DIRECTIVES: Goods &amp; Services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448995670"/>
              </p:ext>
            </p:extLst>
          </p:nvPr>
        </p:nvGraphicFramePr>
        <p:xfrm>
          <a:off x="390697" y="2053706"/>
          <a:ext cx="8279477" cy="2763520"/>
        </p:xfrm>
        <a:graphic>
          <a:graphicData uri="http://schemas.openxmlformats.org/drawingml/2006/table">
            <a:tbl>
              <a:tblPr firstRow="1" bandRow="1">
                <a:tableStyleId>{93296810-A885-4BE3-A3E7-6D5BEEA58F35}</a:tableStyleId>
              </a:tblPr>
              <a:tblGrid>
                <a:gridCol w="8279477">
                  <a:extLst>
                    <a:ext uri="{9D8B030D-6E8A-4147-A177-3AD203B41FA5}">
                      <a16:colId xmlns:a16="http://schemas.microsoft.com/office/drawing/2014/main" val="365858094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ritannic Bold" panose="020B0903060703020204" pitchFamily="34" charset="0"/>
                        </a:rPr>
                        <a:t>ELIGIBLE EXPENSES</a:t>
                      </a:r>
                    </a:p>
                  </a:txBody>
                  <a:tcPr/>
                </a:tc>
                <a:extLst>
                  <a:ext uri="{0D108BD9-81ED-4DB2-BD59-A6C34878D82A}">
                    <a16:rowId xmlns:a16="http://schemas.microsoft.com/office/drawing/2014/main" val="193538452"/>
                  </a:ext>
                </a:extLst>
              </a:tr>
              <a:tr h="370840">
                <a:tc>
                  <a:txBody>
                    <a:bodyPr/>
                    <a:lstStyle/>
                    <a:p>
                      <a:r>
                        <a:rPr lang="en-US" dirty="0" smtClean="0">
                          <a:solidFill>
                            <a:schemeClr val="bg2">
                              <a:lumMod val="50000"/>
                            </a:schemeClr>
                          </a:solidFill>
                          <a:latin typeface="Britannic Bold" panose="020B0903060703020204" pitchFamily="34" charset="0"/>
                          <a:sym typeface="Wingdings" panose="05000000000000000000" pitchFamily="2" charset="2"/>
                        </a:rPr>
                        <a:t>  Goods and services</a:t>
                      </a:r>
                      <a:r>
                        <a:rPr lang="en-US" baseline="0" dirty="0" smtClean="0">
                          <a:solidFill>
                            <a:schemeClr val="bg2">
                              <a:lumMod val="50000"/>
                            </a:schemeClr>
                          </a:solidFill>
                          <a:latin typeface="Britannic Bold" panose="020B0903060703020204" pitchFamily="34" charset="0"/>
                          <a:sym typeface="Wingdings" panose="05000000000000000000" pitchFamily="2" charset="2"/>
                        </a:rPr>
                        <a:t> expenditures, in accordance with the four principles</a:t>
                      </a:r>
                      <a:endParaRPr lang="en-US"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781783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Britannic Bold" panose="020B0903060703020204" pitchFamily="34" charset="0"/>
                        </a:rPr>
                        <a:t>INELIGIBLE EXPENSES</a:t>
                      </a:r>
                    </a:p>
                  </a:txBody>
                  <a:tcPr>
                    <a:solidFill>
                      <a:srgbClr val="C00000"/>
                    </a:solidFill>
                  </a:tcPr>
                </a:tc>
                <a:extLst>
                  <a:ext uri="{0D108BD9-81ED-4DB2-BD59-A6C34878D82A}">
                    <a16:rowId xmlns:a16="http://schemas.microsoft.com/office/drawing/2014/main" val="789314667"/>
                  </a:ext>
                </a:extLst>
              </a:tr>
              <a:tr h="370840">
                <a:tc>
                  <a:txBody>
                    <a:bodyPr/>
                    <a:lstStyle/>
                    <a:p>
                      <a:r>
                        <a:rPr lang="en-US" dirty="0" smtClean="0">
                          <a:solidFill>
                            <a:schemeClr val="bg2">
                              <a:lumMod val="50000"/>
                            </a:schemeClr>
                          </a:solidFill>
                          <a:latin typeface="Britannic Bold" panose="020B0903060703020204" pitchFamily="34" charset="0"/>
                          <a:sym typeface="Wingdings" panose="05000000000000000000" pitchFamily="2" charset="2"/>
                        </a:rPr>
                        <a:t>Consulting</a:t>
                      </a:r>
                      <a:r>
                        <a:rPr lang="en-US" baseline="0" dirty="0" smtClean="0">
                          <a:solidFill>
                            <a:schemeClr val="bg2">
                              <a:lumMod val="50000"/>
                            </a:schemeClr>
                          </a:solidFill>
                          <a:latin typeface="Britannic Bold" panose="020B0903060703020204" pitchFamily="34" charset="0"/>
                          <a:sym typeface="Wingdings" panose="05000000000000000000" pitchFamily="2" charset="2"/>
                        </a:rPr>
                        <a:t> Fees to:</a:t>
                      </a:r>
                      <a:endParaRPr lang="en-US" dirty="0">
                        <a:solidFill>
                          <a:schemeClr val="bg2">
                            <a:lumMod val="50000"/>
                          </a:schemeClr>
                        </a:solidFill>
                        <a:latin typeface="Britannic Bold" panose="020B0903060703020204" pitchFamily="34" charset="0"/>
                      </a:endParaRPr>
                    </a:p>
                  </a:txBody>
                  <a:tcPr>
                    <a:solidFill>
                      <a:srgbClr val="FF9999"/>
                    </a:solidFill>
                  </a:tcPr>
                </a:tc>
                <a:extLst>
                  <a:ext uri="{0D108BD9-81ED-4DB2-BD59-A6C34878D82A}">
                    <a16:rowId xmlns:a16="http://schemas.microsoft.com/office/drawing/2014/main" val="2700099209"/>
                  </a:ext>
                </a:extLst>
              </a:tr>
              <a:tr h="370840">
                <a:tc>
                  <a:txBody>
                    <a:bodyPr/>
                    <a:lstStyle/>
                    <a:p>
                      <a:pPr marL="285750" indent="-285750">
                        <a:buFont typeface="Wingdings" panose="05000000000000000000" pitchFamily="2" charset="2"/>
                        <a:buChar char="ý"/>
                      </a:pPr>
                      <a:r>
                        <a:rPr lang="en-US" dirty="0" smtClean="0">
                          <a:solidFill>
                            <a:schemeClr val="bg2">
                              <a:lumMod val="50000"/>
                            </a:schemeClr>
                          </a:solidFill>
                          <a:latin typeface="Britannic Bold" panose="020B0903060703020204" pitchFamily="34" charset="0"/>
                          <a:sym typeface="Wingdings" panose="05000000000000000000" pitchFamily="2" charset="2"/>
                        </a:rPr>
                        <a:t> Grant recipients</a:t>
                      </a:r>
                      <a:r>
                        <a:rPr lang="en-US" baseline="0" dirty="0" smtClean="0">
                          <a:solidFill>
                            <a:schemeClr val="bg2">
                              <a:lumMod val="50000"/>
                            </a:schemeClr>
                          </a:solidFill>
                          <a:latin typeface="Britannic Bold" panose="020B0903060703020204" pitchFamily="34" charset="0"/>
                          <a:sym typeface="Wingdings" panose="05000000000000000000" pitchFamily="2" charset="2"/>
                        </a:rPr>
                        <a:t> or individuals who conduct research independently as part </a:t>
                      </a:r>
                    </a:p>
                    <a:p>
                      <a:pPr marL="0" indent="0">
                        <a:buFont typeface="Wingdings" panose="05000000000000000000" pitchFamily="2" charset="2"/>
                        <a:buNone/>
                      </a:pPr>
                      <a:r>
                        <a:rPr lang="en-US" baseline="0" dirty="0" smtClean="0">
                          <a:solidFill>
                            <a:schemeClr val="bg2">
                              <a:lumMod val="50000"/>
                            </a:schemeClr>
                          </a:solidFill>
                          <a:latin typeface="Britannic Bold" panose="020B0903060703020204" pitchFamily="34" charset="0"/>
                          <a:sym typeface="Wingdings" panose="05000000000000000000" pitchFamily="2" charset="2"/>
                        </a:rPr>
                        <a:t>     of the terms and conditions of their employment</a:t>
                      </a:r>
                      <a:endParaRPr lang="en-US" dirty="0">
                        <a:solidFill>
                          <a:schemeClr val="bg2">
                            <a:lumMod val="50000"/>
                          </a:schemeClr>
                        </a:solidFill>
                        <a:latin typeface="Britannic Bold" panose="020B0903060703020204" pitchFamily="34" charset="0"/>
                      </a:endParaRPr>
                    </a:p>
                  </a:txBody>
                  <a:tcPr>
                    <a:solidFill>
                      <a:srgbClr val="FFCCCC"/>
                    </a:solidFill>
                  </a:tcPr>
                </a:tc>
                <a:extLst>
                  <a:ext uri="{0D108BD9-81ED-4DB2-BD59-A6C34878D82A}">
                    <a16:rowId xmlns:a16="http://schemas.microsoft.com/office/drawing/2014/main" val="3251197655"/>
                  </a:ext>
                </a:extLst>
              </a:tr>
              <a:tr h="370840">
                <a:tc>
                  <a:txBody>
                    <a:bodyPr/>
                    <a:lstStyle/>
                    <a:p>
                      <a:pPr marL="285750" indent="-285750">
                        <a:buFont typeface="Wingdings" panose="05000000000000000000" pitchFamily="2" charset="2"/>
                        <a:buChar char="ý"/>
                      </a:pPr>
                      <a:r>
                        <a:rPr lang="en-US" dirty="0" smtClean="0">
                          <a:solidFill>
                            <a:schemeClr val="bg2">
                              <a:lumMod val="50000"/>
                            </a:schemeClr>
                          </a:solidFill>
                          <a:latin typeface="Britannic Bold" panose="020B0903060703020204" pitchFamily="34" charset="0"/>
                          <a:sym typeface="Wingdings" panose="05000000000000000000" pitchFamily="2" charset="2"/>
                        </a:rPr>
                        <a:t> Individual</a:t>
                      </a:r>
                      <a:r>
                        <a:rPr lang="en-US" baseline="0" dirty="0" smtClean="0">
                          <a:solidFill>
                            <a:schemeClr val="bg2">
                              <a:lumMod val="50000"/>
                            </a:schemeClr>
                          </a:solidFill>
                          <a:latin typeface="Britannic Bold" panose="020B0903060703020204" pitchFamily="34" charset="0"/>
                          <a:sym typeface="Wingdings" panose="05000000000000000000" pitchFamily="2" charset="2"/>
                        </a:rPr>
                        <a:t>s expected to work on the funded research/activities free of </a:t>
                      </a:r>
                    </a:p>
                    <a:p>
                      <a:pPr marL="0" indent="0">
                        <a:buFont typeface="Wingdings" panose="05000000000000000000" pitchFamily="2" charset="2"/>
                        <a:buNone/>
                      </a:pPr>
                      <a:r>
                        <a:rPr lang="en-US" baseline="0" dirty="0" smtClean="0">
                          <a:solidFill>
                            <a:schemeClr val="bg2">
                              <a:lumMod val="50000"/>
                            </a:schemeClr>
                          </a:solidFill>
                          <a:latin typeface="Britannic Bold" panose="020B0903060703020204" pitchFamily="34" charset="0"/>
                          <a:sym typeface="Wingdings" panose="05000000000000000000" pitchFamily="2" charset="2"/>
                        </a:rPr>
                        <a:t>     charge</a:t>
                      </a:r>
                      <a:endParaRPr lang="en-US" dirty="0">
                        <a:solidFill>
                          <a:schemeClr val="bg2">
                            <a:lumMod val="50000"/>
                          </a:schemeClr>
                        </a:solidFill>
                        <a:latin typeface="Britannic Bold" panose="020B0903060703020204" pitchFamily="34" charset="0"/>
                      </a:endParaRPr>
                    </a:p>
                  </a:txBody>
                  <a:tcPr>
                    <a:solidFill>
                      <a:srgbClr val="FF9999"/>
                    </a:solidFill>
                  </a:tcPr>
                </a:tc>
                <a:extLst>
                  <a:ext uri="{0D108BD9-81ED-4DB2-BD59-A6C34878D82A}">
                    <a16:rowId xmlns:a16="http://schemas.microsoft.com/office/drawing/2014/main" val="2596648984"/>
                  </a:ext>
                </a:extLst>
              </a:tr>
            </a:tbl>
          </a:graphicData>
        </a:graphic>
      </p:graphicFrame>
    </p:spTree>
    <p:extLst>
      <p:ext uri="{BB962C8B-B14F-4D97-AF65-F5344CB8AC3E}">
        <p14:creationId xmlns:p14="http://schemas.microsoft.com/office/powerpoint/2010/main" val="1324058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321" y="803217"/>
            <a:ext cx="6447501"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en-US" sz="3675" b="1" spc="225" dirty="0">
                <a:solidFill>
                  <a:schemeClr val="accent6"/>
                </a:solidFill>
                <a:latin typeface="Britannic Bold" panose="020B0903060703020204" pitchFamily="34" charset="0"/>
                <a:cs typeface="Calibri" panose="020F0502020204030204" pitchFamily="34" charset="0"/>
              </a:rPr>
              <a:t>OBJECTIVES</a:t>
            </a:r>
            <a:r>
              <a:rPr lang="en-US" dirty="0" smtClean="0"/>
              <a:t/>
            </a:r>
            <a:br>
              <a:rPr lang="en-US" dirty="0" smtClean="0"/>
            </a:br>
            <a:endParaRPr lang="en-US" dirty="0"/>
          </a:p>
        </p:txBody>
      </p:sp>
      <p:sp>
        <p:nvSpPr>
          <p:cNvPr id="3" name="Content Placeholder 2"/>
          <p:cNvSpPr>
            <a:spLocks noGrp="1"/>
          </p:cNvSpPr>
          <p:nvPr>
            <p:ph idx="1"/>
          </p:nvPr>
        </p:nvSpPr>
        <p:spPr>
          <a:xfrm>
            <a:off x="508001" y="1562793"/>
            <a:ext cx="8162174" cy="4314305"/>
          </a:xfrm>
        </p:spPr>
        <p:txBody>
          <a:bodyPr>
            <a:normAutofit/>
          </a:bodyPr>
          <a:lstStyle/>
          <a:p>
            <a:pPr marL="0" indent="0">
              <a:buNone/>
            </a:pPr>
            <a:r>
              <a:rPr lang="en-US" sz="20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By the end of this </a:t>
            </a:r>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session, </a:t>
            </a:r>
            <a:r>
              <a:rPr lang="en-US" sz="20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you </a:t>
            </a:r>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should be able </a:t>
            </a:r>
            <a:r>
              <a:rPr lang="en-US" sz="20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to </a:t>
            </a:r>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use </a:t>
            </a:r>
            <a:r>
              <a:rPr lang="en-US" sz="20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the new </a:t>
            </a:r>
            <a:r>
              <a:rPr lang="en-US" sz="2000" b="1" dirty="0">
                <a:solidFill>
                  <a:schemeClr val="accent6"/>
                </a:solidFill>
                <a:latin typeface="Britannic Bold" panose="020B0903060703020204" pitchFamily="34" charset="0"/>
                <a:ea typeface="Ebrima" panose="02000000000000000000" pitchFamily="2" charset="0"/>
                <a:cs typeface="Ebrima" panose="02000000000000000000" pitchFamily="2" charset="0"/>
                <a:hlinkClick r:id="rId2"/>
              </a:rPr>
              <a:t>Guide</a:t>
            </a:r>
            <a:r>
              <a:rPr lang="en-US" sz="2000" b="1" dirty="0">
                <a:solidFill>
                  <a:schemeClr val="accent6"/>
                </a:solidFill>
                <a:latin typeface="Britannic Bold" panose="020B0903060703020204" pitchFamily="34" charset="0"/>
                <a:ea typeface="Ebrima" panose="02000000000000000000" pitchFamily="2" charset="0"/>
                <a:cs typeface="Ebrima" panose="02000000000000000000" pitchFamily="2" charset="0"/>
              </a:rPr>
              <a:t> </a:t>
            </a:r>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by</a:t>
            </a:r>
            <a:r>
              <a:rPr lang="en-US" sz="20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 </a:t>
            </a:r>
            <a:endPar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endParaRPr>
          </a:p>
          <a:p>
            <a:pPr marL="0" indent="0">
              <a:buNone/>
            </a:pPr>
            <a:endParaRPr lang="en-US" sz="1400" strike="sngStrike"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endParaRPr>
          </a:p>
          <a:p>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Understanding the key differences between the new and the old Tri-Agency Guide on Financial Administration (TAGFA), including the four principles and other important changes</a:t>
            </a:r>
          </a:p>
          <a:p>
            <a:endParaRPr lang="en-US" sz="14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endParaRPr>
          </a:p>
          <a:p>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Understand the impact of the new TAGFA on the administration of the Tri-Agency research funds at UNBC</a:t>
            </a:r>
          </a:p>
          <a:p>
            <a:endParaRPr lang="en-US" sz="14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endParaRPr>
          </a:p>
          <a:p>
            <a:r>
              <a:rPr lang="en-US" sz="2000" dirty="0" smtClean="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rPr>
              <a:t>Navigate available resources for more information about the new TAGFA implementation</a:t>
            </a:r>
            <a:endParaRPr lang="en-US" sz="2000" dirty="0">
              <a:solidFill>
                <a:schemeClr val="bg2">
                  <a:lumMod val="50000"/>
                </a:schemeClr>
              </a:solidFill>
              <a:latin typeface="Britannic Bold" panose="020B0903060703020204" pitchFamily="34" charset="0"/>
              <a:ea typeface="Ebrima" panose="02000000000000000000" pitchFamily="2" charset="0"/>
              <a:cs typeface="Ebrima" panose="02000000000000000000" pitchFamily="2"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5814516" y="5877098"/>
            <a:ext cx="3064575" cy="658316"/>
          </a:xfrm>
          <a:prstGeom prst="rect">
            <a:avLst/>
          </a:prstGeom>
        </p:spPr>
      </p:pic>
      <p:pic>
        <p:nvPicPr>
          <p:cNvPr id="5" name="Picture 4"/>
          <p:cNvPicPr>
            <a:picLocks noChangeAspect="1"/>
          </p:cNvPicPr>
          <p:nvPr/>
        </p:nvPicPr>
        <p:blipFill>
          <a:blip r:embed="rId4"/>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367449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34451416"/>
              </p:ext>
            </p:extLst>
          </p:nvPr>
        </p:nvGraphicFramePr>
        <p:xfrm>
          <a:off x="199505" y="4512796"/>
          <a:ext cx="8769927" cy="1268004"/>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881734957"/>
                    </a:ext>
                  </a:extLst>
                </a:gridCol>
              </a:tblGrid>
              <a:tr h="1268004">
                <a:tc>
                  <a:txBody>
                    <a:bodyPr/>
                    <a:lstStyle/>
                    <a:p>
                      <a:pPr algn="ctr"/>
                      <a:r>
                        <a:rPr lang="en-US" sz="1400" dirty="0" smtClean="0">
                          <a:solidFill>
                            <a:srgbClr val="00B0F0"/>
                          </a:solidFill>
                          <a:latin typeface="Britannic Bold" panose="020B0903060703020204" pitchFamily="34" charset="0"/>
                        </a:rPr>
                        <a:t>PRINCIPLES</a:t>
                      </a:r>
                      <a:endParaRPr lang="en-US" sz="1400" dirty="0">
                        <a:solidFill>
                          <a:srgbClr val="00B0F0"/>
                        </a:solidFill>
                        <a:latin typeface="Britannic Bold" panose="020B0903060703020204" pitchFamily="34" charset="0"/>
                      </a:endParaRPr>
                    </a:p>
                  </a:txBody>
                  <a:tcPr>
                    <a:solidFill>
                      <a:srgbClr val="00B0F0">
                        <a:alpha val="25000"/>
                      </a:srgbClr>
                    </a:solidFill>
                  </a:tcPr>
                </a:tc>
                <a:extLst>
                  <a:ext uri="{0D108BD9-81ED-4DB2-BD59-A6C34878D82A}">
                    <a16:rowId xmlns:a16="http://schemas.microsoft.com/office/drawing/2014/main" val="2027625531"/>
                  </a:ext>
                </a:extLst>
              </a:tr>
            </a:tbl>
          </a:graphicData>
        </a:graphic>
      </p:graphicFrame>
      <p:sp>
        <p:nvSpPr>
          <p:cNvPr id="2" name="Title 1"/>
          <p:cNvSpPr>
            <a:spLocks noGrp="1"/>
          </p:cNvSpPr>
          <p:nvPr>
            <p:ph type="title"/>
          </p:nvPr>
        </p:nvSpPr>
        <p:spPr>
          <a:xfrm>
            <a:off x="257695" y="587674"/>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800" b="1" spc="-150" dirty="0" smtClean="0">
                <a:solidFill>
                  <a:schemeClr val="accent6"/>
                </a:solidFill>
                <a:latin typeface="Britannic Bold" panose="020B0903060703020204" pitchFamily="34" charset="0"/>
                <a:cs typeface="Calibri" panose="020F0502020204030204" pitchFamily="34" charset="0"/>
              </a:rPr>
              <a:t>DIRECTIVES: Goods &amp; Services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2" name="Rectangle 11"/>
          <p:cNvSpPr/>
          <p:nvPr/>
        </p:nvSpPr>
        <p:spPr>
          <a:xfrm>
            <a:off x="316981" y="1293558"/>
            <a:ext cx="8279477" cy="3000821"/>
          </a:xfrm>
          <a:prstGeom prst="rect">
            <a:avLst/>
          </a:prstGeom>
        </p:spPr>
        <p:txBody>
          <a:bodyPr wrap="square">
            <a:spAutoFit/>
          </a:bodyPr>
          <a:lstStyle/>
          <a:p>
            <a:r>
              <a:rPr lang="en-US" sz="2400" b="1" dirty="0">
                <a:solidFill>
                  <a:schemeClr val="accent6"/>
                </a:solidFill>
                <a:latin typeface="Britannic Bold" panose="020B0903060703020204" pitchFamily="34" charset="0"/>
              </a:rPr>
              <a:t>Test for </a:t>
            </a:r>
            <a:r>
              <a:rPr lang="en-US" sz="2400" b="1" dirty="0" smtClean="0">
                <a:solidFill>
                  <a:schemeClr val="accent6"/>
                </a:solidFill>
                <a:latin typeface="Britannic Bold" panose="020B0903060703020204" pitchFamily="34" charset="0"/>
              </a:rPr>
              <a:t>Understanding</a:t>
            </a:r>
          </a:p>
          <a:p>
            <a:endParaRPr lang="en-US" sz="1400" u="sng" dirty="0">
              <a:solidFill>
                <a:schemeClr val="bg2">
                  <a:lumMod val="50000"/>
                </a:schemeClr>
              </a:solidFill>
              <a:latin typeface="Britannic Bold" panose="020B0903060703020204" pitchFamily="34" charset="0"/>
            </a:endParaRPr>
          </a:p>
          <a:p>
            <a:pPr>
              <a:spcAft>
                <a:spcPts val="600"/>
              </a:spcAft>
            </a:pPr>
            <a:r>
              <a:rPr lang="en-US" sz="1400" dirty="0">
                <a:solidFill>
                  <a:schemeClr val="bg2">
                    <a:lumMod val="50000"/>
                  </a:schemeClr>
                </a:solidFill>
                <a:latin typeface="Britannic Bold" panose="020B0903060703020204" pitchFamily="34" charset="0"/>
              </a:rPr>
              <a:t>For each of the following statements, determine if the expenditures would be an appropriate use of grant funds under the Goods and Services directive</a:t>
            </a:r>
            <a:r>
              <a:rPr lang="en-US" sz="1400" dirty="0" smtClean="0">
                <a:solidFill>
                  <a:schemeClr val="bg2">
                    <a:lumMod val="50000"/>
                  </a:schemeClr>
                </a:solidFill>
                <a:latin typeface="Britannic Bold" panose="020B0903060703020204" pitchFamily="34" charset="0"/>
              </a:rPr>
              <a:t>?</a:t>
            </a:r>
          </a:p>
          <a:p>
            <a:pPr>
              <a:spcAft>
                <a:spcPts val="600"/>
              </a:spcAft>
            </a:pPr>
            <a:endParaRPr lang="en-US" sz="900" dirty="0">
              <a:solidFill>
                <a:schemeClr val="bg2">
                  <a:lumMod val="50000"/>
                </a:schemeClr>
              </a:solidFill>
              <a:latin typeface="Britannic Bold" panose="020B0903060703020204" pitchFamily="34" charset="0"/>
            </a:endParaRP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Office and stationery supplies not normally provided by the administering institution.</a:t>
            </a: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Grant recipient wants to use her own company to translate documents from the research project.</a:t>
            </a: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The costs associated with regulatory compliance to provincial or municipal regulations and by-laws.</a:t>
            </a:r>
          </a:p>
          <a:p>
            <a:pPr marL="914400" indent="-457200">
              <a:spcAft>
                <a:spcPts val="600"/>
              </a:spcAft>
              <a:buFont typeface="+mj-lt"/>
              <a:buAutoNum type="alphaLcParenR"/>
            </a:pPr>
            <a:r>
              <a:rPr lang="en-US" sz="1400" dirty="0">
                <a:solidFill>
                  <a:schemeClr val="bg2">
                    <a:lumMod val="50000"/>
                  </a:schemeClr>
                </a:solidFill>
                <a:latin typeface="Britannic Bold" panose="020B0903060703020204" pitchFamily="34" charset="0"/>
              </a:rPr>
              <a:t>Consulting fees for the services rendered by a statistician on a project.</a:t>
            </a:r>
          </a:p>
        </p:txBody>
      </p:sp>
      <p:sp>
        <p:nvSpPr>
          <p:cNvPr id="7" name="Rounded Rectangle 6"/>
          <p:cNvSpPr/>
          <p:nvPr/>
        </p:nvSpPr>
        <p:spPr>
          <a:xfrm>
            <a:off x="429529" y="4828114"/>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Contribute towards direct costs of the research/activities</a:t>
            </a:r>
          </a:p>
        </p:txBody>
      </p:sp>
      <p:sp>
        <p:nvSpPr>
          <p:cNvPr id="8" name="Rounded Rectangle 7"/>
          <p:cNvSpPr/>
          <p:nvPr/>
        </p:nvSpPr>
        <p:spPr>
          <a:xfrm>
            <a:off x="2551191"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be provided by the administering institution</a:t>
            </a:r>
            <a:endParaRPr lang="en-US" sz="1200" dirty="0">
              <a:solidFill>
                <a:schemeClr val="bg2">
                  <a:lumMod val="50000"/>
                </a:schemeClr>
              </a:solidFill>
              <a:latin typeface="Britannic Bold" panose="020B0903060703020204" pitchFamily="34" charset="0"/>
            </a:endParaRPr>
          </a:p>
        </p:txBody>
      </p:sp>
      <p:sp>
        <p:nvSpPr>
          <p:cNvPr id="9" name="Rounded Rectangle 8"/>
          <p:cNvSpPr/>
          <p:nvPr/>
        </p:nvSpPr>
        <p:spPr>
          <a:xfrm>
            <a:off x="4672853"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Be effective and economical</a:t>
            </a:r>
            <a:endParaRPr lang="en-US" sz="1200" dirty="0">
              <a:solidFill>
                <a:schemeClr val="bg2">
                  <a:lumMod val="50000"/>
                </a:schemeClr>
              </a:solidFill>
              <a:latin typeface="Britannic Bold" panose="020B0903060703020204" pitchFamily="34" charset="0"/>
            </a:endParaRPr>
          </a:p>
        </p:txBody>
      </p:sp>
      <p:sp>
        <p:nvSpPr>
          <p:cNvPr id="10" name="Rounded Rectangle 9"/>
          <p:cNvSpPr/>
          <p:nvPr/>
        </p:nvSpPr>
        <p:spPr>
          <a:xfrm>
            <a:off x="6824750"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resulted in personal gain</a:t>
            </a:r>
          </a:p>
        </p:txBody>
      </p:sp>
    </p:spTree>
    <p:extLst>
      <p:ext uri="{BB962C8B-B14F-4D97-AF65-F5344CB8AC3E}">
        <p14:creationId xmlns:p14="http://schemas.microsoft.com/office/powerpoint/2010/main" val="35756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3" y="769966"/>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400" b="1" spc="-150" dirty="0" smtClean="0">
                <a:solidFill>
                  <a:schemeClr val="accent6"/>
                </a:solidFill>
                <a:latin typeface="Britannic Bold" panose="020B0903060703020204" pitchFamily="34" charset="0"/>
                <a:cs typeface="Calibri" panose="020F0502020204030204" pitchFamily="34" charset="0"/>
              </a:rPr>
              <a:t>DIRECTIVES: Travel &amp; Travel-Related Subsistence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657033571"/>
              </p:ext>
            </p:extLst>
          </p:nvPr>
        </p:nvGraphicFramePr>
        <p:xfrm>
          <a:off x="473824" y="1787698"/>
          <a:ext cx="8279477" cy="3312160"/>
        </p:xfrm>
        <a:graphic>
          <a:graphicData uri="http://schemas.openxmlformats.org/drawingml/2006/table">
            <a:tbl>
              <a:tblPr firstRow="1" bandRow="1">
                <a:tableStyleId>{93296810-A885-4BE3-A3E7-6D5BEEA58F35}</a:tableStyleId>
              </a:tblPr>
              <a:tblGrid>
                <a:gridCol w="8279477">
                  <a:extLst>
                    <a:ext uri="{9D8B030D-6E8A-4147-A177-3AD203B41FA5}">
                      <a16:colId xmlns:a16="http://schemas.microsoft.com/office/drawing/2014/main" val="405126732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ritannic Bold" panose="020B0903060703020204" pitchFamily="34" charset="0"/>
                        </a:rPr>
                        <a:t>ELIGIBLE EXPENSES</a:t>
                      </a:r>
                    </a:p>
                  </a:txBody>
                  <a:tcPr/>
                </a:tc>
                <a:extLst>
                  <a:ext uri="{0D108BD9-81ED-4DB2-BD59-A6C34878D82A}">
                    <a16:rowId xmlns:a16="http://schemas.microsoft.com/office/drawing/2014/main" val="2011216794"/>
                  </a:ext>
                </a:extLst>
              </a:tr>
              <a:tr h="370840">
                <a:tc>
                  <a:txBody>
                    <a:bodyPr/>
                    <a:lstStyle/>
                    <a:p>
                      <a:pPr marL="285750" indent="-285750">
                        <a:buFont typeface="Wingdings" panose="05000000000000000000" pitchFamily="2" charset="2"/>
                        <a:buChar char="þ"/>
                      </a:pPr>
                      <a:r>
                        <a:rPr lang="en-US" dirty="0" smtClean="0">
                          <a:solidFill>
                            <a:schemeClr val="bg2">
                              <a:lumMod val="50000"/>
                            </a:schemeClr>
                          </a:solidFill>
                          <a:latin typeface="Britannic Bold" panose="020B0903060703020204" pitchFamily="34" charset="0"/>
                          <a:sym typeface="Wingdings" panose="05000000000000000000" pitchFamily="2" charset="2"/>
                        </a:rPr>
                        <a:t> All travel and travel-related</a:t>
                      </a:r>
                      <a:r>
                        <a:rPr lang="en-US" baseline="0" dirty="0" smtClean="0">
                          <a:solidFill>
                            <a:schemeClr val="bg2">
                              <a:lumMod val="50000"/>
                            </a:schemeClr>
                          </a:solidFill>
                          <a:latin typeface="Britannic Bold" panose="020B0903060703020204" pitchFamily="34" charset="0"/>
                          <a:sym typeface="Wingdings" panose="05000000000000000000" pitchFamily="2" charset="2"/>
                        </a:rPr>
                        <a:t> subsistence claimed in accordance with UNBC </a:t>
                      </a:r>
                    </a:p>
                    <a:p>
                      <a:pPr marL="0" indent="0">
                        <a:buFont typeface="Wingdings" panose="05000000000000000000" pitchFamily="2" charset="2"/>
                        <a:buNone/>
                      </a:pPr>
                      <a:r>
                        <a:rPr lang="en-US" baseline="0" dirty="0" smtClean="0">
                          <a:solidFill>
                            <a:schemeClr val="bg2">
                              <a:lumMod val="50000"/>
                            </a:schemeClr>
                          </a:solidFill>
                          <a:latin typeface="Britannic Bold" panose="020B0903060703020204" pitchFamily="34" charset="0"/>
                          <a:sym typeface="Wingdings" panose="05000000000000000000" pitchFamily="2" charset="2"/>
                        </a:rPr>
                        <a:t>      relevant policies and procedures</a:t>
                      </a:r>
                      <a:endParaRPr lang="en-US"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732386911"/>
                  </a:ext>
                </a:extLst>
              </a:tr>
              <a:tr h="370840">
                <a:tc>
                  <a:txBody>
                    <a:bodyPr/>
                    <a:lstStyle/>
                    <a:p>
                      <a:pPr marL="285750" indent="-285750">
                        <a:buFont typeface="Wingdings" panose="05000000000000000000" pitchFamily="2" charset="2"/>
                        <a:buChar char="þ"/>
                      </a:pPr>
                      <a:r>
                        <a:rPr lang="en-US" sz="1800" dirty="0" smtClean="0">
                          <a:solidFill>
                            <a:schemeClr val="bg2">
                              <a:lumMod val="50000"/>
                            </a:schemeClr>
                          </a:solidFill>
                          <a:latin typeface="Britannic Bold" panose="020B0903060703020204" pitchFamily="34" charset="0"/>
                        </a:rPr>
                        <a:t> Such expenditures, including reasonable out-of-pocket expenses, can be </a:t>
                      </a:r>
                    </a:p>
                    <a:p>
                      <a:pPr marL="0" indent="0">
                        <a:buFont typeface="Wingdings" panose="05000000000000000000" pitchFamily="2" charset="2"/>
                        <a:buNone/>
                      </a:pPr>
                      <a:r>
                        <a:rPr lang="en-US" sz="1800" dirty="0" smtClean="0">
                          <a:solidFill>
                            <a:schemeClr val="bg2">
                              <a:lumMod val="50000"/>
                            </a:schemeClr>
                          </a:solidFill>
                          <a:latin typeface="Britannic Bold" panose="020B0903060703020204" pitchFamily="34" charset="0"/>
                        </a:rPr>
                        <a:t>     claimed for the grant recipient and other individuals who contribute to the </a:t>
                      </a:r>
                    </a:p>
                    <a:p>
                      <a:pPr marL="0" indent="0">
                        <a:buFont typeface="Wingdings" panose="05000000000000000000" pitchFamily="2" charset="2"/>
                        <a:buNone/>
                      </a:pPr>
                      <a:r>
                        <a:rPr lang="en-US" sz="1800" dirty="0" smtClean="0">
                          <a:solidFill>
                            <a:schemeClr val="bg2">
                              <a:lumMod val="50000"/>
                            </a:schemeClr>
                          </a:solidFill>
                          <a:latin typeface="Britannic Bold" panose="020B0903060703020204" pitchFamily="34" charset="0"/>
                        </a:rPr>
                        <a:t>     funded research/activities.</a:t>
                      </a:r>
                      <a:r>
                        <a:rPr lang="en-US" sz="1800" baseline="0" dirty="0" smtClean="0">
                          <a:solidFill>
                            <a:schemeClr val="bg2">
                              <a:lumMod val="50000"/>
                            </a:schemeClr>
                          </a:solidFill>
                          <a:latin typeface="Britannic Bold" panose="020B0903060703020204" pitchFamily="34" charset="0"/>
                        </a:rPr>
                        <a:t>  </a:t>
                      </a:r>
                      <a:r>
                        <a:rPr lang="en-US" baseline="0" dirty="0" smtClean="0">
                          <a:solidFill>
                            <a:schemeClr val="bg2">
                              <a:lumMod val="50000"/>
                            </a:schemeClr>
                          </a:solidFill>
                          <a:latin typeface="Britannic Bold" panose="020B0903060703020204" pitchFamily="34" charset="0"/>
                          <a:sym typeface="Wingdings" panose="05000000000000000000" pitchFamily="2" charset="2"/>
                        </a:rPr>
                        <a:t>For claimants other than the grant recipient,   </a:t>
                      </a:r>
                    </a:p>
                    <a:p>
                      <a:r>
                        <a:rPr lang="en-US" baseline="0" dirty="0" smtClean="0">
                          <a:solidFill>
                            <a:schemeClr val="bg2">
                              <a:lumMod val="50000"/>
                            </a:schemeClr>
                          </a:solidFill>
                          <a:latin typeface="Britannic Bold" panose="020B0903060703020204" pitchFamily="34" charset="0"/>
                          <a:sym typeface="Wingdings" panose="05000000000000000000" pitchFamily="2" charset="2"/>
                        </a:rPr>
                        <a:t>     the affiliation with the funded research/activities must be specified</a:t>
                      </a:r>
                    </a:p>
                  </a:txBody>
                  <a:tcPr/>
                </a:tc>
                <a:extLst>
                  <a:ext uri="{0D108BD9-81ED-4DB2-BD59-A6C34878D82A}">
                    <a16:rowId xmlns:a16="http://schemas.microsoft.com/office/drawing/2014/main" val="3456493732"/>
                  </a:ext>
                </a:extLst>
              </a:tr>
              <a:tr h="370840">
                <a:tc>
                  <a:txBody>
                    <a:bodyPr/>
                    <a:lstStyle/>
                    <a:p>
                      <a:r>
                        <a:rPr lang="en-US" dirty="0" smtClean="0">
                          <a:solidFill>
                            <a:schemeClr val="bg2">
                              <a:lumMod val="50000"/>
                            </a:schemeClr>
                          </a:solidFill>
                          <a:latin typeface="Britannic Bold" panose="020B0903060703020204" pitchFamily="34" charset="0"/>
                          <a:sym typeface="Wingdings" panose="05000000000000000000" pitchFamily="2" charset="2"/>
                        </a:rPr>
                        <a:t></a:t>
                      </a:r>
                      <a:r>
                        <a:rPr lang="en-US" baseline="0" dirty="0" smtClean="0">
                          <a:solidFill>
                            <a:schemeClr val="bg2">
                              <a:lumMod val="50000"/>
                            </a:schemeClr>
                          </a:solidFill>
                          <a:latin typeface="Britannic Bold" panose="020B0903060703020204" pitchFamily="34" charset="0"/>
                          <a:sym typeface="Wingdings" panose="05000000000000000000" pitchFamily="2" charset="2"/>
                        </a:rPr>
                        <a:t>  </a:t>
                      </a:r>
                      <a:r>
                        <a:rPr lang="en-US" sz="1800" dirty="0" smtClean="0">
                          <a:solidFill>
                            <a:schemeClr val="bg2">
                              <a:lumMod val="50000"/>
                            </a:schemeClr>
                          </a:solidFill>
                          <a:latin typeface="Britannic Bold" panose="020B0903060703020204" pitchFamily="34" charset="0"/>
                        </a:rPr>
                        <a:t>Expenditures must be authorized by the right level of authority</a:t>
                      </a:r>
                      <a:endParaRPr lang="en-US"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40865108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Britannic Bold" panose="020B0903060703020204" pitchFamily="34" charset="0"/>
                        </a:rPr>
                        <a:t>INELIGIBLE EXPENSES</a:t>
                      </a:r>
                    </a:p>
                  </a:txBody>
                  <a:tcPr>
                    <a:solidFill>
                      <a:srgbClr val="C00000"/>
                    </a:solidFill>
                  </a:tcPr>
                </a:tc>
                <a:extLst>
                  <a:ext uri="{0D108BD9-81ED-4DB2-BD59-A6C34878D82A}">
                    <a16:rowId xmlns:a16="http://schemas.microsoft.com/office/drawing/2014/main" val="898378133"/>
                  </a:ext>
                </a:extLst>
              </a:tr>
              <a:tr h="370840">
                <a:tc>
                  <a:txBody>
                    <a:bodyPr/>
                    <a:lstStyle/>
                    <a:p>
                      <a:r>
                        <a:rPr lang="en-US" dirty="0" smtClean="0">
                          <a:solidFill>
                            <a:schemeClr val="bg2">
                              <a:lumMod val="50000"/>
                            </a:schemeClr>
                          </a:solidFill>
                          <a:latin typeface="Britannic Bold" panose="020B0903060703020204" pitchFamily="34" charset="0"/>
                          <a:sym typeface="Wingdings" panose="05000000000000000000" pitchFamily="2" charset="2"/>
                        </a:rPr>
                        <a:t>  Alcoholic</a:t>
                      </a:r>
                      <a:r>
                        <a:rPr lang="en-US" baseline="0" dirty="0" smtClean="0">
                          <a:solidFill>
                            <a:schemeClr val="bg2">
                              <a:lumMod val="50000"/>
                            </a:schemeClr>
                          </a:solidFill>
                          <a:latin typeface="Britannic Bold" panose="020B0903060703020204" pitchFamily="34" charset="0"/>
                          <a:sym typeface="Wingdings" panose="05000000000000000000" pitchFamily="2" charset="2"/>
                        </a:rPr>
                        <a:t> beverages</a:t>
                      </a:r>
                      <a:endParaRPr lang="en-US" dirty="0">
                        <a:solidFill>
                          <a:schemeClr val="bg2">
                            <a:lumMod val="50000"/>
                          </a:schemeClr>
                        </a:solidFill>
                        <a:latin typeface="Britannic Bold" panose="020B0903060703020204" pitchFamily="34" charset="0"/>
                      </a:endParaRPr>
                    </a:p>
                  </a:txBody>
                  <a:tcPr>
                    <a:solidFill>
                      <a:srgbClr val="FF9999"/>
                    </a:solidFill>
                  </a:tcPr>
                </a:tc>
                <a:extLst>
                  <a:ext uri="{0D108BD9-81ED-4DB2-BD59-A6C34878D82A}">
                    <a16:rowId xmlns:a16="http://schemas.microsoft.com/office/drawing/2014/main" val="3748083908"/>
                  </a:ext>
                </a:extLst>
              </a:tr>
            </a:tbl>
          </a:graphicData>
        </a:graphic>
      </p:graphicFrame>
    </p:spTree>
    <p:extLst>
      <p:ext uri="{BB962C8B-B14F-4D97-AF65-F5344CB8AC3E}">
        <p14:creationId xmlns:p14="http://schemas.microsoft.com/office/powerpoint/2010/main" val="262761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34451416"/>
              </p:ext>
            </p:extLst>
          </p:nvPr>
        </p:nvGraphicFramePr>
        <p:xfrm>
          <a:off x="199505" y="4512796"/>
          <a:ext cx="8769927" cy="1268004"/>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881734957"/>
                    </a:ext>
                  </a:extLst>
                </a:gridCol>
              </a:tblGrid>
              <a:tr h="1268004">
                <a:tc>
                  <a:txBody>
                    <a:bodyPr/>
                    <a:lstStyle/>
                    <a:p>
                      <a:pPr algn="ctr"/>
                      <a:r>
                        <a:rPr lang="en-US" sz="1400" dirty="0" smtClean="0">
                          <a:solidFill>
                            <a:srgbClr val="00B0F0"/>
                          </a:solidFill>
                          <a:latin typeface="Britannic Bold" panose="020B0903060703020204" pitchFamily="34" charset="0"/>
                        </a:rPr>
                        <a:t>PRINCIPLES</a:t>
                      </a:r>
                      <a:endParaRPr lang="en-US" sz="1400" dirty="0">
                        <a:solidFill>
                          <a:srgbClr val="00B0F0"/>
                        </a:solidFill>
                        <a:latin typeface="Britannic Bold" panose="020B0903060703020204" pitchFamily="34" charset="0"/>
                      </a:endParaRPr>
                    </a:p>
                  </a:txBody>
                  <a:tcPr>
                    <a:solidFill>
                      <a:srgbClr val="00B0F0">
                        <a:alpha val="25000"/>
                      </a:srgbClr>
                    </a:solidFill>
                  </a:tcPr>
                </a:tc>
                <a:extLst>
                  <a:ext uri="{0D108BD9-81ED-4DB2-BD59-A6C34878D82A}">
                    <a16:rowId xmlns:a16="http://schemas.microsoft.com/office/drawing/2014/main" val="2027625531"/>
                  </a:ext>
                </a:extLst>
              </a:tr>
            </a:tbl>
          </a:graphicData>
        </a:graphic>
      </p:graphicFrame>
      <p:sp>
        <p:nvSpPr>
          <p:cNvPr id="2" name="Title 1"/>
          <p:cNvSpPr>
            <a:spLocks noGrp="1"/>
          </p:cNvSpPr>
          <p:nvPr>
            <p:ph type="title"/>
          </p:nvPr>
        </p:nvSpPr>
        <p:spPr>
          <a:xfrm>
            <a:off x="257695" y="587674"/>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400" b="1" spc="-150" dirty="0" smtClean="0">
                <a:solidFill>
                  <a:schemeClr val="accent6"/>
                </a:solidFill>
                <a:latin typeface="Britannic Bold" panose="020B0903060703020204" pitchFamily="34" charset="0"/>
                <a:cs typeface="Calibri" panose="020F0502020204030204" pitchFamily="34" charset="0"/>
              </a:rPr>
              <a:t>DIRECTIVES: Travel &amp; Travel-Related </a:t>
            </a:r>
            <a:r>
              <a:rPr lang="en-US" sz="3400" b="1" spc="-150" dirty="0" err="1" smtClean="0">
                <a:solidFill>
                  <a:schemeClr val="accent6"/>
                </a:solidFill>
                <a:latin typeface="Britannic Bold" panose="020B0903060703020204" pitchFamily="34" charset="0"/>
                <a:cs typeface="Calibri" panose="020F0502020204030204" pitchFamily="34" charset="0"/>
              </a:rPr>
              <a:t>Subsistance</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2" name="Rectangle 11"/>
          <p:cNvSpPr/>
          <p:nvPr/>
        </p:nvSpPr>
        <p:spPr>
          <a:xfrm>
            <a:off x="316981" y="1229024"/>
            <a:ext cx="8279477" cy="3570208"/>
          </a:xfrm>
          <a:prstGeom prst="rect">
            <a:avLst/>
          </a:prstGeom>
        </p:spPr>
        <p:txBody>
          <a:bodyPr wrap="square">
            <a:spAutoFit/>
          </a:bodyPr>
          <a:lstStyle/>
          <a:p>
            <a:r>
              <a:rPr lang="en-US" sz="2400" b="1" dirty="0">
                <a:solidFill>
                  <a:schemeClr val="accent6"/>
                </a:solidFill>
                <a:latin typeface="Britannic Bold" panose="020B0903060703020204" pitchFamily="34" charset="0"/>
              </a:rPr>
              <a:t>Test for </a:t>
            </a:r>
            <a:r>
              <a:rPr lang="en-US" sz="2400" b="1" dirty="0" smtClean="0">
                <a:solidFill>
                  <a:schemeClr val="accent6"/>
                </a:solidFill>
                <a:latin typeface="Britannic Bold" panose="020B0903060703020204" pitchFamily="34" charset="0"/>
              </a:rPr>
              <a:t>Understanding</a:t>
            </a:r>
          </a:p>
          <a:p>
            <a:endParaRPr lang="en-US" sz="1400" u="sng" dirty="0">
              <a:solidFill>
                <a:schemeClr val="bg2">
                  <a:lumMod val="50000"/>
                </a:schemeClr>
              </a:solidFill>
              <a:latin typeface="Britannic Bold" panose="020B0903060703020204" pitchFamily="34" charset="0"/>
            </a:endParaRPr>
          </a:p>
          <a:p>
            <a:pPr>
              <a:spcAft>
                <a:spcPts val="600"/>
              </a:spcAft>
            </a:pPr>
            <a:r>
              <a:rPr lang="en-US" sz="1600" dirty="0">
                <a:solidFill>
                  <a:schemeClr val="bg2">
                    <a:lumMod val="50000"/>
                  </a:schemeClr>
                </a:solidFill>
                <a:latin typeface="Britannic Bold" panose="020B0903060703020204" pitchFamily="34" charset="0"/>
              </a:rPr>
              <a:t>For each of the following statements, determine if the expenditures would be an appropriate use of grant funds under the Travel and Travel-Related Subsistence directive</a:t>
            </a:r>
            <a:r>
              <a:rPr lang="en-US" sz="1600" dirty="0" smtClean="0">
                <a:solidFill>
                  <a:schemeClr val="bg2">
                    <a:lumMod val="50000"/>
                  </a:schemeClr>
                </a:solidFill>
                <a:latin typeface="Britannic Bold" panose="020B0903060703020204" pitchFamily="34" charset="0"/>
              </a:rPr>
              <a:t>?</a:t>
            </a:r>
          </a:p>
          <a:p>
            <a:pPr>
              <a:spcAft>
                <a:spcPts val="600"/>
              </a:spcAft>
            </a:pPr>
            <a:endParaRPr lang="en-US" sz="900" dirty="0">
              <a:solidFill>
                <a:schemeClr val="bg2">
                  <a:lumMod val="50000"/>
                </a:schemeClr>
              </a:solidFill>
              <a:latin typeface="Britannic Bold" panose="020B0903060703020204" pitchFamily="34" charset="0"/>
            </a:endParaRPr>
          </a:p>
          <a:p>
            <a:pPr marL="914400" indent="-457200">
              <a:spcAft>
                <a:spcPts val="600"/>
              </a:spcAft>
              <a:buFont typeface="+mj-lt"/>
              <a:buAutoNum type="alphaLcParenR"/>
            </a:pPr>
            <a:r>
              <a:rPr lang="fr-CA" sz="1600" dirty="0">
                <a:solidFill>
                  <a:schemeClr val="bg2">
                    <a:lumMod val="50000"/>
                  </a:schemeClr>
                </a:solidFill>
                <a:latin typeface="Britannic Bold" panose="020B0903060703020204" pitchFamily="34" charset="0"/>
              </a:rPr>
              <a:t>A car </a:t>
            </a:r>
            <a:r>
              <a:rPr lang="fr-CA" sz="1600" dirty="0" err="1">
                <a:solidFill>
                  <a:schemeClr val="bg2">
                    <a:lumMod val="50000"/>
                  </a:schemeClr>
                </a:solidFill>
                <a:latin typeface="Britannic Bold" panose="020B0903060703020204" pitchFamily="34" charset="0"/>
              </a:rPr>
              <a:t>rental</a:t>
            </a:r>
            <a:r>
              <a:rPr lang="fr-CA" sz="1600" dirty="0">
                <a:solidFill>
                  <a:schemeClr val="bg2">
                    <a:lumMod val="50000"/>
                  </a:schemeClr>
                </a:solidFill>
                <a:latin typeface="Britannic Bold" panose="020B0903060703020204" pitchFamily="34" charset="0"/>
              </a:rPr>
              <a:t> for </a:t>
            </a:r>
            <a:r>
              <a:rPr lang="fr-CA" sz="1600" dirty="0" err="1">
                <a:solidFill>
                  <a:schemeClr val="bg2">
                    <a:lumMod val="50000"/>
                  </a:schemeClr>
                </a:solidFill>
                <a:latin typeface="Britannic Bold" panose="020B0903060703020204" pitchFamily="34" charset="0"/>
              </a:rPr>
              <a:t>research</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travel</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related</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purposes</a:t>
            </a:r>
            <a:r>
              <a:rPr lang="fr-CA" sz="1600" dirty="0">
                <a:solidFill>
                  <a:schemeClr val="bg2">
                    <a:lumMod val="50000"/>
                  </a:schemeClr>
                </a:solidFill>
                <a:latin typeface="Britannic Bold" panose="020B0903060703020204" pitchFamily="34" charset="0"/>
              </a:rPr>
              <a:t>.</a:t>
            </a:r>
          </a:p>
          <a:p>
            <a:pPr marL="914400" indent="-457200">
              <a:spcAft>
                <a:spcPts val="600"/>
              </a:spcAft>
              <a:buFont typeface="+mj-lt"/>
              <a:buAutoNum type="alphaLcParenR"/>
            </a:pPr>
            <a:r>
              <a:rPr lang="en-US" sz="1600" dirty="0">
                <a:solidFill>
                  <a:schemeClr val="bg2">
                    <a:lumMod val="50000"/>
                  </a:schemeClr>
                </a:solidFill>
                <a:latin typeface="Britannic Bold" panose="020B0903060703020204" pitchFamily="34" charset="0"/>
              </a:rPr>
              <a:t>Purchase of a travel Visa. </a:t>
            </a:r>
          </a:p>
          <a:p>
            <a:pPr marL="914400" indent="-457200">
              <a:spcAft>
                <a:spcPts val="600"/>
              </a:spcAft>
              <a:buFont typeface="+mj-lt"/>
              <a:buAutoNum type="alphaLcParenR"/>
            </a:pPr>
            <a:r>
              <a:rPr lang="fr-CA" sz="1600" dirty="0" err="1">
                <a:solidFill>
                  <a:schemeClr val="bg2">
                    <a:lumMod val="50000"/>
                  </a:schemeClr>
                </a:solidFill>
                <a:latin typeface="Britannic Bold" panose="020B0903060703020204" pitchFamily="34" charset="0"/>
              </a:rPr>
              <a:t>Airfare</a:t>
            </a:r>
            <a:r>
              <a:rPr lang="fr-CA" sz="1600" dirty="0">
                <a:solidFill>
                  <a:schemeClr val="bg2">
                    <a:lumMod val="50000"/>
                  </a:schemeClr>
                </a:solidFill>
                <a:latin typeface="Britannic Bold" panose="020B0903060703020204" pitchFamily="34" charset="0"/>
              </a:rPr>
              <a:t> for a </a:t>
            </a:r>
            <a:r>
              <a:rPr lang="fr-CA" sz="1600" dirty="0" err="1">
                <a:solidFill>
                  <a:schemeClr val="bg2">
                    <a:lumMod val="50000"/>
                  </a:schemeClr>
                </a:solidFill>
                <a:latin typeface="Britannic Bold" panose="020B0903060703020204" pitchFamily="34" charset="0"/>
              </a:rPr>
              <a:t>grant</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recipient</a:t>
            </a:r>
            <a:r>
              <a:rPr lang="fr-CA" sz="1600" dirty="0">
                <a:solidFill>
                  <a:schemeClr val="bg2">
                    <a:lumMod val="50000"/>
                  </a:schemeClr>
                </a:solidFill>
                <a:latin typeface="Britannic Bold" panose="020B0903060703020204" pitchFamily="34" charset="0"/>
              </a:rPr>
              <a:t> to </a:t>
            </a:r>
            <a:r>
              <a:rPr lang="fr-CA" sz="1600" dirty="0" err="1">
                <a:solidFill>
                  <a:schemeClr val="bg2">
                    <a:lumMod val="50000"/>
                  </a:schemeClr>
                </a:solidFill>
                <a:latin typeface="Britannic Bold" panose="020B0903060703020204" pitchFamily="34" charset="0"/>
              </a:rPr>
              <a:t>discuss</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research</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findings</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with</a:t>
            </a:r>
            <a:r>
              <a:rPr lang="fr-CA" sz="1600" dirty="0">
                <a:solidFill>
                  <a:schemeClr val="bg2">
                    <a:lumMod val="50000"/>
                  </a:schemeClr>
                </a:solidFill>
                <a:latin typeface="Britannic Bold" panose="020B0903060703020204" pitchFamily="34" charset="0"/>
              </a:rPr>
              <a:t> out-of-</a:t>
            </a:r>
            <a:r>
              <a:rPr lang="fr-CA" sz="1600" dirty="0" err="1">
                <a:solidFill>
                  <a:schemeClr val="bg2">
                    <a:lumMod val="50000"/>
                  </a:schemeClr>
                </a:solidFill>
                <a:latin typeface="Britannic Bold" panose="020B0903060703020204" pitchFamily="34" charset="0"/>
              </a:rPr>
              <a:t>town</a:t>
            </a:r>
            <a:r>
              <a:rPr lang="fr-CA" sz="1600" dirty="0">
                <a:solidFill>
                  <a:schemeClr val="bg2">
                    <a:lumMod val="50000"/>
                  </a:schemeClr>
                </a:solidFill>
                <a:latin typeface="Britannic Bold" panose="020B0903060703020204" pitchFamily="34" charset="0"/>
              </a:rPr>
              <a:t> </a:t>
            </a:r>
            <a:r>
              <a:rPr lang="fr-CA" sz="1600" dirty="0" err="1">
                <a:solidFill>
                  <a:schemeClr val="bg2">
                    <a:lumMod val="50000"/>
                  </a:schemeClr>
                </a:solidFill>
                <a:latin typeface="Britannic Bold" panose="020B0903060703020204" pitchFamily="34" charset="0"/>
              </a:rPr>
              <a:t>members</a:t>
            </a:r>
            <a:r>
              <a:rPr lang="fr-CA" sz="1600" dirty="0">
                <a:solidFill>
                  <a:schemeClr val="bg2">
                    <a:lumMod val="50000"/>
                  </a:schemeClr>
                </a:solidFill>
                <a:latin typeface="Britannic Bold" panose="020B0903060703020204" pitchFamily="34" charset="0"/>
              </a:rPr>
              <a:t> of the </a:t>
            </a:r>
            <a:r>
              <a:rPr lang="fr-CA" sz="1600" dirty="0" err="1">
                <a:solidFill>
                  <a:schemeClr val="bg2">
                    <a:lumMod val="50000"/>
                  </a:schemeClr>
                </a:solidFill>
                <a:latin typeface="Britannic Bold" panose="020B0903060703020204" pitchFamily="34" charset="0"/>
              </a:rPr>
              <a:t>project</a:t>
            </a:r>
            <a:r>
              <a:rPr lang="fr-CA" sz="1600" dirty="0">
                <a:solidFill>
                  <a:schemeClr val="bg2">
                    <a:lumMod val="50000"/>
                  </a:schemeClr>
                </a:solidFill>
                <a:latin typeface="Britannic Bold" panose="020B0903060703020204" pitchFamily="34" charset="0"/>
              </a:rPr>
              <a:t> team.</a:t>
            </a:r>
          </a:p>
          <a:p>
            <a:pPr marL="914400" indent="-457200">
              <a:spcAft>
                <a:spcPts val="600"/>
              </a:spcAft>
              <a:buFont typeface="+mj-lt"/>
              <a:buAutoNum type="alphaLcParenR"/>
            </a:pPr>
            <a:r>
              <a:rPr lang="en-US" sz="1600" dirty="0">
                <a:solidFill>
                  <a:schemeClr val="bg2">
                    <a:lumMod val="50000"/>
                  </a:schemeClr>
                </a:solidFill>
                <a:latin typeface="Britannic Bold" panose="020B0903060703020204" pitchFamily="34" charset="0"/>
              </a:rPr>
              <a:t>Grant recipient is submitting expenses for rainwear necessary for their family member to visit the research project site.</a:t>
            </a:r>
          </a:p>
          <a:p>
            <a:pPr marL="914400" indent="-457200">
              <a:spcAft>
                <a:spcPts val="600"/>
              </a:spcAft>
              <a:buFont typeface="+mj-lt"/>
              <a:buAutoNum type="alphaLcParenR"/>
            </a:pPr>
            <a:endParaRPr lang="en-US" sz="1400" dirty="0">
              <a:solidFill>
                <a:schemeClr val="bg2">
                  <a:lumMod val="50000"/>
                </a:schemeClr>
              </a:solidFill>
              <a:latin typeface="Britannic Bold" panose="020B0903060703020204" pitchFamily="34" charset="0"/>
            </a:endParaRPr>
          </a:p>
        </p:txBody>
      </p:sp>
      <p:sp>
        <p:nvSpPr>
          <p:cNvPr id="7" name="Rounded Rectangle 6"/>
          <p:cNvSpPr/>
          <p:nvPr/>
        </p:nvSpPr>
        <p:spPr>
          <a:xfrm>
            <a:off x="429529" y="4828114"/>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Contribute towards direct costs of the research/activities</a:t>
            </a:r>
          </a:p>
        </p:txBody>
      </p:sp>
      <p:sp>
        <p:nvSpPr>
          <p:cNvPr id="8" name="Rounded Rectangle 7"/>
          <p:cNvSpPr/>
          <p:nvPr/>
        </p:nvSpPr>
        <p:spPr>
          <a:xfrm>
            <a:off x="2551191"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be provided by the administering institution</a:t>
            </a:r>
            <a:endParaRPr lang="en-US" sz="1200" dirty="0">
              <a:solidFill>
                <a:schemeClr val="bg2">
                  <a:lumMod val="50000"/>
                </a:schemeClr>
              </a:solidFill>
              <a:latin typeface="Britannic Bold" panose="020B0903060703020204" pitchFamily="34" charset="0"/>
            </a:endParaRPr>
          </a:p>
        </p:txBody>
      </p:sp>
      <p:sp>
        <p:nvSpPr>
          <p:cNvPr id="9" name="Rounded Rectangle 8"/>
          <p:cNvSpPr/>
          <p:nvPr/>
        </p:nvSpPr>
        <p:spPr>
          <a:xfrm>
            <a:off x="4672853"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Be effective and economical</a:t>
            </a:r>
            <a:endParaRPr lang="en-US" sz="1200" dirty="0">
              <a:solidFill>
                <a:schemeClr val="bg2">
                  <a:lumMod val="50000"/>
                </a:schemeClr>
              </a:solidFill>
              <a:latin typeface="Britannic Bold" panose="020B0903060703020204" pitchFamily="34" charset="0"/>
            </a:endParaRPr>
          </a:p>
        </p:txBody>
      </p:sp>
      <p:sp>
        <p:nvSpPr>
          <p:cNvPr id="10" name="Rounded Rectangle 9"/>
          <p:cNvSpPr/>
          <p:nvPr/>
        </p:nvSpPr>
        <p:spPr>
          <a:xfrm>
            <a:off x="6824750"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resulted in personal gain</a:t>
            </a:r>
          </a:p>
        </p:txBody>
      </p:sp>
    </p:spTree>
    <p:extLst>
      <p:ext uri="{BB962C8B-B14F-4D97-AF65-F5344CB8AC3E}">
        <p14:creationId xmlns:p14="http://schemas.microsoft.com/office/powerpoint/2010/main" val="4030187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696191"/>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b="1" spc="-150" dirty="0" smtClean="0">
                <a:solidFill>
                  <a:schemeClr val="accent6"/>
                </a:solidFill>
                <a:latin typeface="Britannic Bold" panose="020B0903060703020204" pitchFamily="34" charset="0"/>
                <a:cs typeface="Calibri" panose="020F0502020204030204" pitchFamily="34" charset="0"/>
              </a:rPr>
              <a:t>DIRECTIVES: Hospitality</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3100185735"/>
              </p:ext>
            </p:extLst>
          </p:nvPr>
        </p:nvGraphicFramePr>
        <p:xfrm>
          <a:off x="390696" y="1521229"/>
          <a:ext cx="8279477" cy="3490843"/>
        </p:xfrm>
        <a:graphic>
          <a:graphicData uri="http://schemas.openxmlformats.org/drawingml/2006/table">
            <a:tbl>
              <a:tblPr firstRow="1" bandRow="1">
                <a:tableStyleId>{93296810-A885-4BE3-A3E7-6D5BEEA58F35}</a:tableStyleId>
              </a:tblPr>
              <a:tblGrid>
                <a:gridCol w="8279477">
                  <a:extLst>
                    <a:ext uri="{9D8B030D-6E8A-4147-A177-3AD203B41FA5}">
                      <a16:colId xmlns:a16="http://schemas.microsoft.com/office/drawing/2014/main" val="1094244877"/>
                    </a:ext>
                  </a:extLst>
                </a:gridCol>
              </a:tblGrid>
              <a:tr h="0">
                <a:tc>
                  <a:txBody>
                    <a:bodyPr/>
                    <a:lstStyle/>
                    <a:p>
                      <a:r>
                        <a:rPr lang="en-US" dirty="0" smtClean="0">
                          <a:latin typeface="Britannic Bold" panose="020B0903060703020204" pitchFamily="34" charset="0"/>
                        </a:rPr>
                        <a:t>ELIGIBLE EXPENSES</a:t>
                      </a:r>
                      <a:endParaRPr lang="en-US" dirty="0">
                        <a:latin typeface="Britannic Bold" panose="020B0903060703020204" pitchFamily="34" charset="0"/>
                      </a:endParaRPr>
                    </a:p>
                  </a:txBody>
                  <a:tcPr/>
                </a:tc>
                <a:extLst>
                  <a:ext uri="{0D108BD9-81ED-4DB2-BD59-A6C34878D82A}">
                    <a16:rowId xmlns:a16="http://schemas.microsoft.com/office/drawing/2014/main" val="3252749749"/>
                  </a:ext>
                </a:extLst>
              </a:tr>
              <a:tr h="395738">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Hospitality</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costs must be directly related to the funded research and be incurred for:</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2716962403"/>
                  </a:ext>
                </a:extLst>
              </a:tr>
              <a:tr h="399011">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Networking purposes provided in the context of formal courtesy or as a form of cultural respect;</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580064526"/>
                  </a:ext>
                </a:extLst>
              </a:tr>
              <a:tr h="313862">
                <a:tc>
                  <a:txBody>
                    <a:bodyPr/>
                    <a:lstStyle/>
                    <a:p>
                      <a:pPr marL="285750" indent="-285750">
                        <a:buFont typeface="Wingdings" panose="05000000000000000000" pitchFamily="2" charset="2"/>
                        <a:buChar char="þ"/>
                      </a:pPr>
                      <a:r>
                        <a:rPr lang="en-US" sz="1400" dirty="0" smtClean="0">
                          <a:solidFill>
                            <a:schemeClr val="bg2">
                              <a:lumMod val="50000"/>
                            </a:schemeClr>
                          </a:solidFill>
                          <a:latin typeface="Britannic Bold" panose="020B0903060703020204" pitchFamily="34" charset="0"/>
                          <a:sym typeface="Wingdings" panose="05000000000000000000" pitchFamily="2" charset="2"/>
                        </a:rPr>
                        <a:t>Activities in the context of assemblies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or gatherings that facilitate and contribute to achieving the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research objectives;</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581431100"/>
                  </a:ext>
                </a:extLst>
              </a:tr>
              <a:tr h="533565">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Where one or more of the individuals participating is not a member of the research</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team and not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involved in the day-to-day funded research/activities</a:t>
                      </a:r>
                      <a:endParaRPr lang="en-US" sz="1400" b="1"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930134168"/>
                  </a:ext>
                </a:extLst>
              </a:tr>
              <a:tr h="376634">
                <a:tc>
                  <a:txBody>
                    <a:bodyPr/>
                    <a:lstStyle/>
                    <a:p>
                      <a:r>
                        <a:rPr lang="en-US" sz="1800" dirty="0" smtClean="0">
                          <a:solidFill>
                            <a:schemeClr val="bg1"/>
                          </a:solidFill>
                          <a:latin typeface="Britannic Bold" panose="020B0903060703020204" pitchFamily="34" charset="0"/>
                        </a:rPr>
                        <a:t>INELIGIBLE EXPENSES</a:t>
                      </a:r>
                      <a:endParaRPr lang="en-US" sz="1800" dirty="0">
                        <a:solidFill>
                          <a:schemeClr val="bg1"/>
                        </a:solidFill>
                        <a:latin typeface="Britannic Bold" panose="020B0903060703020204" pitchFamily="34" charset="0"/>
                      </a:endParaRPr>
                    </a:p>
                  </a:txBody>
                  <a:tcPr>
                    <a:solidFill>
                      <a:srgbClr val="C00000"/>
                    </a:solidFill>
                  </a:tcPr>
                </a:tc>
                <a:extLst>
                  <a:ext uri="{0D108BD9-81ED-4DB2-BD59-A6C34878D82A}">
                    <a16:rowId xmlns:a16="http://schemas.microsoft.com/office/drawing/2014/main" val="3659456675"/>
                  </a:ext>
                </a:extLst>
              </a:tr>
              <a:tr h="383815">
                <a:tc>
                  <a:txBody>
                    <a:bodyPr/>
                    <a:lstStyle/>
                    <a:p>
                      <a:pPr marL="285750" indent="-285750">
                        <a:buFont typeface="Wingdings" panose="05000000000000000000" pitchFamily="2" charset="2"/>
                        <a:buChar char="ý"/>
                      </a:pPr>
                      <a:r>
                        <a:rPr lang="en-US" sz="1400" dirty="0" smtClean="0">
                          <a:solidFill>
                            <a:schemeClr val="bg2">
                              <a:lumMod val="50000"/>
                            </a:schemeClr>
                          </a:solidFill>
                          <a:latin typeface="Britannic Bold" panose="020B0903060703020204" pitchFamily="34" charset="0"/>
                          <a:sym typeface="Wingdings" panose="05000000000000000000" pitchFamily="2" charset="2"/>
                        </a:rPr>
                        <a:t>Alcoholic beverages</a:t>
                      </a:r>
                      <a:endParaRPr lang="en-US" sz="1400" dirty="0">
                        <a:solidFill>
                          <a:schemeClr val="bg2">
                            <a:lumMod val="50000"/>
                          </a:schemeClr>
                        </a:solidFill>
                        <a:latin typeface="Britannic Bold" panose="020B0903060703020204" pitchFamily="34" charset="0"/>
                      </a:endParaRPr>
                    </a:p>
                  </a:txBody>
                  <a:tcPr>
                    <a:solidFill>
                      <a:srgbClr val="FFCCCC"/>
                    </a:solidFill>
                  </a:tcPr>
                </a:tc>
                <a:extLst>
                  <a:ext uri="{0D108BD9-81ED-4DB2-BD59-A6C34878D82A}">
                    <a16:rowId xmlns:a16="http://schemas.microsoft.com/office/drawing/2014/main" val="1538089640"/>
                  </a:ext>
                </a:extLst>
              </a:tr>
              <a:tr h="313862">
                <a:tc>
                  <a:txBody>
                    <a:bodyPr/>
                    <a:lstStyle/>
                    <a:p>
                      <a:pPr marL="285750" indent="-285750">
                        <a:buFont typeface="Wingdings" panose="05000000000000000000" pitchFamily="2" charset="2"/>
                        <a:buChar char="ý"/>
                      </a:pPr>
                      <a:r>
                        <a:rPr lang="en-US" sz="1400" dirty="0" smtClean="0">
                          <a:solidFill>
                            <a:schemeClr val="bg2">
                              <a:lumMod val="50000"/>
                            </a:schemeClr>
                          </a:solidFill>
                          <a:latin typeface="Britannic Bold" panose="020B0903060703020204" pitchFamily="34" charset="0"/>
                          <a:sym typeface="Wingdings" panose="05000000000000000000" pitchFamily="2" charset="2"/>
                        </a:rPr>
                        <a:t>Costs incurred</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for interactions between participants involved in the day-to-day funded </a:t>
                      </a:r>
                    </a:p>
                    <a:p>
                      <a:pPr marL="0" indent="0">
                        <a:buFont typeface="Wingdings" panose="05000000000000000000" pitchFamily="2" charset="2"/>
                        <a:buNone/>
                      </a:pP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research/activities</a:t>
                      </a:r>
                      <a:endParaRPr lang="en-US" sz="1400" dirty="0">
                        <a:solidFill>
                          <a:schemeClr val="bg2">
                            <a:lumMod val="50000"/>
                          </a:schemeClr>
                        </a:solidFill>
                        <a:latin typeface="Britannic Bold" panose="020B0903060703020204" pitchFamily="34" charset="0"/>
                      </a:endParaRPr>
                    </a:p>
                  </a:txBody>
                  <a:tcPr>
                    <a:solidFill>
                      <a:srgbClr val="FF9999"/>
                    </a:solidFill>
                  </a:tcPr>
                </a:tc>
                <a:extLst>
                  <a:ext uri="{0D108BD9-81ED-4DB2-BD59-A6C34878D82A}">
                    <a16:rowId xmlns:a16="http://schemas.microsoft.com/office/drawing/2014/main" val="3239858128"/>
                  </a:ext>
                </a:extLst>
              </a:tr>
            </a:tbl>
          </a:graphicData>
        </a:graphic>
      </p:graphicFrame>
    </p:spTree>
    <p:extLst>
      <p:ext uri="{BB962C8B-B14F-4D97-AF65-F5344CB8AC3E}">
        <p14:creationId xmlns:p14="http://schemas.microsoft.com/office/powerpoint/2010/main" val="279040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34451416"/>
              </p:ext>
            </p:extLst>
          </p:nvPr>
        </p:nvGraphicFramePr>
        <p:xfrm>
          <a:off x="199505" y="4512796"/>
          <a:ext cx="8769927" cy="1268004"/>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881734957"/>
                    </a:ext>
                  </a:extLst>
                </a:gridCol>
              </a:tblGrid>
              <a:tr h="1268004">
                <a:tc>
                  <a:txBody>
                    <a:bodyPr/>
                    <a:lstStyle/>
                    <a:p>
                      <a:pPr algn="ctr"/>
                      <a:r>
                        <a:rPr lang="en-US" sz="1400" dirty="0" smtClean="0">
                          <a:solidFill>
                            <a:srgbClr val="00B0F0"/>
                          </a:solidFill>
                          <a:latin typeface="Britannic Bold" panose="020B0903060703020204" pitchFamily="34" charset="0"/>
                        </a:rPr>
                        <a:t>PRINCIPLES</a:t>
                      </a:r>
                      <a:endParaRPr lang="en-US" sz="1400" dirty="0">
                        <a:solidFill>
                          <a:srgbClr val="00B0F0"/>
                        </a:solidFill>
                        <a:latin typeface="Britannic Bold" panose="020B0903060703020204" pitchFamily="34" charset="0"/>
                      </a:endParaRPr>
                    </a:p>
                  </a:txBody>
                  <a:tcPr>
                    <a:solidFill>
                      <a:srgbClr val="00B0F0">
                        <a:alpha val="25000"/>
                      </a:srgbClr>
                    </a:solidFill>
                  </a:tcPr>
                </a:tc>
                <a:extLst>
                  <a:ext uri="{0D108BD9-81ED-4DB2-BD59-A6C34878D82A}">
                    <a16:rowId xmlns:a16="http://schemas.microsoft.com/office/drawing/2014/main" val="2027625531"/>
                  </a:ext>
                </a:extLst>
              </a:tr>
            </a:tbl>
          </a:graphicData>
        </a:graphic>
      </p:graphicFrame>
      <p:sp>
        <p:nvSpPr>
          <p:cNvPr id="2" name="Title 1"/>
          <p:cNvSpPr>
            <a:spLocks noGrp="1"/>
          </p:cNvSpPr>
          <p:nvPr>
            <p:ph type="title"/>
          </p:nvPr>
        </p:nvSpPr>
        <p:spPr>
          <a:xfrm>
            <a:off x="257695" y="587674"/>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400" b="1" spc="-150" dirty="0" smtClean="0">
                <a:solidFill>
                  <a:schemeClr val="accent6"/>
                </a:solidFill>
                <a:latin typeface="Britannic Bold" panose="020B0903060703020204" pitchFamily="34" charset="0"/>
                <a:cs typeface="Calibri" panose="020F0502020204030204" pitchFamily="34" charset="0"/>
              </a:rPr>
              <a:t>DIRECTIVES: Hospitality</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2" name="Rectangle 11"/>
          <p:cNvSpPr/>
          <p:nvPr/>
        </p:nvSpPr>
        <p:spPr>
          <a:xfrm>
            <a:off x="316981" y="1069274"/>
            <a:ext cx="8279477" cy="3754874"/>
          </a:xfrm>
          <a:prstGeom prst="rect">
            <a:avLst/>
          </a:prstGeom>
        </p:spPr>
        <p:txBody>
          <a:bodyPr wrap="square">
            <a:spAutoFit/>
          </a:bodyPr>
          <a:lstStyle/>
          <a:p>
            <a:r>
              <a:rPr lang="en-US" sz="2400" b="1" dirty="0">
                <a:solidFill>
                  <a:schemeClr val="accent6"/>
                </a:solidFill>
                <a:latin typeface="Britannic Bold" panose="020B0903060703020204" pitchFamily="34" charset="0"/>
              </a:rPr>
              <a:t>Test for </a:t>
            </a:r>
            <a:r>
              <a:rPr lang="en-US" sz="2400" b="1" dirty="0" smtClean="0">
                <a:solidFill>
                  <a:schemeClr val="accent6"/>
                </a:solidFill>
                <a:latin typeface="Britannic Bold" panose="020B0903060703020204" pitchFamily="34" charset="0"/>
              </a:rPr>
              <a:t>Understanding</a:t>
            </a:r>
          </a:p>
          <a:p>
            <a:endParaRPr lang="en-US" sz="900" u="sng" dirty="0">
              <a:solidFill>
                <a:schemeClr val="bg2">
                  <a:lumMod val="50000"/>
                </a:schemeClr>
              </a:solidFill>
              <a:latin typeface="Britannic Bold" panose="020B0903060703020204" pitchFamily="34" charset="0"/>
            </a:endParaRPr>
          </a:p>
          <a:p>
            <a:pPr>
              <a:spcAft>
                <a:spcPts val="600"/>
              </a:spcAft>
            </a:pPr>
            <a:r>
              <a:rPr lang="en-US" sz="1500" dirty="0">
                <a:solidFill>
                  <a:schemeClr val="bg2">
                    <a:lumMod val="50000"/>
                  </a:schemeClr>
                </a:solidFill>
                <a:latin typeface="Britannic Bold" panose="020B0903060703020204" pitchFamily="34" charset="0"/>
              </a:rPr>
              <a:t>For each of the following statements, determine if the expenditures would be appropriate use of grant funds under the Hospitality directive</a:t>
            </a:r>
            <a:r>
              <a:rPr lang="en-US" sz="1500" dirty="0" smtClean="0">
                <a:solidFill>
                  <a:schemeClr val="bg2">
                    <a:lumMod val="50000"/>
                  </a:schemeClr>
                </a:solidFill>
                <a:latin typeface="Britannic Bold" panose="020B0903060703020204" pitchFamily="34" charset="0"/>
              </a:rPr>
              <a:t>?</a:t>
            </a:r>
          </a:p>
          <a:p>
            <a:pPr>
              <a:spcAft>
                <a:spcPts val="600"/>
              </a:spcAft>
            </a:pPr>
            <a:endParaRPr lang="en-US" sz="900" dirty="0">
              <a:solidFill>
                <a:schemeClr val="bg2">
                  <a:lumMod val="50000"/>
                </a:schemeClr>
              </a:solidFill>
              <a:latin typeface="Britannic Bold" panose="020B0903060703020204" pitchFamily="34" charset="0"/>
            </a:endParaRPr>
          </a:p>
          <a:p>
            <a:pPr marL="914400"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Cost of catering for a workshop without presentations or outcomes with collaborators from partners’ organizations.</a:t>
            </a:r>
          </a:p>
          <a:p>
            <a:pPr marL="914400"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Cost of groceries for a meal the grant recipient is hosting for visiting scholars to discuss new methodologies used for the funded research.</a:t>
            </a:r>
          </a:p>
          <a:p>
            <a:pPr marL="914400"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Cost of catering for a Christmas party the grant recipient is hosting for their laboratory team.</a:t>
            </a:r>
          </a:p>
          <a:p>
            <a:pPr marL="914400"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Grant recipient is having dinner with another faculty member not involved with their grant to discuss hiring a new lab member.</a:t>
            </a:r>
          </a:p>
          <a:p>
            <a:pPr marL="914400" indent="-457200">
              <a:spcAft>
                <a:spcPts val="600"/>
              </a:spcAft>
              <a:buFont typeface="+mj-lt"/>
              <a:buAutoNum type="alphaLcParenR"/>
            </a:pPr>
            <a:endParaRPr lang="en-US" sz="1400" dirty="0">
              <a:solidFill>
                <a:schemeClr val="bg2">
                  <a:lumMod val="50000"/>
                </a:schemeClr>
              </a:solidFill>
              <a:latin typeface="Britannic Bold" panose="020B0903060703020204" pitchFamily="34" charset="0"/>
            </a:endParaRPr>
          </a:p>
        </p:txBody>
      </p:sp>
      <p:sp>
        <p:nvSpPr>
          <p:cNvPr id="7" name="Rounded Rectangle 6"/>
          <p:cNvSpPr/>
          <p:nvPr/>
        </p:nvSpPr>
        <p:spPr>
          <a:xfrm>
            <a:off x="429529" y="4828114"/>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Contribute towards direct costs of the research/activities</a:t>
            </a:r>
          </a:p>
        </p:txBody>
      </p:sp>
      <p:sp>
        <p:nvSpPr>
          <p:cNvPr id="8" name="Rounded Rectangle 7"/>
          <p:cNvSpPr/>
          <p:nvPr/>
        </p:nvSpPr>
        <p:spPr>
          <a:xfrm>
            <a:off x="2551191"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be provided by the administering institution</a:t>
            </a:r>
            <a:endParaRPr lang="en-US" sz="1200" dirty="0">
              <a:solidFill>
                <a:schemeClr val="bg2">
                  <a:lumMod val="50000"/>
                </a:schemeClr>
              </a:solidFill>
              <a:latin typeface="Britannic Bold" panose="020B0903060703020204" pitchFamily="34" charset="0"/>
            </a:endParaRPr>
          </a:p>
        </p:txBody>
      </p:sp>
      <p:sp>
        <p:nvSpPr>
          <p:cNvPr id="9" name="Rounded Rectangle 8"/>
          <p:cNvSpPr/>
          <p:nvPr/>
        </p:nvSpPr>
        <p:spPr>
          <a:xfrm>
            <a:off x="4672853"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Be effective and economical</a:t>
            </a:r>
            <a:endParaRPr lang="en-US" sz="1200" dirty="0">
              <a:solidFill>
                <a:schemeClr val="bg2">
                  <a:lumMod val="50000"/>
                </a:schemeClr>
              </a:solidFill>
              <a:latin typeface="Britannic Bold" panose="020B0903060703020204" pitchFamily="34" charset="0"/>
            </a:endParaRPr>
          </a:p>
        </p:txBody>
      </p:sp>
      <p:sp>
        <p:nvSpPr>
          <p:cNvPr id="10" name="Rounded Rectangle 9"/>
          <p:cNvSpPr/>
          <p:nvPr/>
        </p:nvSpPr>
        <p:spPr>
          <a:xfrm>
            <a:off x="6824750"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resulted in personal gain</a:t>
            </a:r>
          </a:p>
        </p:txBody>
      </p:sp>
    </p:spTree>
    <p:extLst>
      <p:ext uri="{BB962C8B-B14F-4D97-AF65-F5344CB8AC3E}">
        <p14:creationId xmlns:p14="http://schemas.microsoft.com/office/powerpoint/2010/main" val="145955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5" y="522336"/>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800" b="1" spc="-150" dirty="0" smtClean="0">
                <a:solidFill>
                  <a:schemeClr val="accent6"/>
                </a:solidFill>
                <a:latin typeface="Britannic Bold" panose="020B0903060703020204" pitchFamily="34" charset="0"/>
                <a:cs typeface="Calibri" panose="020F0502020204030204" pitchFamily="34" charset="0"/>
              </a:rPr>
              <a:t>DIRECTIVES: Gifts, Honoraria &amp; Incentives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1056232255"/>
              </p:ext>
            </p:extLst>
          </p:nvPr>
        </p:nvGraphicFramePr>
        <p:xfrm>
          <a:off x="390696" y="1181119"/>
          <a:ext cx="8279477" cy="4517256"/>
        </p:xfrm>
        <a:graphic>
          <a:graphicData uri="http://schemas.openxmlformats.org/drawingml/2006/table">
            <a:tbl>
              <a:tblPr firstRow="1" bandRow="1">
                <a:tableStyleId>{93296810-A885-4BE3-A3E7-6D5BEEA58F35}</a:tableStyleId>
              </a:tblPr>
              <a:tblGrid>
                <a:gridCol w="8279477">
                  <a:extLst>
                    <a:ext uri="{9D8B030D-6E8A-4147-A177-3AD203B41FA5}">
                      <a16:colId xmlns:a16="http://schemas.microsoft.com/office/drawing/2014/main" val="1094244877"/>
                    </a:ext>
                  </a:extLst>
                </a:gridCol>
              </a:tblGrid>
              <a:tr h="376634">
                <a:tc>
                  <a:txBody>
                    <a:bodyPr/>
                    <a:lstStyle/>
                    <a:p>
                      <a:r>
                        <a:rPr lang="en-US" dirty="0" smtClean="0">
                          <a:latin typeface="Britannic Bold" panose="020B0903060703020204" pitchFamily="34" charset="0"/>
                        </a:rPr>
                        <a:t>ELIGIBLE EXPENSES</a:t>
                      </a:r>
                      <a:endParaRPr lang="en-US" dirty="0">
                        <a:latin typeface="Britannic Bold" panose="020B0903060703020204" pitchFamily="34" charset="0"/>
                      </a:endParaRPr>
                    </a:p>
                  </a:txBody>
                  <a:tcPr/>
                </a:tc>
                <a:extLst>
                  <a:ext uri="{0D108BD9-81ED-4DB2-BD59-A6C34878D82A}">
                    <a16:rowId xmlns:a16="http://schemas.microsoft.com/office/drawing/2014/main" val="3252749749"/>
                  </a:ext>
                </a:extLst>
              </a:tr>
              <a:tr h="379112">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Gifts, honoraria</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and incentives can be offered to an individual/group:</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2716962403"/>
                  </a:ext>
                </a:extLst>
              </a:tr>
              <a:tr h="332510">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when participation is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voluntary</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580064526"/>
                  </a:ext>
                </a:extLst>
              </a:tr>
              <a:tr h="313862">
                <a:tc>
                  <a:txBody>
                    <a:bodyPr/>
                    <a:lstStyle/>
                    <a:p>
                      <a:r>
                        <a:rPr lang="en-US" sz="1400" dirty="0" smtClean="0">
                          <a:solidFill>
                            <a:schemeClr val="bg2">
                              <a:lumMod val="50000"/>
                            </a:schemeClr>
                          </a:solidFill>
                          <a:latin typeface="Britannic Bold" panose="020B0903060703020204" pitchFamily="34" charset="0"/>
                          <a:sym typeface="Wingdings" panose="05000000000000000000" pitchFamily="2" charset="2"/>
                        </a:rPr>
                        <a:t>  as a “THANK YOU” for a service for which</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fees are not traditionally paid</a:t>
                      </a:r>
                      <a:endParaRPr lang="en-US" sz="140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581431100"/>
                  </a:ext>
                </a:extLst>
              </a:tr>
              <a:tr h="359468">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sym typeface="Wingdings" panose="05000000000000000000" pitchFamily="2" charset="2"/>
                        </a:rPr>
                        <a:t>  as</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a token of appreciation, respect and/or goodwill</a:t>
                      </a:r>
                      <a:endParaRPr lang="en-US" sz="1400" b="1"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930134168"/>
                  </a:ext>
                </a:extLst>
              </a:tr>
              <a:tr h="349135">
                <a:tc>
                  <a:txBody>
                    <a:bodyPr/>
                    <a:lstStyle/>
                    <a:p>
                      <a:pPr marL="0" indent="0">
                        <a:buFont typeface="Wingdings" panose="05000000000000000000" pitchFamily="2" charset="2"/>
                        <a:buNone/>
                      </a:pPr>
                      <a:r>
                        <a:rPr lang="en-US" sz="1400" b="1" dirty="0" smtClean="0">
                          <a:solidFill>
                            <a:schemeClr val="bg2">
                              <a:lumMod val="50000"/>
                            </a:schemeClr>
                          </a:solidFill>
                          <a:latin typeface="Britannic Bold" panose="020B0903060703020204" pitchFamily="34" charset="0"/>
                          <a:sym typeface="Wingdings" panose="05000000000000000000" pitchFamily="2" charset="2"/>
                        </a:rPr>
                        <a:t>  </a:t>
                      </a:r>
                      <a:r>
                        <a:rPr lang="en-US" sz="1400" b="0" dirty="0" smtClean="0">
                          <a:solidFill>
                            <a:schemeClr val="bg2">
                              <a:lumMod val="50000"/>
                            </a:schemeClr>
                          </a:solidFill>
                          <a:latin typeface="Britannic Bold" panose="020B0903060703020204" pitchFamily="34" charset="0"/>
                          <a:sym typeface="Wingdings" panose="05000000000000000000" pitchFamily="2" charset="2"/>
                        </a:rPr>
                        <a:t>when prescribed by cultural heritage/established traditions</a:t>
                      </a:r>
                      <a:endParaRPr lang="en-US" sz="1400" b="0"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1342888184"/>
                  </a:ext>
                </a:extLst>
              </a:tr>
              <a:tr h="349135">
                <a:tc>
                  <a:txBody>
                    <a:bodyPr/>
                    <a:lstStyle/>
                    <a:p>
                      <a:pPr marL="0" indent="0">
                        <a:buFont typeface="Wingdings" panose="05000000000000000000" pitchFamily="2" charset="2"/>
                        <a:buNone/>
                      </a:pPr>
                      <a:r>
                        <a:rPr lang="en-US" sz="1400" b="1" dirty="0" smtClean="0">
                          <a:solidFill>
                            <a:schemeClr val="bg2">
                              <a:lumMod val="50000"/>
                            </a:schemeClr>
                          </a:solidFill>
                          <a:latin typeface="Britannic Bold" panose="020B0903060703020204" pitchFamily="34" charset="0"/>
                          <a:sym typeface="Wingdings" panose="05000000000000000000" pitchFamily="2" charset="2"/>
                        </a:rPr>
                        <a:t></a:t>
                      </a:r>
                      <a:r>
                        <a:rPr lang="en-US" sz="1400" b="1" baseline="0" dirty="0" smtClean="0">
                          <a:solidFill>
                            <a:schemeClr val="bg2">
                              <a:lumMod val="50000"/>
                            </a:schemeClr>
                          </a:solidFill>
                          <a:latin typeface="Britannic Bold" panose="020B0903060703020204" pitchFamily="34" charset="0"/>
                          <a:sym typeface="Wingdings" panose="05000000000000000000" pitchFamily="2" charset="2"/>
                        </a:rPr>
                        <a:t>  </a:t>
                      </a:r>
                      <a:r>
                        <a:rPr lang="en-US" sz="1400" b="0" baseline="0" dirty="0" smtClean="0">
                          <a:solidFill>
                            <a:schemeClr val="bg2">
                              <a:lumMod val="50000"/>
                            </a:schemeClr>
                          </a:solidFill>
                          <a:latin typeface="Britannic Bold" panose="020B0903060703020204" pitchFamily="34" charset="0"/>
                          <a:sym typeface="Wingdings" panose="05000000000000000000" pitchFamily="2" charset="2"/>
                        </a:rPr>
                        <a:t>as a formal courtesy  </a:t>
                      </a:r>
                      <a:endParaRPr lang="en-US" sz="1400" b="1" dirty="0">
                        <a:solidFill>
                          <a:schemeClr val="bg2">
                            <a:lumMod val="50000"/>
                          </a:schemeClr>
                        </a:solidFill>
                        <a:latin typeface="Britannic Bold" panose="020B0903060703020204" pitchFamily="34" charset="0"/>
                      </a:endParaRPr>
                    </a:p>
                  </a:txBody>
                  <a:tcPr/>
                </a:tc>
                <a:extLst>
                  <a:ext uri="{0D108BD9-81ED-4DB2-BD59-A6C34878D82A}">
                    <a16:rowId xmlns:a16="http://schemas.microsoft.com/office/drawing/2014/main" val="3435984983"/>
                  </a:ext>
                </a:extLst>
              </a:tr>
              <a:tr h="376634">
                <a:tc>
                  <a:txBody>
                    <a:bodyPr/>
                    <a:lstStyle/>
                    <a:p>
                      <a:r>
                        <a:rPr lang="en-US" sz="1800" dirty="0" smtClean="0">
                          <a:solidFill>
                            <a:schemeClr val="bg1"/>
                          </a:solidFill>
                          <a:latin typeface="Britannic Bold" panose="020B0903060703020204" pitchFamily="34" charset="0"/>
                        </a:rPr>
                        <a:t>INELIGIBLE EXPENSES</a:t>
                      </a:r>
                    </a:p>
                  </a:txBody>
                  <a:tcPr>
                    <a:solidFill>
                      <a:srgbClr val="C00000"/>
                    </a:solidFill>
                  </a:tcPr>
                </a:tc>
                <a:extLst>
                  <a:ext uri="{0D108BD9-81ED-4DB2-BD59-A6C34878D82A}">
                    <a16:rowId xmlns:a16="http://schemas.microsoft.com/office/drawing/2014/main" val="3659456675"/>
                  </a:ext>
                </a:extLst>
              </a:tr>
              <a:tr h="379824">
                <a:tc>
                  <a:txBody>
                    <a:bodyPr/>
                    <a:lstStyle/>
                    <a:p>
                      <a:pPr marL="0" indent="0">
                        <a:buFont typeface="Wingdings" panose="05000000000000000000" pitchFamily="2" charset="2"/>
                        <a:buNone/>
                      </a:pPr>
                      <a:r>
                        <a:rPr lang="en-US" sz="1400" dirty="0" smtClean="0">
                          <a:solidFill>
                            <a:schemeClr val="bg2">
                              <a:lumMod val="50000"/>
                            </a:schemeClr>
                          </a:solidFill>
                          <a:latin typeface="Britannic Bold" panose="020B0903060703020204" pitchFamily="34" charset="0"/>
                        </a:rPr>
                        <a:t>Gifts</a:t>
                      </a:r>
                      <a:r>
                        <a:rPr lang="en-US" sz="1400" baseline="0" dirty="0" smtClean="0">
                          <a:solidFill>
                            <a:schemeClr val="bg2">
                              <a:lumMod val="50000"/>
                            </a:schemeClr>
                          </a:solidFill>
                          <a:latin typeface="Britannic Bold" panose="020B0903060703020204" pitchFamily="34" charset="0"/>
                        </a:rPr>
                        <a:t>, honoraria and incentives cannot be offered to:</a:t>
                      </a:r>
                      <a:endParaRPr lang="en-US" sz="1400" dirty="0">
                        <a:solidFill>
                          <a:schemeClr val="bg2">
                            <a:lumMod val="50000"/>
                          </a:schemeClr>
                        </a:solidFill>
                        <a:latin typeface="Britannic Bold" panose="020B0903060703020204" pitchFamily="34" charset="0"/>
                      </a:endParaRPr>
                    </a:p>
                  </a:txBody>
                  <a:tcPr>
                    <a:solidFill>
                      <a:srgbClr val="FFCCCC"/>
                    </a:solidFill>
                  </a:tcPr>
                </a:tc>
                <a:extLst>
                  <a:ext uri="{0D108BD9-81ED-4DB2-BD59-A6C34878D82A}">
                    <a16:rowId xmlns:a16="http://schemas.microsoft.com/office/drawing/2014/main" val="1538089640"/>
                  </a:ext>
                </a:extLst>
              </a:tr>
              <a:tr h="313862">
                <a:tc>
                  <a:txBody>
                    <a:bodyPr/>
                    <a:lstStyle/>
                    <a:p>
                      <a:r>
                        <a:rPr lang="en-US" sz="1400" dirty="0" smtClean="0">
                          <a:solidFill>
                            <a:schemeClr val="bg2">
                              <a:lumMod val="50000"/>
                            </a:schemeClr>
                          </a:solidFill>
                          <a:latin typeface="Britannic Bold" panose="020B0903060703020204" pitchFamily="34" charset="0"/>
                          <a:sym typeface="Wingdings" panose="05000000000000000000" pitchFamily="2" charset="2"/>
                        </a:rPr>
                        <a:t>  Tri-Agency grant recipients</a:t>
                      </a:r>
                      <a:endParaRPr lang="en-US" sz="1400" dirty="0">
                        <a:solidFill>
                          <a:schemeClr val="bg2">
                            <a:lumMod val="50000"/>
                          </a:schemeClr>
                        </a:solidFill>
                        <a:latin typeface="Britannic Bold" panose="020B0903060703020204" pitchFamily="34" charset="0"/>
                      </a:endParaRPr>
                    </a:p>
                  </a:txBody>
                  <a:tcPr>
                    <a:solidFill>
                      <a:srgbClr val="FF9999"/>
                    </a:solidFill>
                  </a:tcPr>
                </a:tc>
                <a:extLst>
                  <a:ext uri="{0D108BD9-81ED-4DB2-BD59-A6C34878D82A}">
                    <a16:rowId xmlns:a16="http://schemas.microsoft.com/office/drawing/2014/main" val="3239858128"/>
                  </a:ext>
                </a:extLst>
              </a:tr>
              <a:tr h="392720">
                <a:tc>
                  <a:txBody>
                    <a:bodyPr/>
                    <a:lstStyle/>
                    <a:p>
                      <a:pPr marL="285750" indent="-285750">
                        <a:buFont typeface="Wingdings" panose="05000000000000000000" pitchFamily="2" charset="2"/>
                        <a:buChar char="ý"/>
                      </a:pPr>
                      <a:r>
                        <a:rPr lang="en-US" sz="1400" dirty="0" smtClean="0">
                          <a:solidFill>
                            <a:schemeClr val="bg2">
                              <a:lumMod val="50000"/>
                            </a:schemeClr>
                          </a:solidFill>
                          <a:latin typeface="Britannic Bold" panose="020B0903060703020204" pitchFamily="34" charset="0"/>
                          <a:sym typeface="Wingdings" panose="05000000000000000000" pitchFamily="2" charset="2"/>
                        </a:rPr>
                        <a:t>a</a:t>
                      </a:r>
                      <a:r>
                        <a:rPr lang="en-US" sz="1400" baseline="0" dirty="0" smtClean="0">
                          <a:solidFill>
                            <a:schemeClr val="bg2">
                              <a:lumMod val="50000"/>
                            </a:schemeClr>
                          </a:solidFill>
                          <a:latin typeface="Britannic Bold" panose="020B0903060703020204" pitchFamily="34" charset="0"/>
                          <a:sym typeface="Wingdings" panose="05000000000000000000" pitchFamily="2" charset="2"/>
                        </a:rPr>
                        <a:t> member of a grant team</a:t>
                      </a:r>
                      <a:endParaRPr lang="en-US" sz="1400" dirty="0">
                        <a:solidFill>
                          <a:schemeClr val="bg2">
                            <a:lumMod val="50000"/>
                          </a:schemeClr>
                        </a:solidFill>
                        <a:latin typeface="Britannic Bold" panose="020B0903060703020204" pitchFamily="34" charset="0"/>
                      </a:endParaRPr>
                    </a:p>
                  </a:txBody>
                  <a:tcPr>
                    <a:solidFill>
                      <a:srgbClr val="FFCCCC"/>
                    </a:solidFill>
                  </a:tcPr>
                </a:tc>
                <a:extLst>
                  <a:ext uri="{0D108BD9-81ED-4DB2-BD59-A6C34878D82A}">
                    <a16:rowId xmlns:a16="http://schemas.microsoft.com/office/drawing/2014/main" val="671888893"/>
                  </a:ext>
                </a:extLst>
              </a:tr>
              <a:tr h="533565">
                <a:tc>
                  <a:txBody>
                    <a:bodyPr/>
                    <a:lstStyle/>
                    <a:p>
                      <a:r>
                        <a:rPr lang="en-US" sz="500" dirty="0" smtClean="0">
                          <a:solidFill>
                            <a:schemeClr val="bg2">
                              <a:lumMod val="50000"/>
                            </a:schemeClr>
                          </a:solidFill>
                          <a:latin typeface="Britannic Bold" panose="020B0903060703020204" pitchFamily="34" charset="0"/>
                        </a:rPr>
                        <a:t>   </a:t>
                      </a:r>
                    </a:p>
                    <a:p>
                      <a:r>
                        <a:rPr lang="en-US" sz="1400" b="1" dirty="0" smtClean="0">
                          <a:solidFill>
                            <a:schemeClr val="bg2">
                              <a:lumMod val="50000"/>
                            </a:schemeClr>
                          </a:solidFill>
                          <a:latin typeface="Britannic Bold" panose="020B0903060703020204" pitchFamily="34" charset="0"/>
                        </a:rPr>
                        <a:t>*The provision of gifts and incentives to participants requires prior approval of the appropriate   </a:t>
                      </a:r>
                    </a:p>
                    <a:p>
                      <a:r>
                        <a:rPr lang="en-US" sz="1400" b="1" dirty="0" smtClean="0">
                          <a:solidFill>
                            <a:schemeClr val="bg2">
                              <a:lumMod val="50000"/>
                            </a:schemeClr>
                          </a:solidFill>
                          <a:latin typeface="Britannic Bold" panose="020B0903060703020204" pitchFamily="34" charset="0"/>
                        </a:rPr>
                        <a:t>     Research Ethics</a:t>
                      </a:r>
                      <a:r>
                        <a:rPr lang="en-US" sz="1400" b="1" baseline="0" dirty="0" smtClean="0">
                          <a:solidFill>
                            <a:schemeClr val="bg2">
                              <a:lumMod val="50000"/>
                            </a:schemeClr>
                          </a:solidFill>
                          <a:latin typeface="Britannic Bold" panose="020B0903060703020204" pitchFamily="34" charset="0"/>
                        </a:rPr>
                        <a:t> Board</a:t>
                      </a:r>
                      <a:endParaRPr lang="en-US" sz="1400" b="1" dirty="0">
                        <a:solidFill>
                          <a:schemeClr val="bg2">
                            <a:lumMod val="50000"/>
                          </a:schemeClr>
                        </a:solidFill>
                        <a:latin typeface="Britannic Bold" panose="020B0903060703020204" pitchFamily="34" charset="0"/>
                      </a:endParaRPr>
                    </a:p>
                  </a:txBody>
                  <a:tcPr>
                    <a:solidFill>
                      <a:schemeClr val="bg1"/>
                    </a:solidFill>
                  </a:tcPr>
                </a:tc>
                <a:extLst>
                  <a:ext uri="{0D108BD9-81ED-4DB2-BD59-A6C34878D82A}">
                    <a16:rowId xmlns:a16="http://schemas.microsoft.com/office/drawing/2014/main" val="316506567"/>
                  </a:ext>
                </a:extLst>
              </a:tr>
            </a:tbl>
          </a:graphicData>
        </a:graphic>
      </p:graphicFrame>
    </p:spTree>
    <p:extLst>
      <p:ext uri="{BB962C8B-B14F-4D97-AF65-F5344CB8AC3E}">
        <p14:creationId xmlns:p14="http://schemas.microsoft.com/office/powerpoint/2010/main" val="4716697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34451416"/>
              </p:ext>
            </p:extLst>
          </p:nvPr>
        </p:nvGraphicFramePr>
        <p:xfrm>
          <a:off x="199505" y="4512796"/>
          <a:ext cx="8769927" cy="1268004"/>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881734957"/>
                    </a:ext>
                  </a:extLst>
                </a:gridCol>
              </a:tblGrid>
              <a:tr h="1268004">
                <a:tc>
                  <a:txBody>
                    <a:bodyPr/>
                    <a:lstStyle/>
                    <a:p>
                      <a:pPr algn="ctr"/>
                      <a:r>
                        <a:rPr lang="en-US" sz="1400" dirty="0" smtClean="0">
                          <a:solidFill>
                            <a:srgbClr val="00B0F0"/>
                          </a:solidFill>
                          <a:latin typeface="Britannic Bold" panose="020B0903060703020204" pitchFamily="34" charset="0"/>
                        </a:rPr>
                        <a:t>PRINCIPLES</a:t>
                      </a:r>
                      <a:endParaRPr lang="en-US" sz="1400" dirty="0">
                        <a:solidFill>
                          <a:srgbClr val="00B0F0"/>
                        </a:solidFill>
                        <a:latin typeface="Britannic Bold" panose="020B0903060703020204" pitchFamily="34" charset="0"/>
                      </a:endParaRPr>
                    </a:p>
                  </a:txBody>
                  <a:tcPr>
                    <a:solidFill>
                      <a:srgbClr val="00B0F0">
                        <a:alpha val="25000"/>
                      </a:srgbClr>
                    </a:solidFill>
                  </a:tcPr>
                </a:tc>
                <a:extLst>
                  <a:ext uri="{0D108BD9-81ED-4DB2-BD59-A6C34878D82A}">
                    <a16:rowId xmlns:a16="http://schemas.microsoft.com/office/drawing/2014/main" val="2027625531"/>
                  </a:ext>
                </a:extLst>
              </a:tr>
            </a:tbl>
          </a:graphicData>
        </a:graphic>
      </p:graphicFrame>
      <p:sp>
        <p:nvSpPr>
          <p:cNvPr id="2" name="Title 1"/>
          <p:cNvSpPr>
            <a:spLocks noGrp="1"/>
          </p:cNvSpPr>
          <p:nvPr>
            <p:ph type="title"/>
          </p:nvPr>
        </p:nvSpPr>
        <p:spPr>
          <a:xfrm>
            <a:off x="257695" y="587674"/>
            <a:ext cx="8711737"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400" b="1" spc="-150" dirty="0" smtClean="0">
                <a:solidFill>
                  <a:schemeClr val="accent6"/>
                </a:solidFill>
                <a:latin typeface="Britannic Bold" panose="020B0903060703020204" pitchFamily="34" charset="0"/>
                <a:cs typeface="Calibri" panose="020F0502020204030204" pitchFamily="34" charset="0"/>
              </a:rPr>
              <a:t>DIRECTIVES: Gifts, Honoraria &amp; Incentives</a:t>
            </a:r>
            <a:r>
              <a:rPr lang="en-US" sz="3350" dirty="0" smtClean="0"/>
              <a:t/>
            </a:r>
            <a:br>
              <a:rPr lang="en-US" sz="3350" dirty="0" smtClean="0"/>
            </a:br>
            <a:endParaRPr lang="en-US" sz="3350" dirty="0"/>
          </a:p>
        </p:txBody>
      </p:sp>
      <p:sp>
        <p:nvSpPr>
          <p:cNvPr id="3" name="Content Placeholder 2"/>
          <p:cNvSpPr>
            <a:spLocks noGrp="1"/>
          </p:cNvSpPr>
          <p:nvPr>
            <p:ph idx="1"/>
          </p:nvPr>
        </p:nvSpPr>
        <p:spPr>
          <a:xfrm>
            <a:off x="390697" y="1487978"/>
            <a:ext cx="8279477" cy="4123113"/>
          </a:xfrm>
        </p:spPr>
        <p:txBody>
          <a:bodyPr>
            <a:normAutofit/>
          </a:bodyPr>
          <a:lstStyle/>
          <a:p>
            <a:pPr marL="0" indent="0">
              <a:buNone/>
            </a:pPr>
            <a:r>
              <a:rPr lang="en-US" dirty="0" smtClean="0">
                <a:solidFill>
                  <a:schemeClr val="bg2">
                    <a:lumMod val="50000"/>
                  </a:schemeClr>
                </a:solidFill>
                <a:latin typeface="Britannic Bold" panose="020B0903060703020204" pitchFamily="34" charset="0"/>
              </a:rPr>
              <a:t>  </a:t>
            </a:r>
            <a:endParaRPr lang="en-US" sz="2000" dirty="0">
              <a:solidFill>
                <a:schemeClr val="bg2">
                  <a:lumMod val="50000"/>
                </a:schemeClr>
              </a:solidFill>
              <a:latin typeface="Britannic Bold" panose="020B090306070302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2" name="Rectangle 11"/>
          <p:cNvSpPr/>
          <p:nvPr/>
        </p:nvSpPr>
        <p:spPr>
          <a:xfrm>
            <a:off x="316981" y="1069274"/>
            <a:ext cx="8279477" cy="3431709"/>
          </a:xfrm>
          <a:prstGeom prst="rect">
            <a:avLst/>
          </a:prstGeom>
        </p:spPr>
        <p:txBody>
          <a:bodyPr wrap="square">
            <a:spAutoFit/>
          </a:bodyPr>
          <a:lstStyle/>
          <a:p>
            <a:r>
              <a:rPr lang="en-US" sz="2400" b="1" dirty="0">
                <a:solidFill>
                  <a:schemeClr val="accent6"/>
                </a:solidFill>
                <a:latin typeface="Britannic Bold" panose="020B0903060703020204" pitchFamily="34" charset="0"/>
              </a:rPr>
              <a:t>Test for </a:t>
            </a:r>
            <a:r>
              <a:rPr lang="en-US" sz="2400" b="1" dirty="0" smtClean="0">
                <a:solidFill>
                  <a:schemeClr val="accent6"/>
                </a:solidFill>
                <a:latin typeface="Britannic Bold" panose="020B0903060703020204" pitchFamily="34" charset="0"/>
              </a:rPr>
              <a:t>Understanding</a:t>
            </a:r>
          </a:p>
          <a:p>
            <a:endParaRPr lang="en-US" sz="900" u="sng" dirty="0">
              <a:solidFill>
                <a:schemeClr val="bg2">
                  <a:lumMod val="50000"/>
                </a:schemeClr>
              </a:solidFill>
              <a:latin typeface="Britannic Bold" panose="020B0903060703020204" pitchFamily="34" charset="0"/>
            </a:endParaRPr>
          </a:p>
          <a:p>
            <a:pPr>
              <a:spcAft>
                <a:spcPts val="600"/>
              </a:spcAft>
            </a:pPr>
            <a:r>
              <a:rPr lang="en-US" sz="1500" dirty="0">
                <a:solidFill>
                  <a:schemeClr val="bg2">
                    <a:lumMod val="50000"/>
                  </a:schemeClr>
                </a:solidFill>
                <a:latin typeface="Britannic Bold" panose="020B0903060703020204" pitchFamily="34" charset="0"/>
              </a:rPr>
              <a:t>For each of the following statements, determine if the expenditures would be an appropriate use of grant funds under the Gifts, Honoraria and Incentives directive</a:t>
            </a:r>
            <a:r>
              <a:rPr lang="en-US" sz="1500" dirty="0" smtClean="0">
                <a:solidFill>
                  <a:schemeClr val="bg2">
                    <a:lumMod val="50000"/>
                  </a:schemeClr>
                </a:solidFill>
                <a:latin typeface="Britannic Bold" panose="020B0903060703020204" pitchFamily="34" charset="0"/>
              </a:rPr>
              <a:t>?</a:t>
            </a:r>
          </a:p>
          <a:p>
            <a:pPr>
              <a:spcAft>
                <a:spcPts val="600"/>
              </a:spcAft>
            </a:pPr>
            <a:endParaRPr lang="en-US" sz="500" dirty="0">
              <a:solidFill>
                <a:schemeClr val="bg2">
                  <a:lumMod val="50000"/>
                </a:schemeClr>
              </a:solidFill>
              <a:latin typeface="Britannic Bold" panose="020B0903060703020204" pitchFamily="34" charset="0"/>
            </a:endParaRPr>
          </a:p>
          <a:p>
            <a:pPr marL="914400" lvl="1"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A gift for an Elder invited to open a research conference with an opening prayer. </a:t>
            </a:r>
          </a:p>
          <a:p>
            <a:pPr marL="914400" lvl="1"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An </a:t>
            </a:r>
            <a:r>
              <a:rPr lang="en-US" sz="1500" dirty="0" smtClean="0">
                <a:solidFill>
                  <a:schemeClr val="bg2">
                    <a:lumMod val="50000"/>
                  </a:schemeClr>
                </a:solidFill>
                <a:latin typeface="Britannic Bold" panose="020B0903060703020204" pitchFamily="34" charset="0"/>
              </a:rPr>
              <a:t>honorarium </a:t>
            </a:r>
            <a:r>
              <a:rPr lang="en-US" sz="1500" dirty="0">
                <a:solidFill>
                  <a:schemeClr val="bg2">
                    <a:lumMod val="50000"/>
                  </a:schemeClr>
                </a:solidFill>
                <a:latin typeface="Britannic Bold" panose="020B0903060703020204" pitchFamily="34" charset="0"/>
              </a:rPr>
              <a:t>for a local artist invited to prepare a piece of artwork for display at a conference.</a:t>
            </a:r>
          </a:p>
          <a:p>
            <a:pPr marL="914400" lvl="1"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A cash donation made to a cultural site for the use of their facilities to conduct research activities.</a:t>
            </a:r>
          </a:p>
          <a:p>
            <a:pPr marL="914400" lvl="1" indent="-457200">
              <a:spcAft>
                <a:spcPts val="600"/>
              </a:spcAft>
              <a:buFont typeface="+mj-lt"/>
              <a:buAutoNum type="alphaLcParenR"/>
            </a:pPr>
            <a:r>
              <a:rPr lang="en-US" sz="1500" dirty="0">
                <a:solidFill>
                  <a:schemeClr val="bg2">
                    <a:lumMod val="50000"/>
                  </a:schemeClr>
                </a:solidFill>
                <a:latin typeface="Britannic Bold" panose="020B0903060703020204" pitchFamily="34" charset="0"/>
              </a:rPr>
              <a:t>The provision of a $20.00 gift card to an individual as an incentive for their participation in the funded research study.</a:t>
            </a:r>
          </a:p>
          <a:p>
            <a:pPr marL="914400" indent="-457200">
              <a:spcAft>
                <a:spcPts val="600"/>
              </a:spcAft>
              <a:buFont typeface="+mj-lt"/>
              <a:buAutoNum type="alphaLcParenR"/>
            </a:pPr>
            <a:endParaRPr lang="en-US" sz="1400" dirty="0">
              <a:solidFill>
                <a:schemeClr val="bg2">
                  <a:lumMod val="50000"/>
                </a:schemeClr>
              </a:solidFill>
              <a:latin typeface="Britannic Bold" panose="020B0903060703020204" pitchFamily="34" charset="0"/>
            </a:endParaRPr>
          </a:p>
        </p:txBody>
      </p:sp>
      <p:sp>
        <p:nvSpPr>
          <p:cNvPr id="7" name="Rounded Rectangle 6"/>
          <p:cNvSpPr/>
          <p:nvPr/>
        </p:nvSpPr>
        <p:spPr>
          <a:xfrm>
            <a:off x="429529" y="4828114"/>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Contribute towards direct costs of the research/activities</a:t>
            </a:r>
          </a:p>
        </p:txBody>
      </p:sp>
      <p:sp>
        <p:nvSpPr>
          <p:cNvPr id="8" name="Rounded Rectangle 7"/>
          <p:cNvSpPr/>
          <p:nvPr/>
        </p:nvSpPr>
        <p:spPr>
          <a:xfrm>
            <a:off x="2551191"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be provided by the administering institution</a:t>
            </a:r>
            <a:endParaRPr lang="en-US" sz="1200" dirty="0">
              <a:solidFill>
                <a:schemeClr val="bg2">
                  <a:lumMod val="50000"/>
                </a:schemeClr>
              </a:solidFill>
              <a:latin typeface="Britannic Bold" panose="020B0903060703020204" pitchFamily="34" charset="0"/>
            </a:endParaRPr>
          </a:p>
        </p:txBody>
      </p:sp>
      <p:sp>
        <p:nvSpPr>
          <p:cNvPr id="9" name="Rounded Rectangle 8"/>
          <p:cNvSpPr/>
          <p:nvPr/>
        </p:nvSpPr>
        <p:spPr>
          <a:xfrm>
            <a:off x="4672853"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Be effective and economical</a:t>
            </a:r>
            <a:endParaRPr lang="en-US" sz="1200" dirty="0">
              <a:solidFill>
                <a:schemeClr val="bg2">
                  <a:lumMod val="50000"/>
                </a:schemeClr>
              </a:solidFill>
              <a:latin typeface="Britannic Bold" panose="020B0903060703020204" pitchFamily="34" charset="0"/>
            </a:endParaRPr>
          </a:p>
        </p:txBody>
      </p:sp>
      <p:sp>
        <p:nvSpPr>
          <p:cNvPr id="10" name="Rounded Rectangle 9"/>
          <p:cNvSpPr/>
          <p:nvPr/>
        </p:nvSpPr>
        <p:spPr>
          <a:xfrm>
            <a:off x="6824750" y="4828113"/>
            <a:ext cx="1953490" cy="754097"/>
          </a:xfrm>
          <a:prstGeom prst="roundRect">
            <a:avLst/>
          </a:prstGeom>
          <a:solidFill>
            <a:schemeClr val="accent6">
              <a:lumMod val="60000"/>
              <a:lumOff val="4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2">
                    <a:lumMod val="50000"/>
                  </a:schemeClr>
                </a:solidFill>
                <a:latin typeface="Britannic Bold" panose="020B0903060703020204" pitchFamily="34" charset="0"/>
              </a:rPr>
              <a:t>Not resulted in personal gain</a:t>
            </a:r>
          </a:p>
        </p:txBody>
      </p:sp>
    </p:spTree>
    <p:extLst>
      <p:ext uri="{BB962C8B-B14F-4D97-AF65-F5344CB8AC3E}">
        <p14:creationId xmlns:p14="http://schemas.microsoft.com/office/powerpoint/2010/main" val="4120287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2748398"/>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en-US" sz="6000" dirty="0" smtClean="0">
                <a:solidFill>
                  <a:schemeClr val="accent6"/>
                </a:solidFill>
                <a:latin typeface="Britannic Bold" panose="020B0903060703020204" pitchFamily="34" charset="0"/>
              </a:rPr>
              <a:t>Part </a:t>
            </a:r>
            <a:r>
              <a:rPr lang="en-US" sz="6000" dirty="0">
                <a:solidFill>
                  <a:schemeClr val="accent6"/>
                </a:solidFill>
                <a:latin typeface="Britannic Bold" panose="020B0903060703020204" pitchFamily="34" charset="0"/>
              </a:rPr>
              <a:t>4</a:t>
            </a:r>
            <a:r>
              <a:rPr lang="en-US" sz="6000" dirty="0" smtClean="0">
                <a:solidFill>
                  <a:schemeClr val="accent6"/>
                </a:solidFill>
                <a:latin typeface="Britannic Bold" panose="020B0903060703020204" pitchFamily="34" charset="0"/>
              </a:rPr>
              <a:t>: Administering Institution’s Policies and Directives</a:t>
            </a:r>
            <a:r>
              <a:rPr lang="en-US" dirty="0" smtClean="0"/>
              <a:t/>
            </a:r>
            <a:br>
              <a:rPr lang="en-US" dirty="0" smtClean="0"/>
            </a:br>
            <a:endParaRPr lang="en-US"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1730731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829194"/>
            <a:ext cx="8088284"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350" b="1" spc="225" dirty="0" smtClean="0">
                <a:solidFill>
                  <a:schemeClr val="accent6"/>
                </a:solidFill>
                <a:latin typeface="Britannic Bold" panose="020B0903060703020204" pitchFamily="34" charset="0"/>
                <a:cs typeface="Calibri" panose="020F0502020204030204" pitchFamily="34" charset="0"/>
              </a:rPr>
              <a:t>EDI – Equity, Diversity and Inclusion</a:t>
            </a:r>
            <a:r>
              <a:rPr lang="en-US" sz="3350" dirty="0" smtClean="0"/>
              <a:t/>
            </a:r>
            <a:br>
              <a:rPr lang="en-US" sz="3350" dirty="0" smtClean="0"/>
            </a:br>
            <a:endParaRPr lang="en-US" sz="3350"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0" name="TextBox 9"/>
          <p:cNvSpPr txBox="1"/>
          <p:nvPr/>
        </p:nvSpPr>
        <p:spPr>
          <a:xfrm>
            <a:off x="581891" y="1803862"/>
            <a:ext cx="8088284" cy="3416320"/>
          </a:xfrm>
          <a:prstGeom prst="rect">
            <a:avLst/>
          </a:prstGeom>
          <a:noFill/>
        </p:spPr>
        <p:txBody>
          <a:bodyPr wrap="square" rtlCol="0">
            <a:spAutoFit/>
          </a:bodyPr>
          <a:lstStyle/>
          <a:p>
            <a:r>
              <a:rPr lang="en-US" dirty="0" smtClean="0">
                <a:solidFill>
                  <a:schemeClr val="bg2">
                    <a:lumMod val="50000"/>
                  </a:schemeClr>
                </a:solidFill>
                <a:latin typeface="Britannic Bold" panose="020B0903060703020204" pitchFamily="34" charset="0"/>
              </a:rPr>
              <a:t>UNBC is responsible for recognizing the importance of equity, diversity and inclusion in its policies and practices as stated in the Agreement on the Administration of Agency Grants and Awards by Research Institutions.  </a:t>
            </a:r>
          </a:p>
          <a:p>
            <a:endParaRPr lang="en-US" dirty="0">
              <a:solidFill>
                <a:schemeClr val="bg2">
                  <a:lumMod val="50000"/>
                </a:schemeClr>
              </a:solidFill>
              <a:latin typeface="Britannic Bold" panose="020B0903060703020204" pitchFamily="34" charset="0"/>
            </a:endParaRPr>
          </a:p>
          <a:p>
            <a:r>
              <a:rPr lang="en-US" dirty="0" smtClean="0">
                <a:solidFill>
                  <a:schemeClr val="bg2">
                    <a:lumMod val="50000"/>
                  </a:schemeClr>
                </a:solidFill>
                <a:latin typeface="Britannic Bold" panose="020B0903060703020204" pitchFamily="34" charset="0"/>
              </a:rPr>
              <a:t>All administering institutions that accept agency funding must make concerted efforts to develop and implement policies and procedures that advance the goals of EDI in the use of grant funds, to achieve equitable participation in the research system.</a:t>
            </a:r>
          </a:p>
          <a:p>
            <a:endParaRPr lang="en-US" dirty="0">
              <a:solidFill>
                <a:schemeClr val="bg2">
                  <a:lumMod val="50000"/>
                </a:schemeClr>
              </a:solidFill>
              <a:latin typeface="Britannic Bold" panose="020B0903060703020204" pitchFamily="34" charset="0"/>
            </a:endParaRPr>
          </a:p>
          <a:p>
            <a:r>
              <a:rPr lang="en-US" dirty="0" smtClean="0">
                <a:solidFill>
                  <a:schemeClr val="bg2">
                    <a:lumMod val="50000"/>
                  </a:schemeClr>
                </a:solidFill>
                <a:latin typeface="Britannic Bold" panose="020B0903060703020204" pitchFamily="34" charset="0"/>
              </a:rPr>
              <a:t>Grant recipients are responsible for ensuring that they carry out their grant activities in accordance with the EDI policies and practices of their administering institutions.</a:t>
            </a:r>
            <a:endParaRPr lang="en-US"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1527153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829194"/>
            <a:ext cx="8088284"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4000" b="1" spc="225" dirty="0" smtClean="0">
                <a:solidFill>
                  <a:schemeClr val="accent6"/>
                </a:solidFill>
                <a:latin typeface="Britannic Bold" panose="020B0903060703020204" pitchFamily="34" charset="0"/>
                <a:cs typeface="Calibri" panose="020F0502020204030204" pitchFamily="34" charset="0"/>
              </a:rPr>
              <a:t>Institutional Policies</a:t>
            </a:r>
            <a:endParaRPr lang="en-US" sz="4000"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10" name="TextBox 9"/>
          <p:cNvSpPr txBox="1"/>
          <p:nvPr/>
        </p:nvSpPr>
        <p:spPr>
          <a:xfrm>
            <a:off x="581891" y="1953491"/>
            <a:ext cx="8088284" cy="3216265"/>
          </a:xfrm>
          <a:prstGeom prst="rect">
            <a:avLst/>
          </a:prstGeom>
          <a:noFill/>
        </p:spPr>
        <p:txBody>
          <a:bodyPr wrap="square" rtlCol="0">
            <a:spAutoFit/>
          </a:bodyPr>
          <a:lstStyle/>
          <a:p>
            <a:r>
              <a:rPr lang="en-US" sz="2000" dirty="0" smtClean="0">
                <a:solidFill>
                  <a:schemeClr val="bg2">
                    <a:lumMod val="50000"/>
                  </a:schemeClr>
                </a:solidFill>
                <a:latin typeface="Britannic Bold" panose="020B0903060703020204" pitchFamily="34" charset="0"/>
              </a:rPr>
              <a:t>Work in Progress:</a:t>
            </a:r>
          </a:p>
          <a:p>
            <a:r>
              <a:rPr lang="en-US" sz="500" dirty="0">
                <a:solidFill>
                  <a:schemeClr val="bg2">
                    <a:lumMod val="50000"/>
                  </a:schemeClr>
                </a:solidFill>
                <a:latin typeface="Britannic Bold" panose="020B0903060703020204" pitchFamily="34" charset="0"/>
              </a:rPr>
              <a:t>	</a:t>
            </a:r>
            <a:endParaRPr lang="en-US" sz="500" dirty="0" smtClean="0">
              <a:solidFill>
                <a:schemeClr val="bg2">
                  <a:lumMod val="50000"/>
                </a:schemeClr>
              </a:solidFill>
              <a:latin typeface="Britannic Bold" panose="020B0903060703020204" pitchFamily="34" charset="0"/>
            </a:endParaRPr>
          </a:p>
          <a:p>
            <a:r>
              <a:rPr lang="en-US" sz="2000" dirty="0">
                <a:solidFill>
                  <a:schemeClr val="bg2">
                    <a:lumMod val="50000"/>
                  </a:schemeClr>
                </a:solidFill>
                <a:latin typeface="Britannic Bold" panose="020B0903060703020204" pitchFamily="34" charset="0"/>
              </a:rPr>
              <a:t>	</a:t>
            </a:r>
            <a:r>
              <a:rPr lang="en-US" sz="2000" dirty="0" smtClean="0">
                <a:solidFill>
                  <a:schemeClr val="bg2">
                    <a:lumMod val="50000"/>
                  </a:schemeClr>
                </a:solidFill>
                <a:latin typeface="Britannic Bold" panose="020B0903060703020204" pitchFamily="34" charset="0"/>
              </a:rPr>
              <a:t>GAP Analysis to identify gaps and changes between the old Guide, 	the new Guide and current UNBC policies, processes and 	guidelines</a:t>
            </a:r>
          </a:p>
          <a:p>
            <a:endParaRPr lang="en-US" sz="2000" dirty="0">
              <a:solidFill>
                <a:schemeClr val="bg2">
                  <a:lumMod val="50000"/>
                </a:schemeClr>
              </a:solidFill>
              <a:latin typeface="Britannic Bold" panose="020B0903060703020204" pitchFamily="34" charset="0"/>
            </a:endParaRPr>
          </a:p>
          <a:p>
            <a:r>
              <a:rPr lang="en-US" sz="2000" dirty="0" smtClean="0">
                <a:solidFill>
                  <a:schemeClr val="bg2">
                    <a:lumMod val="50000"/>
                  </a:schemeClr>
                </a:solidFill>
                <a:latin typeface="Britannic Bold" panose="020B0903060703020204" pitchFamily="34" charset="0"/>
              </a:rPr>
              <a:t>For situations where the new guide is silent, institutional policies will apply. </a:t>
            </a:r>
          </a:p>
          <a:p>
            <a:endParaRPr lang="en-US" sz="2000" dirty="0" smtClean="0">
              <a:solidFill>
                <a:schemeClr val="bg2">
                  <a:lumMod val="50000"/>
                </a:schemeClr>
              </a:solidFill>
              <a:latin typeface="Britannic Bold" panose="020B0903060703020204" pitchFamily="34" charset="0"/>
            </a:endParaRPr>
          </a:p>
          <a:p>
            <a:r>
              <a:rPr lang="en-US" sz="2000" b="1" dirty="0" smtClean="0">
                <a:solidFill>
                  <a:schemeClr val="bg2">
                    <a:lumMod val="50000"/>
                  </a:schemeClr>
                </a:solidFill>
                <a:latin typeface="Britannic Bold" panose="020B0903060703020204" pitchFamily="34" charset="0"/>
              </a:rPr>
              <a:t>When in doubt, the MOST stringent policy always applies.</a:t>
            </a:r>
            <a:endParaRPr lang="en-US" sz="2000" b="1" dirty="0">
              <a:solidFill>
                <a:schemeClr val="bg2">
                  <a:lumMod val="50000"/>
                </a:schemeClr>
              </a:solidFill>
              <a:latin typeface="Britannic Bold" panose="020B0903060703020204" pitchFamily="34" charset="0"/>
            </a:endParaRPr>
          </a:p>
          <a:p>
            <a:endParaRPr lang="en-US"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2428564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382" y="769966"/>
            <a:ext cx="6447501"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en-US" sz="3675" b="1" spc="225" dirty="0" smtClean="0">
                <a:solidFill>
                  <a:schemeClr val="accent6"/>
                </a:solidFill>
                <a:latin typeface="Britannic Bold" panose="020B0903060703020204" pitchFamily="34" charset="0"/>
                <a:cs typeface="Calibri" panose="020F0502020204030204" pitchFamily="34" charset="0"/>
              </a:rPr>
              <a:t>CONTENT</a:t>
            </a:r>
            <a:r>
              <a:rPr lang="en-US" dirty="0" smtClean="0"/>
              <a:t/>
            </a:r>
            <a:br>
              <a:rPr lang="en-US" dirty="0" smtClean="0"/>
            </a:br>
            <a:endParaRPr lang="en-US" dirty="0"/>
          </a:p>
        </p:txBody>
      </p:sp>
      <p:sp>
        <p:nvSpPr>
          <p:cNvPr id="3" name="Content Placeholder 2"/>
          <p:cNvSpPr>
            <a:spLocks noGrp="1"/>
          </p:cNvSpPr>
          <p:nvPr>
            <p:ph idx="1"/>
          </p:nvPr>
        </p:nvSpPr>
        <p:spPr>
          <a:xfrm>
            <a:off x="448887" y="1795549"/>
            <a:ext cx="8296102" cy="3815541"/>
          </a:xfrm>
        </p:spPr>
        <p:txBody>
          <a:bodyPr>
            <a:normAutofit fontScale="32500" lnSpcReduction="20000"/>
          </a:bodyPr>
          <a:lstStyle/>
          <a:p>
            <a:r>
              <a:rPr lang="en-US" sz="7400" dirty="0">
                <a:solidFill>
                  <a:schemeClr val="bg2">
                    <a:lumMod val="50000"/>
                  </a:schemeClr>
                </a:solidFill>
                <a:latin typeface="Britannic Bold" panose="020B0903060703020204" pitchFamily="34" charset="0"/>
              </a:rPr>
              <a:t>Part 1: About the </a:t>
            </a:r>
            <a:r>
              <a:rPr lang="en-US" sz="7400" dirty="0" smtClean="0">
                <a:solidFill>
                  <a:schemeClr val="bg2">
                    <a:lumMod val="50000"/>
                  </a:schemeClr>
                </a:solidFill>
                <a:latin typeface="Britannic Bold" panose="020B0903060703020204" pitchFamily="34" charset="0"/>
              </a:rPr>
              <a:t>Guide</a:t>
            </a:r>
          </a:p>
          <a:p>
            <a:endParaRPr lang="en-US" sz="7400" dirty="0">
              <a:solidFill>
                <a:schemeClr val="bg2">
                  <a:lumMod val="50000"/>
                </a:schemeClr>
              </a:solidFill>
              <a:latin typeface="Britannic Bold" panose="020B0903060703020204" pitchFamily="34" charset="0"/>
            </a:endParaRPr>
          </a:p>
          <a:p>
            <a:r>
              <a:rPr lang="en-US" sz="7400" dirty="0">
                <a:solidFill>
                  <a:schemeClr val="bg2">
                    <a:lumMod val="50000"/>
                  </a:schemeClr>
                </a:solidFill>
                <a:latin typeface="Britannic Bold" panose="020B0903060703020204" pitchFamily="34" charset="0"/>
              </a:rPr>
              <a:t>Part 2: Use of Grant Funds  </a:t>
            </a:r>
            <a:endParaRPr lang="en-US" sz="7400" dirty="0" smtClean="0">
              <a:solidFill>
                <a:schemeClr val="bg2">
                  <a:lumMod val="50000"/>
                </a:schemeClr>
              </a:solidFill>
              <a:latin typeface="Britannic Bold" panose="020B0903060703020204" pitchFamily="34" charset="0"/>
            </a:endParaRPr>
          </a:p>
          <a:p>
            <a:endParaRPr lang="en-US" sz="7400" dirty="0">
              <a:solidFill>
                <a:schemeClr val="bg2">
                  <a:lumMod val="50000"/>
                </a:schemeClr>
              </a:solidFill>
              <a:latin typeface="Britannic Bold" panose="020B0903060703020204" pitchFamily="34" charset="0"/>
            </a:endParaRPr>
          </a:p>
          <a:p>
            <a:r>
              <a:rPr lang="en-US" sz="7400" dirty="0">
                <a:solidFill>
                  <a:schemeClr val="bg2">
                    <a:lumMod val="50000"/>
                  </a:schemeClr>
                </a:solidFill>
                <a:latin typeface="Britannic Bold" panose="020B0903060703020204" pitchFamily="34" charset="0"/>
              </a:rPr>
              <a:t>Part 3: </a:t>
            </a:r>
            <a:r>
              <a:rPr lang="en-US" sz="7400" dirty="0" smtClean="0">
                <a:solidFill>
                  <a:schemeClr val="bg2">
                    <a:lumMod val="50000"/>
                  </a:schemeClr>
                </a:solidFill>
                <a:latin typeface="Britannic Bold" panose="020B0903060703020204" pitchFamily="34" charset="0"/>
              </a:rPr>
              <a:t>TAGFA Principles and Directives</a:t>
            </a:r>
          </a:p>
          <a:p>
            <a:endParaRPr lang="en-US" sz="7400" dirty="0" smtClean="0">
              <a:solidFill>
                <a:schemeClr val="bg2">
                  <a:lumMod val="50000"/>
                </a:schemeClr>
              </a:solidFill>
              <a:latin typeface="Britannic Bold" panose="020B0903060703020204" pitchFamily="34" charset="0"/>
            </a:endParaRPr>
          </a:p>
          <a:p>
            <a:r>
              <a:rPr lang="en-US" sz="7400" dirty="0" smtClean="0">
                <a:solidFill>
                  <a:schemeClr val="bg2">
                    <a:lumMod val="50000"/>
                  </a:schemeClr>
                </a:solidFill>
                <a:latin typeface="Britannic Bold" panose="020B0903060703020204" pitchFamily="34" charset="0"/>
              </a:rPr>
              <a:t>Part </a:t>
            </a:r>
            <a:r>
              <a:rPr lang="en-US" sz="7400" dirty="0">
                <a:solidFill>
                  <a:schemeClr val="bg2">
                    <a:lumMod val="50000"/>
                  </a:schemeClr>
                </a:solidFill>
                <a:latin typeface="Britannic Bold" panose="020B0903060703020204" pitchFamily="34" charset="0"/>
              </a:rPr>
              <a:t>4: </a:t>
            </a:r>
            <a:r>
              <a:rPr lang="en-US" sz="7400" dirty="0" smtClean="0">
                <a:solidFill>
                  <a:schemeClr val="bg2">
                    <a:lumMod val="50000"/>
                  </a:schemeClr>
                </a:solidFill>
                <a:latin typeface="Britannic Bold" panose="020B0903060703020204" pitchFamily="34" charset="0"/>
              </a:rPr>
              <a:t>Administering Institution’s </a:t>
            </a:r>
            <a:r>
              <a:rPr lang="en-US" sz="7400" dirty="0">
                <a:solidFill>
                  <a:schemeClr val="bg2">
                    <a:lumMod val="50000"/>
                  </a:schemeClr>
                </a:solidFill>
                <a:latin typeface="Britannic Bold" panose="020B0903060703020204" pitchFamily="34" charset="0"/>
              </a:rPr>
              <a:t>Policies and </a:t>
            </a:r>
            <a:r>
              <a:rPr lang="en-US" sz="7400" dirty="0" smtClean="0">
                <a:solidFill>
                  <a:schemeClr val="bg2">
                    <a:lumMod val="50000"/>
                  </a:schemeClr>
                </a:solidFill>
                <a:latin typeface="Britannic Bold" panose="020B0903060703020204" pitchFamily="34" charset="0"/>
              </a:rPr>
              <a:t>Directives</a:t>
            </a:r>
          </a:p>
          <a:p>
            <a:endParaRPr lang="en-US" sz="7400" dirty="0" smtClean="0">
              <a:solidFill>
                <a:schemeClr val="bg2">
                  <a:lumMod val="50000"/>
                </a:schemeClr>
              </a:solidFill>
              <a:latin typeface="Britannic Bold" panose="020B0903060703020204" pitchFamily="34" charset="0"/>
            </a:endParaRPr>
          </a:p>
          <a:p>
            <a:r>
              <a:rPr lang="en-US" sz="7400" dirty="0" smtClean="0">
                <a:solidFill>
                  <a:schemeClr val="bg2">
                    <a:lumMod val="50000"/>
                  </a:schemeClr>
                </a:solidFill>
                <a:latin typeface="Britannic Bold" panose="020B0903060703020204" pitchFamily="34" charset="0"/>
              </a:rPr>
              <a:t>Part 5: </a:t>
            </a:r>
            <a:r>
              <a:rPr lang="en-US" sz="7400" dirty="0">
                <a:solidFill>
                  <a:schemeClr val="bg2">
                    <a:lumMod val="50000"/>
                  </a:schemeClr>
                </a:solidFill>
                <a:latin typeface="Britannic Bold" panose="020B0903060703020204" pitchFamily="34" charset="0"/>
              </a:rPr>
              <a:t>Tri-Agency Resources</a:t>
            </a: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2922691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2748398"/>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en-US" sz="6000" dirty="0" smtClean="0">
                <a:solidFill>
                  <a:schemeClr val="accent6"/>
                </a:solidFill>
                <a:latin typeface="Britannic Bold" panose="020B0903060703020204" pitchFamily="34" charset="0"/>
              </a:rPr>
              <a:t>Part </a:t>
            </a:r>
            <a:r>
              <a:rPr lang="en-US" sz="6000" dirty="0">
                <a:solidFill>
                  <a:schemeClr val="accent6"/>
                </a:solidFill>
                <a:latin typeface="Britannic Bold" panose="020B0903060703020204" pitchFamily="34" charset="0"/>
              </a:rPr>
              <a:t>5</a:t>
            </a:r>
            <a:r>
              <a:rPr lang="en-US" sz="6000" dirty="0" smtClean="0">
                <a:solidFill>
                  <a:schemeClr val="accent6"/>
                </a:solidFill>
                <a:latin typeface="Britannic Bold" panose="020B0903060703020204" pitchFamily="34" charset="0"/>
              </a:rPr>
              <a:t>: Tri-Agency Resources</a:t>
            </a:r>
            <a:r>
              <a:rPr lang="en-US" dirty="0" smtClean="0"/>
              <a:t/>
            </a:r>
            <a:br>
              <a:rPr lang="en-US" dirty="0" smtClean="0"/>
            </a:br>
            <a:endParaRPr lang="en-US"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4197472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576" y="805508"/>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en-US" sz="4000" dirty="0" smtClean="0">
                <a:solidFill>
                  <a:schemeClr val="accent6"/>
                </a:solidFill>
                <a:latin typeface="Britannic Bold" panose="020B0903060703020204" pitchFamily="34" charset="0"/>
              </a:rPr>
              <a:t>Supporting Resources and Tools</a:t>
            </a:r>
            <a:endParaRPr lang="en-US"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3" name="TextBox 2"/>
          <p:cNvSpPr txBox="1"/>
          <p:nvPr/>
        </p:nvSpPr>
        <p:spPr>
          <a:xfrm>
            <a:off x="1379912" y="2094808"/>
            <a:ext cx="7290261" cy="1985159"/>
          </a:xfrm>
          <a:prstGeom prst="rect">
            <a:avLst/>
          </a:prstGeom>
          <a:noFill/>
        </p:spPr>
        <p:txBody>
          <a:bodyPr wrap="square" rtlCol="0">
            <a:spAutoFit/>
          </a:bodyPr>
          <a:lstStyle/>
          <a:p>
            <a:r>
              <a:rPr lang="en-US" sz="2400" dirty="0">
                <a:solidFill>
                  <a:schemeClr val="bg2">
                    <a:lumMod val="50000"/>
                  </a:schemeClr>
                </a:solidFill>
                <a:latin typeface="Britannic Bold" panose="020B0903060703020204" pitchFamily="34" charset="0"/>
                <a:hlinkClick r:id="rId4"/>
              </a:rPr>
              <a:t>Frequently Asked </a:t>
            </a:r>
            <a:r>
              <a:rPr lang="en-US" sz="2400" dirty="0" smtClean="0">
                <a:solidFill>
                  <a:schemeClr val="bg2">
                    <a:lumMod val="50000"/>
                  </a:schemeClr>
                </a:solidFill>
                <a:latin typeface="Britannic Bold" panose="020B0903060703020204" pitchFamily="34" charset="0"/>
                <a:hlinkClick r:id="rId4"/>
              </a:rPr>
              <a:t>Questions</a:t>
            </a:r>
            <a:endParaRPr lang="en-US" sz="2400" dirty="0" smtClean="0">
              <a:solidFill>
                <a:schemeClr val="bg2">
                  <a:lumMod val="50000"/>
                </a:schemeClr>
              </a:solidFill>
              <a:latin typeface="Britannic Bold" panose="020B0903060703020204" pitchFamily="34" charset="0"/>
            </a:endParaRPr>
          </a:p>
          <a:p>
            <a:endParaRPr lang="en-US" sz="900" dirty="0">
              <a:solidFill>
                <a:schemeClr val="bg2">
                  <a:lumMod val="50000"/>
                </a:schemeClr>
              </a:solidFill>
              <a:latin typeface="Britannic Bold" panose="020B0903060703020204" pitchFamily="34" charset="0"/>
            </a:endParaRPr>
          </a:p>
          <a:p>
            <a:r>
              <a:rPr lang="en-US" sz="2400" dirty="0">
                <a:solidFill>
                  <a:schemeClr val="bg2">
                    <a:lumMod val="50000"/>
                  </a:schemeClr>
                </a:solidFill>
                <a:latin typeface="Britannic Bold" panose="020B0903060703020204" pitchFamily="34" charset="0"/>
                <a:hlinkClick r:id="rId5"/>
              </a:rPr>
              <a:t>Roles and </a:t>
            </a:r>
            <a:r>
              <a:rPr lang="en-US" sz="2400" dirty="0" smtClean="0">
                <a:solidFill>
                  <a:schemeClr val="bg2">
                    <a:lumMod val="50000"/>
                  </a:schemeClr>
                </a:solidFill>
                <a:latin typeface="Britannic Bold" panose="020B0903060703020204" pitchFamily="34" charset="0"/>
                <a:hlinkClick r:id="rId5"/>
              </a:rPr>
              <a:t>Responsibilities</a:t>
            </a:r>
            <a:endParaRPr lang="en-US" sz="2400" dirty="0" smtClean="0">
              <a:solidFill>
                <a:schemeClr val="bg2">
                  <a:lumMod val="50000"/>
                </a:schemeClr>
              </a:solidFill>
              <a:latin typeface="Britannic Bold" panose="020B0903060703020204" pitchFamily="34" charset="0"/>
            </a:endParaRPr>
          </a:p>
          <a:p>
            <a:endParaRPr lang="en-US" sz="900" dirty="0">
              <a:solidFill>
                <a:schemeClr val="bg2">
                  <a:lumMod val="50000"/>
                </a:schemeClr>
              </a:solidFill>
              <a:latin typeface="Britannic Bold" panose="020B0903060703020204" pitchFamily="34" charset="0"/>
            </a:endParaRPr>
          </a:p>
          <a:p>
            <a:r>
              <a:rPr lang="en-US" sz="2400" dirty="0">
                <a:solidFill>
                  <a:schemeClr val="bg2">
                    <a:lumMod val="50000"/>
                  </a:schemeClr>
                </a:solidFill>
                <a:latin typeface="Britannic Bold" panose="020B0903060703020204" pitchFamily="34" charset="0"/>
                <a:hlinkClick r:id="rId6"/>
              </a:rPr>
              <a:t>Virtual Guidance </a:t>
            </a:r>
            <a:r>
              <a:rPr lang="en-US" sz="2400" dirty="0" smtClean="0">
                <a:solidFill>
                  <a:schemeClr val="bg2">
                    <a:lumMod val="50000"/>
                  </a:schemeClr>
                </a:solidFill>
                <a:latin typeface="Britannic Bold" panose="020B0903060703020204" pitchFamily="34" charset="0"/>
                <a:hlinkClick r:id="rId6"/>
              </a:rPr>
              <a:t>Tool</a:t>
            </a:r>
            <a:endParaRPr lang="en-US" sz="2400" dirty="0" smtClean="0">
              <a:solidFill>
                <a:schemeClr val="bg2">
                  <a:lumMod val="50000"/>
                </a:schemeClr>
              </a:solidFill>
              <a:latin typeface="Britannic Bold" panose="020B0903060703020204" pitchFamily="34" charset="0"/>
            </a:endParaRPr>
          </a:p>
          <a:p>
            <a:endParaRPr lang="en-US" sz="900" dirty="0">
              <a:solidFill>
                <a:schemeClr val="bg2">
                  <a:lumMod val="50000"/>
                </a:schemeClr>
              </a:solidFill>
              <a:latin typeface="Britannic Bold" panose="020B0903060703020204" pitchFamily="34" charset="0"/>
            </a:endParaRPr>
          </a:p>
          <a:p>
            <a:r>
              <a:rPr lang="fr-CA" sz="2400" dirty="0" smtClean="0">
                <a:solidFill>
                  <a:schemeClr val="bg2">
                    <a:lumMod val="50000"/>
                  </a:schemeClr>
                </a:solidFill>
                <a:latin typeface="Britannic Bold" panose="020B0903060703020204" pitchFamily="34" charset="0"/>
              </a:rPr>
              <a:t>CAUBO </a:t>
            </a:r>
            <a:r>
              <a:rPr lang="fr-CA" sz="2400" dirty="0">
                <a:solidFill>
                  <a:schemeClr val="bg2">
                    <a:lumMod val="50000"/>
                  </a:schemeClr>
                </a:solidFill>
                <a:latin typeface="Britannic Bold" panose="020B0903060703020204" pitchFamily="34" charset="0"/>
              </a:rPr>
              <a:t>Best Practices</a:t>
            </a:r>
            <a:endParaRPr lang="en-US" sz="2400"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112303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576" y="805508"/>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r>
              <a:rPr lang="en-US" sz="4000" dirty="0" smtClean="0">
                <a:solidFill>
                  <a:schemeClr val="accent6"/>
                </a:solidFill>
                <a:latin typeface="Britannic Bold" panose="020B0903060703020204" pitchFamily="34" charset="0"/>
              </a:rPr>
              <a:t>Contact Information</a:t>
            </a:r>
            <a:endParaRPr lang="en-US"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3" name="TextBox 2"/>
          <p:cNvSpPr txBox="1"/>
          <p:nvPr/>
        </p:nvSpPr>
        <p:spPr>
          <a:xfrm>
            <a:off x="507076" y="1961804"/>
            <a:ext cx="7290261" cy="3046988"/>
          </a:xfrm>
          <a:prstGeom prst="rect">
            <a:avLst/>
          </a:prstGeom>
          <a:noFill/>
        </p:spPr>
        <p:txBody>
          <a:bodyPr wrap="square" rtlCol="0">
            <a:spAutoFit/>
          </a:bodyPr>
          <a:lstStyle/>
          <a:p>
            <a:r>
              <a:rPr lang="en-CA" sz="2400" u="sng" dirty="0">
                <a:latin typeface="Britannic Bold" panose="020B0903060703020204" pitchFamily="34" charset="0"/>
                <a:hlinkClick r:id="rId4"/>
              </a:rPr>
              <a:t>Aneta Douglass</a:t>
            </a:r>
            <a:r>
              <a:rPr lang="en-CA" sz="2400" dirty="0">
                <a:latin typeface="Britannic Bold" panose="020B0903060703020204" pitchFamily="34" charset="0"/>
              </a:rPr>
              <a:t> – Finance @ 26534 </a:t>
            </a:r>
          </a:p>
          <a:p>
            <a:r>
              <a:rPr lang="en-CA" sz="2400" dirty="0" smtClean="0">
                <a:latin typeface="Britannic Bold" panose="020B0903060703020204" pitchFamily="34" charset="0"/>
              </a:rPr>
              <a:t>email: Aneta.Douglass@unbc.ca </a:t>
            </a:r>
          </a:p>
          <a:p>
            <a:r>
              <a:rPr lang="en-CA" sz="2400" dirty="0" smtClean="0">
                <a:latin typeface="Britannic Bold" panose="020B0903060703020204" pitchFamily="34" charset="0"/>
              </a:rPr>
              <a:t>Phone: 250-960-6534</a:t>
            </a:r>
            <a:endParaRPr lang="en-CA" sz="2400" dirty="0" smtClean="0">
              <a:latin typeface="Britannic Bold" panose="020B0903060703020204" pitchFamily="34" charset="0"/>
              <a:hlinkClick r:id="rId5"/>
            </a:endParaRPr>
          </a:p>
          <a:p>
            <a:endParaRPr lang="en-CA" sz="2400" u="sng" dirty="0">
              <a:latin typeface="Britannic Bold" panose="020B0903060703020204" pitchFamily="34" charset="0"/>
              <a:hlinkClick r:id="rId5"/>
            </a:endParaRPr>
          </a:p>
          <a:p>
            <a:r>
              <a:rPr lang="en-CA" sz="2400" u="sng" dirty="0" smtClean="0">
                <a:latin typeface="Britannic Bold" panose="020B0903060703020204" pitchFamily="34" charset="0"/>
                <a:hlinkClick r:id="rId5"/>
              </a:rPr>
              <a:t>Jacqueline </a:t>
            </a:r>
            <a:r>
              <a:rPr lang="en-CA" sz="2400" u="sng" dirty="0">
                <a:latin typeface="Britannic Bold" panose="020B0903060703020204" pitchFamily="34" charset="0"/>
                <a:hlinkClick r:id="rId5"/>
              </a:rPr>
              <a:t>Dockray</a:t>
            </a:r>
            <a:r>
              <a:rPr lang="en-CA" sz="2400" dirty="0">
                <a:latin typeface="Britannic Bold" panose="020B0903060703020204" pitchFamily="34" charset="0"/>
              </a:rPr>
              <a:t> – Office of Research @ </a:t>
            </a:r>
            <a:r>
              <a:rPr lang="en-CA" sz="2400" dirty="0" smtClean="0">
                <a:latin typeface="Britannic Bold" panose="020B0903060703020204" pitchFamily="34" charset="0"/>
              </a:rPr>
              <a:t>26357</a:t>
            </a:r>
          </a:p>
          <a:p>
            <a:r>
              <a:rPr lang="en-CA" sz="2400" dirty="0">
                <a:latin typeface="Britannic Bold" panose="020B0903060703020204" pitchFamily="34" charset="0"/>
              </a:rPr>
              <a:t>email: </a:t>
            </a:r>
            <a:r>
              <a:rPr lang="en-CA" sz="2400" dirty="0" smtClean="0">
                <a:latin typeface="Britannic Bold" panose="020B0903060703020204" pitchFamily="34" charset="0"/>
              </a:rPr>
              <a:t>Jacqueline.Dockray@unbc.ca </a:t>
            </a:r>
            <a:endParaRPr lang="en-CA" sz="2400" dirty="0">
              <a:latin typeface="Britannic Bold" panose="020B0903060703020204" pitchFamily="34" charset="0"/>
            </a:endParaRPr>
          </a:p>
          <a:p>
            <a:r>
              <a:rPr lang="en-CA" sz="2400" dirty="0">
                <a:latin typeface="Britannic Bold" panose="020B0903060703020204" pitchFamily="34" charset="0"/>
              </a:rPr>
              <a:t>Phone: </a:t>
            </a:r>
            <a:r>
              <a:rPr lang="en-CA" sz="2400" dirty="0" smtClean="0">
                <a:latin typeface="Britannic Bold" panose="020B0903060703020204" pitchFamily="34" charset="0"/>
              </a:rPr>
              <a:t>250-960-6357</a:t>
            </a:r>
            <a:endParaRPr lang="en-CA" sz="2400" dirty="0">
              <a:latin typeface="Britannic Bold" panose="020B0903060703020204" pitchFamily="34" charset="0"/>
              <a:hlinkClick r:id="rId5"/>
            </a:endParaRPr>
          </a:p>
          <a:p>
            <a:endParaRPr lang="en-US" sz="2400" dirty="0">
              <a:solidFill>
                <a:schemeClr val="bg2">
                  <a:lumMod val="50000"/>
                </a:schemeClr>
              </a:solidFill>
              <a:latin typeface="Britannic Bold" panose="020B0903060703020204" pitchFamily="34" charset="0"/>
            </a:endParaRPr>
          </a:p>
        </p:txBody>
      </p:sp>
    </p:spTree>
    <p:extLst>
      <p:ext uri="{BB962C8B-B14F-4D97-AF65-F5344CB8AC3E}">
        <p14:creationId xmlns:p14="http://schemas.microsoft.com/office/powerpoint/2010/main" val="2495275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576" y="805508"/>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en-US" sz="4000" dirty="0" smtClean="0">
                <a:solidFill>
                  <a:schemeClr val="accent6"/>
                </a:solidFill>
                <a:latin typeface="Britannic Bold" panose="020B0903060703020204" pitchFamily="34" charset="0"/>
              </a:rPr>
              <a:t>Questions/Comments</a:t>
            </a:r>
            <a:endParaRPr lang="en-US"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pic>
        <p:nvPicPr>
          <p:cNvPr id="6" name="Picture 2" descr="W:\PPP\PS\Curriculum Development\Assets\Real People\ThinkstockPhotos-47504818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773" y="2518101"/>
            <a:ext cx="4038599" cy="26815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rcote\Pictures\hands-up-if.jpg"/>
          <p:cNvPicPr>
            <a:picLocks noChangeAspect="1" noChangeArrowheads="1"/>
          </p:cNvPicPr>
          <p:nvPr/>
        </p:nvPicPr>
        <p:blipFill rotWithShape="1">
          <a:blip r:embed="rId5">
            <a:extLst>
              <a:ext uri="{28A0092B-C50C-407E-A947-70E740481C1C}">
                <a14:useLocalDpi xmlns:a14="http://schemas.microsoft.com/office/drawing/2010/main" val="0"/>
              </a:ext>
            </a:extLst>
          </a:blip>
          <a:srcRect l="11972" t="43090" r="36475" b="9112"/>
          <a:stretch/>
        </p:blipFill>
        <p:spPr bwMode="auto">
          <a:xfrm>
            <a:off x="4422372" y="2709949"/>
            <a:ext cx="4142248" cy="2414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143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13" y="2335032"/>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en-US" sz="8000" dirty="0" smtClean="0">
                <a:solidFill>
                  <a:schemeClr val="accent6"/>
                </a:solidFill>
                <a:latin typeface="Britannic Bold" panose="020B0903060703020204" pitchFamily="34" charset="0"/>
              </a:rPr>
              <a:t>Thank YOU!</a:t>
            </a:r>
            <a:endParaRPr lang="en-US" sz="8000"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1229754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2748398"/>
            <a:ext cx="7963593" cy="7013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en-US" sz="6000" dirty="0" smtClean="0">
                <a:solidFill>
                  <a:schemeClr val="accent6"/>
                </a:solidFill>
                <a:latin typeface="Britannic Bold" panose="020B0903060703020204" pitchFamily="34" charset="0"/>
              </a:rPr>
              <a:t>Part </a:t>
            </a:r>
            <a:r>
              <a:rPr lang="en-US" sz="6000" dirty="0">
                <a:solidFill>
                  <a:schemeClr val="accent6"/>
                </a:solidFill>
                <a:latin typeface="Britannic Bold" panose="020B0903060703020204" pitchFamily="34" charset="0"/>
              </a:rPr>
              <a:t>1: About the </a:t>
            </a:r>
            <a:r>
              <a:rPr lang="en-US" sz="6000" dirty="0" smtClean="0">
                <a:solidFill>
                  <a:schemeClr val="accent6"/>
                </a:solidFill>
                <a:latin typeface="Britannic Bold" panose="020B0903060703020204" pitchFamily="34" charset="0"/>
              </a:rPr>
              <a:t>Guide</a:t>
            </a:r>
            <a:r>
              <a:rPr lang="en-US" dirty="0" smtClean="0"/>
              <a:t/>
            </a:r>
            <a:br>
              <a:rPr lang="en-US" dirty="0" smtClean="0"/>
            </a:br>
            <a:endParaRPr lang="en-US"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2127310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956" y="769966"/>
            <a:ext cx="8088284"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en-US" sz="3100" b="1" spc="225" dirty="0" smtClean="0">
                <a:solidFill>
                  <a:schemeClr val="accent6"/>
                </a:solidFill>
                <a:latin typeface="Britannic Bold" panose="020B0903060703020204" pitchFamily="34" charset="0"/>
                <a:cs typeface="Calibri" panose="020F0502020204030204" pitchFamily="34" charset="0"/>
              </a:rPr>
              <a:t>Objectives of the Principles-Based Guide</a:t>
            </a:r>
            <a:r>
              <a:rPr lang="en-US" dirty="0" smtClean="0"/>
              <a:t/>
            </a:r>
            <a:br>
              <a:rPr lang="en-US" dirty="0" smtClean="0"/>
            </a:br>
            <a:endParaRPr lang="en-US" dirty="0"/>
          </a:p>
        </p:txBody>
      </p:sp>
      <p:sp>
        <p:nvSpPr>
          <p:cNvPr id="3" name="Content Placeholder 2"/>
          <p:cNvSpPr>
            <a:spLocks noGrp="1"/>
          </p:cNvSpPr>
          <p:nvPr>
            <p:ph idx="1"/>
          </p:nvPr>
        </p:nvSpPr>
        <p:spPr>
          <a:xfrm>
            <a:off x="508001" y="1428751"/>
            <a:ext cx="8162174" cy="4182340"/>
          </a:xfrm>
        </p:spPr>
        <p:txBody>
          <a:bodyPr>
            <a:normAutofit lnSpcReduction="10000"/>
          </a:bodyPr>
          <a:lstStyle/>
          <a:p>
            <a:r>
              <a:rPr lang="en-US" sz="2000" b="1" dirty="0">
                <a:solidFill>
                  <a:schemeClr val="accent6">
                    <a:lumMod val="60000"/>
                    <a:lumOff val="40000"/>
                  </a:schemeClr>
                </a:solidFill>
                <a:latin typeface="Britannic Bold" panose="020B0903060703020204" pitchFamily="34" charset="0"/>
              </a:rPr>
              <a:t>Streamline</a:t>
            </a:r>
            <a:r>
              <a:rPr lang="en-US" sz="2000" dirty="0">
                <a:solidFill>
                  <a:schemeClr val="bg2">
                    <a:lumMod val="50000"/>
                  </a:schemeClr>
                </a:solidFill>
                <a:latin typeface="Britannic Bold" panose="020B0903060703020204" pitchFamily="34" charset="0"/>
              </a:rPr>
              <a:t> and </a:t>
            </a:r>
            <a:r>
              <a:rPr lang="en-US" sz="2000" b="1" dirty="0">
                <a:solidFill>
                  <a:schemeClr val="accent6">
                    <a:lumMod val="60000"/>
                    <a:lumOff val="40000"/>
                  </a:schemeClr>
                </a:solidFill>
                <a:latin typeface="Britannic Bold" panose="020B0903060703020204" pitchFamily="34" charset="0"/>
              </a:rPr>
              <a:t>simplify</a:t>
            </a:r>
            <a:r>
              <a:rPr lang="en-US" sz="2000" dirty="0">
                <a:solidFill>
                  <a:schemeClr val="bg2">
                    <a:lumMod val="50000"/>
                  </a:schemeClr>
                </a:solidFill>
                <a:latin typeface="Britannic Bold" panose="020B0903060703020204" pitchFamily="34" charset="0"/>
              </a:rPr>
              <a:t> the administration and use of grant </a:t>
            </a:r>
            <a:r>
              <a:rPr lang="en-US" sz="2000" dirty="0" smtClean="0">
                <a:solidFill>
                  <a:schemeClr val="bg2">
                    <a:lumMod val="50000"/>
                  </a:schemeClr>
                </a:solidFill>
                <a:latin typeface="Britannic Bold" panose="020B0903060703020204" pitchFamily="34" charset="0"/>
              </a:rPr>
              <a:t>funds</a:t>
            </a:r>
          </a:p>
          <a:p>
            <a:endParaRPr lang="en-US" sz="1000" dirty="0">
              <a:solidFill>
                <a:schemeClr val="bg2">
                  <a:lumMod val="50000"/>
                </a:schemeClr>
              </a:solidFill>
              <a:latin typeface="Britannic Bold" panose="020B0903060703020204" pitchFamily="34" charset="0"/>
            </a:endParaRPr>
          </a:p>
          <a:p>
            <a:r>
              <a:rPr lang="en-US" sz="2000" dirty="0">
                <a:solidFill>
                  <a:schemeClr val="bg2">
                    <a:lumMod val="50000"/>
                  </a:schemeClr>
                </a:solidFill>
                <a:latin typeface="Britannic Bold" panose="020B0903060703020204" pitchFamily="34" charset="0"/>
              </a:rPr>
              <a:t>Promote and support sound </a:t>
            </a:r>
            <a:r>
              <a:rPr lang="en-US" sz="2000" b="1" dirty="0">
                <a:solidFill>
                  <a:schemeClr val="accent6">
                    <a:lumMod val="60000"/>
                    <a:lumOff val="40000"/>
                  </a:schemeClr>
                </a:solidFill>
                <a:latin typeface="Britannic Bold" panose="020B0903060703020204" pitchFamily="34" charset="0"/>
              </a:rPr>
              <a:t>judgment</a:t>
            </a:r>
            <a:r>
              <a:rPr lang="en-US" sz="2000" dirty="0">
                <a:solidFill>
                  <a:schemeClr val="bg2">
                    <a:lumMod val="50000"/>
                  </a:schemeClr>
                </a:solidFill>
                <a:latin typeface="Britannic Bold" panose="020B0903060703020204" pitchFamily="34" charset="0"/>
              </a:rPr>
              <a:t> and due </a:t>
            </a:r>
            <a:r>
              <a:rPr lang="en-US" sz="2000" dirty="0" smtClean="0">
                <a:solidFill>
                  <a:schemeClr val="bg2">
                    <a:lumMod val="50000"/>
                  </a:schemeClr>
                </a:solidFill>
                <a:latin typeface="Britannic Bold" panose="020B0903060703020204" pitchFamily="34" charset="0"/>
              </a:rPr>
              <a:t>diligence</a:t>
            </a:r>
          </a:p>
          <a:p>
            <a:endParaRPr lang="en-US" sz="1000" dirty="0">
              <a:solidFill>
                <a:schemeClr val="bg2">
                  <a:lumMod val="50000"/>
                </a:schemeClr>
              </a:solidFill>
              <a:latin typeface="Britannic Bold" panose="020B0903060703020204" pitchFamily="34" charset="0"/>
            </a:endParaRPr>
          </a:p>
          <a:p>
            <a:r>
              <a:rPr lang="en-US" sz="2000" dirty="0">
                <a:solidFill>
                  <a:schemeClr val="bg2">
                    <a:lumMod val="50000"/>
                  </a:schemeClr>
                </a:solidFill>
                <a:latin typeface="Britannic Bold" panose="020B0903060703020204" pitchFamily="34" charset="0"/>
              </a:rPr>
              <a:t>Foster a </a:t>
            </a:r>
            <a:r>
              <a:rPr lang="en-US" sz="2000" b="1" dirty="0">
                <a:solidFill>
                  <a:schemeClr val="accent6">
                    <a:lumMod val="60000"/>
                    <a:lumOff val="40000"/>
                  </a:schemeClr>
                </a:solidFill>
                <a:latin typeface="Britannic Bold" panose="020B0903060703020204" pitchFamily="34" charset="0"/>
              </a:rPr>
              <a:t>balance</a:t>
            </a:r>
            <a:r>
              <a:rPr lang="en-US" sz="2000" dirty="0">
                <a:solidFill>
                  <a:schemeClr val="bg2">
                    <a:lumMod val="50000"/>
                  </a:schemeClr>
                </a:solidFill>
                <a:latin typeface="Britannic Bold" panose="020B0903060703020204" pitchFamily="34" charset="0"/>
              </a:rPr>
              <a:t> between control and </a:t>
            </a:r>
            <a:r>
              <a:rPr lang="en-US" sz="2000" dirty="0" smtClean="0">
                <a:solidFill>
                  <a:schemeClr val="bg2">
                    <a:lumMod val="50000"/>
                  </a:schemeClr>
                </a:solidFill>
                <a:latin typeface="Britannic Bold" panose="020B0903060703020204" pitchFamily="34" charset="0"/>
              </a:rPr>
              <a:t>flexibility</a:t>
            </a:r>
          </a:p>
          <a:p>
            <a:endParaRPr lang="en-US" sz="1000" dirty="0">
              <a:solidFill>
                <a:schemeClr val="bg2">
                  <a:lumMod val="50000"/>
                </a:schemeClr>
              </a:solidFill>
              <a:latin typeface="Britannic Bold" panose="020B0903060703020204" pitchFamily="34" charset="0"/>
            </a:endParaRPr>
          </a:p>
          <a:p>
            <a:r>
              <a:rPr lang="en-US" sz="2000" b="1" dirty="0">
                <a:solidFill>
                  <a:schemeClr val="accent6">
                    <a:lumMod val="60000"/>
                    <a:lumOff val="40000"/>
                  </a:schemeClr>
                </a:solidFill>
                <a:latin typeface="Britannic Bold" panose="020B0903060703020204" pitchFamily="34" charset="0"/>
              </a:rPr>
              <a:t>Lessen</a:t>
            </a:r>
            <a:r>
              <a:rPr lang="en-US" sz="2000" dirty="0">
                <a:solidFill>
                  <a:schemeClr val="bg2">
                    <a:lumMod val="50000"/>
                  </a:schemeClr>
                </a:solidFill>
                <a:latin typeface="Britannic Bold" panose="020B0903060703020204" pitchFamily="34" charset="0"/>
              </a:rPr>
              <a:t> administrative </a:t>
            </a:r>
            <a:r>
              <a:rPr lang="en-US" sz="2000" dirty="0" smtClean="0">
                <a:solidFill>
                  <a:schemeClr val="bg2">
                    <a:lumMod val="50000"/>
                  </a:schemeClr>
                </a:solidFill>
                <a:latin typeface="Britannic Bold" panose="020B0903060703020204" pitchFamily="34" charset="0"/>
              </a:rPr>
              <a:t>burden</a:t>
            </a:r>
          </a:p>
          <a:p>
            <a:endParaRPr lang="en-US" sz="1000" dirty="0">
              <a:solidFill>
                <a:schemeClr val="bg2">
                  <a:lumMod val="50000"/>
                </a:schemeClr>
              </a:solidFill>
              <a:latin typeface="Britannic Bold" panose="020B0903060703020204" pitchFamily="34" charset="0"/>
            </a:endParaRPr>
          </a:p>
          <a:p>
            <a:r>
              <a:rPr lang="en-US" sz="2000" dirty="0">
                <a:solidFill>
                  <a:schemeClr val="bg2">
                    <a:lumMod val="50000"/>
                  </a:schemeClr>
                </a:solidFill>
                <a:latin typeface="Britannic Bold" panose="020B0903060703020204" pitchFamily="34" charset="0"/>
              </a:rPr>
              <a:t>Allow for more </a:t>
            </a:r>
            <a:r>
              <a:rPr lang="en-US" sz="2000" b="1" dirty="0">
                <a:solidFill>
                  <a:schemeClr val="accent6">
                    <a:lumMod val="60000"/>
                    <a:lumOff val="40000"/>
                  </a:schemeClr>
                </a:solidFill>
                <a:latin typeface="Britannic Bold" panose="020B0903060703020204" pitchFamily="34" charset="0"/>
              </a:rPr>
              <a:t>efficient</a:t>
            </a:r>
            <a:r>
              <a:rPr lang="en-US" sz="2000" dirty="0">
                <a:solidFill>
                  <a:schemeClr val="bg2">
                    <a:lumMod val="50000"/>
                  </a:schemeClr>
                </a:solidFill>
                <a:latin typeface="Britannic Bold" panose="020B0903060703020204" pitchFamily="34" charset="0"/>
              </a:rPr>
              <a:t> </a:t>
            </a:r>
            <a:r>
              <a:rPr lang="en-US" sz="2000" dirty="0" smtClean="0">
                <a:solidFill>
                  <a:schemeClr val="bg2">
                    <a:lumMod val="50000"/>
                  </a:schemeClr>
                </a:solidFill>
                <a:latin typeface="Britannic Bold" panose="020B0903060703020204" pitchFamily="34" charset="0"/>
              </a:rPr>
              <a:t>processes</a:t>
            </a:r>
          </a:p>
          <a:p>
            <a:endParaRPr lang="en-US" sz="1000" dirty="0">
              <a:solidFill>
                <a:schemeClr val="bg2">
                  <a:lumMod val="50000"/>
                </a:schemeClr>
              </a:solidFill>
              <a:latin typeface="Britannic Bold" panose="020B0903060703020204" pitchFamily="34" charset="0"/>
            </a:endParaRPr>
          </a:p>
          <a:p>
            <a:r>
              <a:rPr lang="fr-CA" sz="2000" b="1" dirty="0" err="1">
                <a:solidFill>
                  <a:schemeClr val="accent6">
                    <a:lumMod val="60000"/>
                    <a:lumOff val="40000"/>
                  </a:schemeClr>
                </a:solidFill>
                <a:latin typeface="Britannic Bold" panose="020B0903060703020204" pitchFamily="34" charset="0"/>
              </a:rPr>
              <a:t>Harmonization</a:t>
            </a:r>
            <a:r>
              <a:rPr lang="fr-CA" sz="2000" dirty="0">
                <a:solidFill>
                  <a:schemeClr val="bg2">
                    <a:lumMod val="50000"/>
                  </a:schemeClr>
                </a:solidFill>
                <a:latin typeface="Britannic Bold" panose="020B0903060703020204" pitchFamily="34" charset="0"/>
              </a:rPr>
              <a:t> of Tri-Agency </a:t>
            </a:r>
            <a:r>
              <a:rPr lang="fr-CA" sz="2000" dirty="0" err="1" smtClean="0">
                <a:solidFill>
                  <a:schemeClr val="bg2">
                    <a:lumMod val="50000"/>
                  </a:schemeClr>
                </a:solidFill>
                <a:latin typeface="Britannic Bold" panose="020B0903060703020204" pitchFamily="34" charset="0"/>
              </a:rPr>
              <a:t>policies</a:t>
            </a:r>
            <a:r>
              <a:rPr lang="fr-CA" sz="2000" dirty="0" smtClean="0">
                <a:solidFill>
                  <a:schemeClr val="bg2">
                    <a:lumMod val="50000"/>
                  </a:schemeClr>
                </a:solidFill>
                <a:latin typeface="Britannic Bold" panose="020B0903060703020204" pitchFamily="34" charset="0"/>
              </a:rPr>
              <a:t> and guidelines</a:t>
            </a:r>
          </a:p>
          <a:p>
            <a:endParaRPr lang="en-US" sz="1000" dirty="0">
              <a:solidFill>
                <a:schemeClr val="bg2">
                  <a:lumMod val="50000"/>
                </a:schemeClr>
              </a:solidFill>
              <a:latin typeface="Britannic Bold" panose="020B0903060703020204" pitchFamily="34" charset="0"/>
            </a:endParaRPr>
          </a:p>
          <a:p>
            <a:r>
              <a:rPr lang="en-US" sz="2000" b="1" dirty="0">
                <a:solidFill>
                  <a:schemeClr val="accent6">
                    <a:lumMod val="60000"/>
                    <a:lumOff val="40000"/>
                  </a:schemeClr>
                </a:solidFill>
                <a:latin typeface="Britannic Bold" panose="020B0903060703020204" pitchFamily="34" charset="0"/>
              </a:rPr>
              <a:t>No discretion</a:t>
            </a:r>
            <a:r>
              <a:rPr lang="en-US" sz="2000" dirty="0">
                <a:solidFill>
                  <a:schemeClr val="accent6">
                    <a:lumMod val="60000"/>
                    <a:lumOff val="40000"/>
                  </a:schemeClr>
                </a:solidFill>
                <a:latin typeface="Britannic Bold" panose="020B0903060703020204" pitchFamily="34" charset="0"/>
              </a:rPr>
              <a:t> </a:t>
            </a:r>
            <a:r>
              <a:rPr lang="en-US" sz="2000" dirty="0">
                <a:solidFill>
                  <a:schemeClr val="bg2">
                    <a:lumMod val="50000"/>
                  </a:schemeClr>
                </a:solidFill>
                <a:latin typeface="Britannic Bold" panose="020B0903060703020204" pitchFamily="34" charset="0"/>
              </a:rPr>
              <a:t>to depart from these principles and directives</a:t>
            </a:r>
          </a:p>
          <a:p>
            <a:pPr marL="0" indent="0">
              <a:buNone/>
            </a:pP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3169248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829194"/>
            <a:ext cx="8088284"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350" b="1" spc="225" dirty="0" smtClean="0">
                <a:solidFill>
                  <a:schemeClr val="accent6"/>
                </a:solidFill>
                <a:latin typeface="Britannic Bold" panose="020B0903060703020204" pitchFamily="34" charset="0"/>
                <a:cs typeface="Calibri" panose="020F0502020204030204" pitchFamily="34" charset="0"/>
              </a:rPr>
              <a:t>What has changed?</a:t>
            </a:r>
            <a:r>
              <a:rPr lang="en-US" sz="3350" dirty="0" smtClean="0"/>
              <a:t/>
            </a:r>
            <a:br>
              <a:rPr lang="en-US" sz="3350" dirty="0" smtClean="0"/>
            </a:br>
            <a:endParaRPr lang="en-US" sz="3350" dirty="0"/>
          </a:p>
        </p:txBody>
      </p:sp>
      <p:sp>
        <p:nvSpPr>
          <p:cNvPr id="3" name="Content Placeholder 2"/>
          <p:cNvSpPr>
            <a:spLocks noGrp="1"/>
          </p:cNvSpPr>
          <p:nvPr>
            <p:ph idx="1"/>
          </p:nvPr>
        </p:nvSpPr>
        <p:spPr>
          <a:xfrm>
            <a:off x="508001" y="1579418"/>
            <a:ext cx="8162174" cy="4031673"/>
          </a:xfrm>
        </p:spPr>
        <p:txBody>
          <a:bodyPr>
            <a:normAutofit/>
          </a:bodyPr>
          <a:lstStyle/>
          <a:p>
            <a:endParaRPr lang="en-US" sz="2000" dirty="0" smtClean="0">
              <a:solidFill>
                <a:schemeClr val="bg2">
                  <a:lumMod val="50000"/>
                </a:schemeClr>
              </a:solidFill>
              <a:latin typeface="Britannic Bold" panose="020B0903060703020204" pitchFamily="34" charset="0"/>
            </a:endParaRPr>
          </a:p>
          <a:p>
            <a:r>
              <a:rPr lang="en-US" sz="2000" dirty="0" smtClean="0">
                <a:solidFill>
                  <a:schemeClr val="bg2">
                    <a:lumMod val="50000"/>
                  </a:schemeClr>
                </a:solidFill>
                <a:latin typeface="Britannic Bold" panose="020B0903060703020204" pitchFamily="34" charset="0"/>
              </a:rPr>
              <a:t>Shift from prescriptive list of eligible and ineligible expenses to a </a:t>
            </a:r>
            <a:r>
              <a:rPr lang="en-US" sz="2000" dirty="0" smtClean="0">
                <a:solidFill>
                  <a:schemeClr val="accent6">
                    <a:lumMod val="60000"/>
                    <a:lumOff val="40000"/>
                  </a:schemeClr>
                </a:solidFill>
                <a:latin typeface="Britannic Bold" panose="020B0903060703020204" pitchFamily="34" charset="0"/>
              </a:rPr>
              <a:t>principle-based approach </a:t>
            </a:r>
            <a:r>
              <a:rPr lang="en-US" sz="2000" dirty="0" smtClean="0">
                <a:solidFill>
                  <a:schemeClr val="bg2">
                    <a:lumMod val="50000"/>
                  </a:schemeClr>
                </a:solidFill>
                <a:latin typeface="Britannic Bold" panose="020B0903060703020204" pitchFamily="34" charset="0"/>
              </a:rPr>
              <a:t>under the new Guide.</a:t>
            </a:r>
          </a:p>
          <a:p>
            <a:endParaRPr lang="en-US" sz="900" dirty="0" smtClean="0">
              <a:solidFill>
                <a:schemeClr val="bg2">
                  <a:lumMod val="50000"/>
                </a:schemeClr>
              </a:solidFill>
              <a:latin typeface="Britannic Bold" panose="020B0903060703020204" pitchFamily="34" charset="0"/>
            </a:endParaRPr>
          </a:p>
          <a:p>
            <a:r>
              <a:rPr lang="en-US" sz="2000" dirty="0" smtClean="0">
                <a:solidFill>
                  <a:schemeClr val="bg2">
                    <a:lumMod val="50000"/>
                  </a:schemeClr>
                </a:solidFill>
                <a:latin typeface="Britannic Bold" panose="020B0903060703020204" pitchFamily="34" charset="0"/>
              </a:rPr>
              <a:t>New Guide provides framework for institutions to determine eligibility of expenses maximizing the use of existing policies, processes and controls.</a:t>
            </a:r>
          </a:p>
          <a:p>
            <a:endParaRPr lang="en-US" sz="900" dirty="0" smtClean="0">
              <a:solidFill>
                <a:schemeClr val="bg2">
                  <a:lumMod val="50000"/>
                </a:schemeClr>
              </a:solidFill>
              <a:latin typeface="Britannic Bold" panose="020B0903060703020204" pitchFamily="34" charset="0"/>
            </a:endParaRPr>
          </a:p>
          <a:p>
            <a:r>
              <a:rPr lang="en-US" sz="2000" dirty="0" smtClean="0">
                <a:solidFill>
                  <a:schemeClr val="bg2">
                    <a:lumMod val="50000"/>
                  </a:schemeClr>
                </a:solidFill>
                <a:latin typeface="Britannic Bold" panose="020B0903060703020204" pitchFamily="34" charset="0"/>
              </a:rPr>
              <a:t>In general, anything eligible under the old Guide will continue to be eligible as long as the item or service respects the four key principles and directives as outlined in the TAGFA.</a:t>
            </a:r>
            <a:endParaRPr lang="en-US" sz="2000" dirty="0">
              <a:solidFill>
                <a:schemeClr val="bg2">
                  <a:lumMod val="50000"/>
                </a:schemeClr>
              </a:solidFill>
              <a:latin typeface="Britannic Bold" panose="020B0903060703020204" pitchFamily="34" charset="0"/>
            </a:endParaRPr>
          </a:p>
          <a:p>
            <a:pPr marL="0" indent="0">
              <a:buNone/>
            </a:pPr>
            <a:endParaRPr lang="en-US" sz="2000" dirty="0">
              <a:solidFill>
                <a:schemeClr val="bg2">
                  <a:lumMod val="50000"/>
                </a:schemeClr>
              </a:solidFill>
              <a:latin typeface="Britannic Bold" panose="020B0903060703020204" pitchFamily="34" charset="0"/>
            </a:endParaRPr>
          </a:p>
          <a:p>
            <a:endParaRPr lang="en-US"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Tree>
    <p:extLst>
      <p:ext uri="{BB962C8B-B14F-4D97-AF65-F5344CB8AC3E}">
        <p14:creationId xmlns:p14="http://schemas.microsoft.com/office/powerpoint/2010/main" val="873479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7" name="Title 1"/>
          <p:cNvSpPr txBox="1">
            <a:spLocks/>
          </p:cNvSpPr>
          <p:nvPr/>
        </p:nvSpPr>
        <p:spPr>
          <a:xfrm>
            <a:off x="375170" y="2385753"/>
            <a:ext cx="8436321" cy="103077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1600" dirty="0" smtClean="0">
                <a:solidFill>
                  <a:schemeClr val="accent6"/>
                </a:solidFill>
                <a:latin typeface="Britannic Bold" panose="020B0903060703020204" pitchFamily="34" charset="0"/>
              </a:rPr>
              <a:t>Part 2: Use of Grant Funds</a:t>
            </a:r>
            <a:r>
              <a:rPr lang="en-US" dirty="0" smtClean="0"/>
              <a:t/>
            </a:r>
            <a:br>
              <a:rPr lang="en-US" dirty="0" smtClean="0"/>
            </a:br>
            <a:endParaRPr lang="en-US" dirty="0"/>
          </a:p>
        </p:txBody>
      </p:sp>
    </p:spTree>
    <p:extLst>
      <p:ext uri="{BB962C8B-B14F-4D97-AF65-F5344CB8AC3E}">
        <p14:creationId xmlns:p14="http://schemas.microsoft.com/office/powerpoint/2010/main" val="546289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829194"/>
            <a:ext cx="8088284" cy="65878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350" b="1" spc="225" dirty="0" smtClean="0">
                <a:solidFill>
                  <a:schemeClr val="accent6"/>
                </a:solidFill>
                <a:latin typeface="Britannic Bold" panose="020B0903060703020204" pitchFamily="34" charset="0"/>
                <a:cs typeface="Calibri" panose="020F0502020204030204" pitchFamily="34" charset="0"/>
              </a:rPr>
              <a:t>Roles &amp; Responsibilities</a:t>
            </a:r>
            <a:r>
              <a:rPr lang="en-US" sz="3350" dirty="0" smtClean="0"/>
              <a:t/>
            </a:r>
            <a:br>
              <a:rPr lang="en-US" sz="3350" dirty="0" smtClean="0"/>
            </a:br>
            <a:endParaRPr lang="en-US" sz="3350"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pic>
        <p:nvPicPr>
          <p:cNvPr id="8" name="Picture 7"/>
          <p:cNvPicPr>
            <a:picLocks noChangeAspect="1"/>
          </p:cNvPicPr>
          <p:nvPr/>
        </p:nvPicPr>
        <p:blipFill>
          <a:blip r:embed="rId4"/>
          <a:stretch>
            <a:fillRect/>
          </a:stretch>
        </p:blipFill>
        <p:spPr>
          <a:xfrm>
            <a:off x="822961" y="1310040"/>
            <a:ext cx="7033150" cy="4267800"/>
          </a:xfrm>
          <a:prstGeom prst="rect">
            <a:avLst/>
          </a:prstGeom>
        </p:spPr>
      </p:pic>
      <p:sp>
        <p:nvSpPr>
          <p:cNvPr id="9" name="Rectangle 8"/>
          <p:cNvSpPr/>
          <p:nvPr/>
        </p:nvSpPr>
        <p:spPr>
          <a:xfrm>
            <a:off x="2909455" y="5490599"/>
            <a:ext cx="5285246" cy="400110"/>
          </a:xfrm>
          <a:prstGeom prst="rect">
            <a:avLst/>
          </a:prstGeom>
        </p:spPr>
        <p:txBody>
          <a:bodyPr wrap="square">
            <a:spAutoFit/>
          </a:bodyPr>
          <a:lstStyle/>
          <a:p>
            <a:r>
              <a:rPr lang="en-US" sz="1000" i="1" dirty="0" smtClean="0">
                <a:solidFill>
                  <a:schemeClr val="bg2">
                    <a:lumMod val="25000"/>
                  </a:schemeClr>
                </a:solidFill>
              </a:rPr>
              <a:t>Slide taken from U of Toronto presentation </a:t>
            </a:r>
            <a:r>
              <a:rPr lang="en-US" sz="1000" i="1" dirty="0" smtClean="0">
                <a:solidFill>
                  <a:schemeClr val="bg2">
                    <a:lumMod val="25000"/>
                  </a:schemeClr>
                </a:solidFill>
                <a:hlinkClick r:id="rId5"/>
              </a:rPr>
              <a:t>https</a:t>
            </a:r>
            <a:r>
              <a:rPr lang="en-US" sz="1000" i="1" dirty="0">
                <a:solidFill>
                  <a:schemeClr val="bg2">
                    <a:lumMod val="25000"/>
                  </a:schemeClr>
                </a:solidFill>
                <a:hlinkClick r:id="rId5"/>
              </a:rPr>
              <a:t>://</a:t>
            </a:r>
            <a:r>
              <a:rPr lang="en-US" sz="1000" i="1" dirty="0" smtClean="0">
                <a:solidFill>
                  <a:schemeClr val="bg2">
                    <a:lumMod val="25000"/>
                  </a:schemeClr>
                </a:solidFill>
                <a:hlinkClick r:id="rId5"/>
              </a:rPr>
              <a:t>research.utoronto.ca/media/440/download</a:t>
            </a:r>
            <a:endParaRPr lang="en-US" sz="1000" i="1" dirty="0" smtClean="0">
              <a:solidFill>
                <a:schemeClr val="bg2">
                  <a:lumMod val="25000"/>
                </a:schemeClr>
              </a:solidFill>
            </a:endParaRPr>
          </a:p>
          <a:p>
            <a:endParaRPr lang="en-US" sz="1000" dirty="0"/>
          </a:p>
        </p:txBody>
      </p:sp>
    </p:spTree>
    <p:extLst>
      <p:ext uri="{BB962C8B-B14F-4D97-AF65-F5344CB8AC3E}">
        <p14:creationId xmlns:p14="http://schemas.microsoft.com/office/powerpoint/2010/main" val="1531648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 y="482138"/>
            <a:ext cx="8794866" cy="98921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3350" b="1" spc="225" dirty="0" smtClean="0">
                <a:solidFill>
                  <a:schemeClr val="accent6"/>
                </a:solidFill>
                <a:latin typeface="Britannic Bold" panose="020B0903060703020204" pitchFamily="34" charset="0"/>
                <a:cs typeface="Calibri" panose="020F0502020204030204" pitchFamily="34" charset="0"/>
              </a:rPr>
              <a:t>Order of Precedence and Interpretation</a:t>
            </a:r>
            <a:r>
              <a:rPr lang="en-US" sz="3350" dirty="0" smtClean="0"/>
              <a:t/>
            </a:r>
            <a:br>
              <a:rPr lang="en-US" sz="3350" dirty="0" smtClean="0"/>
            </a:br>
            <a:endParaRPr lang="en-US" sz="3350" dirty="0"/>
          </a:p>
        </p:txBody>
      </p:sp>
      <p:pic>
        <p:nvPicPr>
          <p:cNvPr id="4" name="Picture 3"/>
          <p:cNvPicPr>
            <a:picLocks noChangeAspect="1"/>
          </p:cNvPicPr>
          <p:nvPr/>
        </p:nvPicPr>
        <p:blipFill>
          <a:blip r:embed="rId2"/>
          <a:stretch>
            <a:fillRect/>
          </a:stretch>
        </p:blipFill>
        <p:spPr>
          <a:xfrm>
            <a:off x="5814516" y="5877098"/>
            <a:ext cx="3064575" cy="658316"/>
          </a:xfrm>
          <a:prstGeom prst="rect">
            <a:avLst/>
          </a:prstGeom>
        </p:spPr>
      </p:pic>
      <p:pic>
        <p:nvPicPr>
          <p:cNvPr id="5" name="Picture 4"/>
          <p:cNvPicPr>
            <a:picLocks noChangeAspect="1"/>
          </p:cNvPicPr>
          <p:nvPr/>
        </p:nvPicPr>
        <p:blipFill>
          <a:blip r:embed="rId3"/>
          <a:stretch>
            <a:fillRect/>
          </a:stretch>
        </p:blipFill>
        <p:spPr>
          <a:xfrm>
            <a:off x="316981" y="5895802"/>
            <a:ext cx="2416997" cy="639612"/>
          </a:xfrm>
          <a:prstGeom prst="rect">
            <a:avLst/>
          </a:prstGeom>
        </p:spPr>
      </p:pic>
      <p:sp>
        <p:nvSpPr>
          <p:cNvPr id="7" name="Content Placeholder 2"/>
          <p:cNvSpPr>
            <a:spLocks noGrp="1"/>
          </p:cNvSpPr>
          <p:nvPr>
            <p:ph idx="1"/>
          </p:nvPr>
        </p:nvSpPr>
        <p:spPr>
          <a:xfrm>
            <a:off x="508001" y="1396538"/>
            <a:ext cx="8162174" cy="4480560"/>
          </a:xfrm>
        </p:spPr>
        <p:txBody>
          <a:bodyPr>
            <a:normAutofit/>
          </a:bodyPr>
          <a:lstStyle/>
          <a:p>
            <a:pPr marL="0" indent="0" algn="ctr">
              <a:buNone/>
            </a:pPr>
            <a:r>
              <a:rPr lang="en-US" sz="900" dirty="0" smtClean="0">
                <a:solidFill>
                  <a:schemeClr val="bg2">
                    <a:lumMod val="50000"/>
                  </a:schemeClr>
                </a:solidFill>
                <a:latin typeface="Britannic Bold" panose="020B0903060703020204" pitchFamily="34" charset="0"/>
              </a:rPr>
              <a:t>  </a:t>
            </a:r>
            <a:r>
              <a:rPr lang="en-US" sz="1800" dirty="0" smtClean="0">
                <a:solidFill>
                  <a:schemeClr val="bg2">
                    <a:lumMod val="50000"/>
                  </a:schemeClr>
                </a:solidFill>
                <a:latin typeface="Britannic Bold" panose="020B0903060703020204" pitchFamily="34" charset="0"/>
              </a:rPr>
              <a:t>Steps, IN ORDER, for determining the eligibility of expenses:</a:t>
            </a:r>
          </a:p>
          <a:p>
            <a:pPr marL="0" indent="0">
              <a:buNone/>
            </a:pPr>
            <a:endParaRPr lang="en-US" sz="2000" dirty="0">
              <a:solidFill>
                <a:schemeClr val="bg2">
                  <a:lumMod val="50000"/>
                </a:schemeClr>
              </a:solidFill>
              <a:latin typeface="Britannic Bold" panose="020B0903060703020204" pitchFamily="34" charset="0"/>
            </a:endParaRPr>
          </a:p>
          <a:p>
            <a:endParaRPr lang="en-US" dirty="0" smtClean="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
        <p:nvSpPr>
          <p:cNvPr id="11" name="Rounded Rectangle 10"/>
          <p:cNvSpPr/>
          <p:nvPr/>
        </p:nvSpPr>
        <p:spPr>
          <a:xfrm>
            <a:off x="796372" y="2107103"/>
            <a:ext cx="3426494" cy="918158"/>
          </a:xfrm>
          <a:prstGeom prst="roundRect">
            <a:avLst/>
          </a:prstGeom>
          <a:solidFill>
            <a:schemeClr val="accent6">
              <a:lumMod val="40000"/>
              <a:lumOff val="6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latin typeface="Britannic Bold" panose="020B0903060703020204" pitchFamily="34" charset="0"/>
              </a:rPr>
              <a:t>1. The Four Principles</a:t>
            </a:r>
          </a:p>
        </p:txBody>
      </p:sp>
      <p:sp>
        <p:nvSpPr>
          <p:cNvPr id="13" name="Rounded Rectangle 12"/>
          <p:cNvSpPr/>
          <p:nvPr/>
        </p:nvSpPr>
        <p:spPr>
          <a:xfrm>
            <a:off x="4769856" y="2107103"/>
            <a:ext cx="3426494" cy="918158"/>
          </a:xfrm>
          <a:prstGeom prst="roundRect">
            <a:avLst/>
          </a:prstGeom>
          <a:solidFill>
            <a:schemeClr val="accent6">
              <a:lumMod val="40000"/>
              <a:lumOff val="6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50000"/>
                  </a:schemeClr>
                </a:solidFill>
                <a:latin typeface="Britannic Bold" panose="020B0903060703020204" pitchFamily="34" charset="0"/>
              </a:rPr>
              <a:t>3</a:t>
            </a:r>
            <a:r>
              <a:rPr lang="en-US" dirty="0" smtClean="0">
                <a:solidFill>
                  <a:schemeClr val="bg2">
                    <a:lumMod val="50000"/>
                  </a:schemeClr>
                </a:solidFill>
                <a:latin typeface="Britannic Bold" panose="020B0903060703020204" pitchFamily="34" charset="0"/>
              </a:rPr>
              <a:t>.  The Program/Funding Opportunity literature</a:t>
            </a:r>
            <a:endParaRPr lang="en-US" dirty="0">
              <a:solidFill>
                <a:schemeClr val="bg2">
                  <a:lumMod val="50000"/>
                </a:schemeClr>
              </a:solidFill>
              <a:latin typeface="Britannic Bold" panose="020B0903060703020204" pitchFamily="34" charset="0"/>
            </a:endParaRPr>
          </a:p>
        </p:txBody>
      </p:sp>
      <p:sp>
        <p:nvSpPr>
          <p:cNvPr id="14" name="Rounded Rectangle 13"/>
          <p:cNvSpPr/>
          <p:nvPr/>
        </p:nvSpPr>
        <p:spPr>
          <a:xfrm>
            <a:off x="4769856" y="3582056"/>
            <a:ext cx="3426494" cy="918348"/>
          </a:xfrm>
          <a:prstGeom prst="roundRect">
            <a:avLst/>
          </a:prstGeom>
          <a:solidFill>
            <a:schemeClr val="accent6">
              <a:lumMod val="40000"/>
              <a:lumOff val="6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latin typeface="Britannic Bold" panose="020B0903060703020204" pitchFamily="34" charset="0"/>
              </a:rPr>
              <a:t>4.  The Institution’s Policies and Directives</a:t>
            </a:r>
          </a:p>
        </p:txBody>
      </p:sp>
      <p:sp>
        <p:nvSpPr>
          <p:cNvPr id="15" name="Rounded Rectangle 14"/>
          <p:cNvSpPr/>
          <p:nvPr/>
        </p:nvSpPr>
        <p:spPr>
          <a:xfrm>
            <a:off x="796372" y="3582246"/>
            <a:ext cx="3426494" cy="918158"/>
          </a:xfrm>
          <a:prstGeom prst="roundRect">
            <a:avLst/>
          </a:prstGeom>
          <a:solidFill>
            <a:schemeClr val="accent6">
              <a:lumMod val="40000"/>
              <a:lumOff val="60000"/>
            </a:schemeClr>
          </a:solidFill>
          <a:ln>
            <a:noFill/>
          </a:ln>
          <a:effectLst>
            <a:outerShdw blurRad="76200" dist="12700" dir="2700000" sy="-23000" kx="-800400" algn="bl"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latin typeface="Britannic Bold" panose="020B0903060703020204" pitchFamily="34" charset="0"/>
              </a:rPr>
              <a:t>2. The Relevant Directive Details</a:t>
            </a:r>
            <a:endParaRPr lang="en-US" dirty="0">
              <a:solidFill>
                <a:schemeClr val="bg2">
                  <a:lumMod val="50000"/>
                </a:schemeClr>
              </a:solidFill>
              <a:latin typeface="Britannic Bold" panose="020B0903060703020204" pitchFamily="34" charset="0"/>
            </a:endParaRPr>
          </a:p>
        </p:txBody>
      </p:sp>
      <p:sp>
        <p:nvSpPr>
          <p:cNvPr id="6" name="TextBox 5"/>
          <p:cNvSpPr txBox="1"/>
          <p:nvPr/>
        </p:nvSpPr>
        <p:spPr>
          <a:xfrm>
            <a:off x="203575" y="5057199"/>
            <a:ext cx="8771026" cy="323165"/>
          </a:xfrm>
          <a:prstGeom prst="rect">
            <a:avLst/>
          </a:prstGeom>
          <a:noFill/>
        </p:spPr>
        <p:txBody>
          <a:bodyPr wrap="square" rtlCol="0">
            <a:spAutoFit/>
          </a:bodyPr>
          <a:lstStyle/>
          <a:p>
            <a:pPr algn="ctr"/>
            <a:r>
              <a:rPr lang="en-US" sz="1500" dirty="0" smtClean="0">
                <a:solidFill>
                  <a:srgbClr val="C00000"/>
                </a:solidFill>
                <a:latin typeface="Britannic Bold" panose="020B0903060703020204" pitchFamily="34" charset="0"/>
              </a:rPr>
              <a:t>Every step from this assessment process should be executed before making eligibility determination</a:t>
            </a:r>
            <a:endParaRPr lang="en-US" sz="1500" dirty="0">
              <a:solidFill>
                <a:srgbClr val="C00000"/>
              </a:solidFill>
              <a:latin typeface="Britannic Bold" panose="020B0903060703020204" pitchFamily="34" charset="0"/>
            </a:endParaRPr>
          </a:p>
        </p:txBody>
      </p:sp>
    </p:spTree>
    <p:extLst>
      <p:ext uri="{BB962C8B-B14F-4D97-AF65-F5344CB8AC3E}">
        <p14:creationId xmlns:p14="http://schemas.microsoft.com/office/powerpoint/2010/main" val="626129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1737</TotalTime>
  <Words>1984</Words>
  <Application>Microsoft Office PowerPoint</Application>
  <PresentationFormat>On-screen Show (4:3)</PresentationFormat>
  <Paragraphs>300</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Britannic Bold</vt:lpstr>
      <vt:lpstr>Calibri</vt:lpstr>
      <vt:lpstr>Calibri Light</vt:lpstr>
      <vt:lpstr>Ebrima</vt:lpstr>
      <vt:lpstr>Wingdings</vt:lpstr>
      <vt:lpstr>Office Theme</vt:lpstr>
      <vt:lpstr>ADVANCING FORWARD:  Intro to the New  Tri-Agency Guide on Financial Administration</vt:lpstr>
      <vt:lpstr>OBJECTIVES </vt:lpstr>
      <vt:lpstr>CONTENT </vt:lpstr>
      <vt:lpstr>Part 1: About the Guide </vt:lpstr>
      <vt:lpstr>Objectives of the Principles-Based Guide </vt:lpstr>
      <vt:lpstr>What has changed? </vt:lpstr>
      <vt:lpstr>PowerPoint Presentation</vt:lpstr>
      <vt:lpstr>Roles &amp; Responsibilities </vt:lpstr>
      <vt:lpstr>Order of Precedence and Interpretation </vt:lpstr>
      <vt:lpstr>PowerPoint Presentation</vt:lpstr>
      <vt:lpstr>PowerPoint Presentation</vt:lpstr>
      <vt:lpstr>PRINCIPLES on the Use of Grant Funds </vt:lpstr>
      <vt:lpstr>PRINCIPLES on the Use of Grant Funds </vt:lpstr>
      <vt:lpstr>PRINCIPLES on the Use of Grant Funds </vt:lpstr>
      <vt:lpstr>PRINCIPLES on the Use of Grant Funds </vt:lpstr>
      <vt:lpstr>DIRECTIVES on Certain Expense Types </vt:lpstr>
      <vt:lpstr>DIRECTIVES: Employment &amp; Compensation </vt:lpstr>
      <vt:lpstr>DIRECTIVES: Employment &amp; Compensation </vt:lpstr>
      <vt:lpstr>DIRECTIVES: Goods &amp; Services </vt:lpstr>
      <vt:lpstr>DIRECTIVES: Goods &amp; Services </vt:lpstr>
      <vt:lpstr>DIRECTIVES: Travel &amp; Travel-Related Subsistence </vt:lpstr>
      <vt:lpstr>DIRECTIVES: Travel &amp; Travel-Related Subsistance </vt:lpstr>
      <vt:lpstr>DIRECTIVES: Hospitality </vt:lpstr>
      <vt:lpstr>DIRECTIVES: Hospitality </vt:lpstr>
      <vt:lpstr>DIRECTIVES: Gifts, Honoraria &amp; Incentives </vt:lpstr>
      <vt:lpstr>DIRECTIVES: Gifts, Honoraria &amp; Incentives </vt:lpstr>
      <vt:lpstr>Part 4: Administering Institution’s Policies and Directives </vt:lpstr>
      <vt:lpstr>EDI – Equity, Diversity and Inclusion </vt:lpstr>
      <vt:lpstr>Institutional Policies</vt:lpstr>
      <vt:lpstr>Part 5: Tri-Agency Resources </vt:lpstr>
      <vt:lpstr>Supporting Resources and Tools</vt:lpstr>
      <vt:lpstr>Contact Information</vt:lpstr>
      <vt:lpstr>Questions/Comments</vt:lpstr>
      <vt:lpstr>Thank YOU!</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Forward: Intro to the New Tri-Agency Guide on Financial Administration</dc:title>
  <dc:creator>Aneta Douglass</dc:creator>
  <cp:lastModifiedBy>Aneta Douglass</cp:lastModifiedBy>
  <cp:revision>75</cp:revision>
  <cp:lastPrinted>2020-03-06T01:05:37Z</cp:lastPrinted>
  <dcterms:created xsi:type="dcterms:W3CDTF">2020-03-04T01:10:50Z</dcterms:created>
  <dcterms:modified xsi:type="dcterms:W3CDTF">2020-03-06T01:41:15Z</dcterms:modified>
</cp:coreProperties>
</file>