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608" r:id="rId2"/>
    <p:sldId id="609" r:id="rId3"/>
    <p:sldId id="675" r:id="rId4"/>
    <p:sldId id="681" r:id="rId5"/>
    <p:sldId id="682" r:id="rId6"/>
    <p:sldId id="669" r:id="rId7"/>
    <p:sldId id="683" r:id="rId8"/>
    <p:sldId id="680" r:id="rId9"/>
    <p:sldId id="684" r:id="rId10"/>
    <p:sldId id="685" r:id="rId11"/>
    <p:sldId id="686" r:id="rId12"/>
    <p:sldId id="687" r:id="rId13"/>
    <p:sldId id="668" r:id="rId14"/>
    <p:sldId id="616" r:id="rId15"/>
    <p:sldId id="665" r:id="rId16"/>
    <p:sldId id="690" r:id="rId17"/>
    <p:sldId id="691" r:id="rId18"/>
    <p:sldId id="688" r:id="rId19"/>
    <p:sldId id="689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78" d="100"/>
          <a:sy n="78" d="100"/>
        </p:scale>
        <p:origin x="-4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9CC5F40-A959-41A1-8307-AAA0F09EB1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9E49DA2-CDDA-4C88-B21B-2728F06F7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6426"/>
            <a:ext cx="5608638" cy="4184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1444" tIns="45723" rIns="91444" bIns="45723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52B3B-F7C9-4E63-8FF4-1A35C55320CA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F1821-CAEF-40C6-977D-40BC9AAB373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34" name="Group 2"/>
          <p:cNvGrpSpPr>
            <a:grpSpLocks/>
          </p:cNvGrpSpPr>
          <p:nvPr/>
        </p:nvGrpSpPr>
        <p:grpSpPr bwMode="auto">
          <a:xfrm>
            <a:off x="4716465" y="5345114"/>
            <a:ext cx="4427537" cy="1512887"/>
            <a:chOff x="2971" y="3367"/>
            <a:chExt cx="2789" cy="953"/>
          </a:xfrm>
        </p:grpSpPr>
        <p:sp>
          <p:nvSpPr>
            <p:cNvPr id="4536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36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536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36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365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365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5365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5F2FB6-2C65-4AB0-8013-699A2A4A4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3522-A993-4654-BACE-7DBEE7E11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3FEE4-787C-4ED8-9B2D-5982D08F1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BE74-CDE7-4B71-8109-55D1369FE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17DCC-EA7A-44E6-853E-6D7113FD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E3A35-B192-44A6-8815-9DAC6CC84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Community Development Institute at UNBC www.unbc.ca/cdi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965C-F90E-42B4-B85D-232BF18E1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Community Development Institute at UNBC www.unbc.ca/cdi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3C5F-4368-40CF-AB5A-ED138E1C2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Community Development Institute at UNBC www.unbc.ca/cdi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23BC-CCE5-4A27-9779-F06B1634E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69208-F273-495E-9450-39315E1EF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7AA57-6FA4-42F5-A4F9-439CFEB76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610" name="Group 2"/>
          <p:cNvGrpSpPr>
            <a:grpSpLocks/>
          </p:cNvGrpSpPr>
          <p:nvPr/>
        </p:nvGrpSpPr>
        <p:grpSpPr bwMode="auto">
          <a:xfrm>
            <a:off x="4716465" y="5345114"/>
            <a:ext cx="4427537" cy="1512887"/>
            <a:chOff x="2971" y="3367"/>
            <a:chExt cx="2789" cy="953"/>
          </a:xfrm>
        </p:grpSpPr>
        <p:sp>
          <p:nvSpPr>
            <p:cNvPr id="4526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26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526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26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526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4526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B30E999-C64B-4BD6-863A-76387A01B4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2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bc.ca/cdi/" TargetMode="External"/><Relationship Id="rId2" Type="http://schemas.openxmlformats.org/officeDocument/2006/relationships/hyperlink" Target="http://www.unbc.ca/geography/faculty/halseth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533400" y="3657600"/>
            <a:ext cx="8077200" cy="2438400"/>
          </a:xfrm>
        </p:spPr>
        <p:txBody>
          <a:bodyPr/>
          <a:lstStyle/>
          <a:p>
            <a:r>
              <a:rPr lang="en-US" sz="3200" dirty="0" smtClean="0"/>
              <a:t>Greg Halseth &amp; Don Manson</a:t>
            </a:r>
          </a:p>
          <a:p>
            <a:r>
              <a:rPr lang="en-US" sz="3200" dirty="0" smtClean="0"/>
              <a:t>Community Development Institute </a:t>
            </a:r>
          </a:p>
          <a:p>
            <a:r>
              <a:rPr lang="en-US" sz="3200" dirty="0" smtClean="0"/>
              <a:t>at </a:t>
            </a:r>
            <a:r>
              <a:rPr lang="en-US" sz="3200" dirty="0" err="1" smtClean="0"/>
              <a:t>UNBC</a:t>
            </a:r>
            <a:endParaRPr lang="en-US" sz="32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72400" cy="2667000"/>
          </a:xfrm>
        </p:spPr>
        <p:txBody>
          <a:bodyPr/>
          <a:lstStyle/>
          <a:p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US" sz="4400" dirty="0" smtClean="0"/>
              <a:t> </a:t>
            </a:r>
            <a:r>
              <a:rPr lang="en-US" sz="4400" b="1" dirty="0" smtClean="0"/>
              <a:t>Building for the Future: </a:t>
            </a:r>
            <a:r>
              <a:rPr lang="en-US" sz="3600" b="1" dirty="0" smtClean="0"/>
              <a:t>Foundations for Sustainable Prosperity </a:t>
            </a:r>
            <a:r>
              <a:rPr lang="en-CA" sz="4400" dirty="0" smtClean="0"/>
              <a:t/>
            </a:r>
            <a:br>
              <a:rPr lang="en-CA" sz="4400" dirty="0" smtClean="0"/>
            </a:b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C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Development Foundations</a:t>
            </a:r>
            <a:endParaRPr lang="en-CA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endParaRPr lang="en-CA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of communities to identify aspirations &amp; organize assets and resources to achieve their objectives</a:t>
            </a:r>
          </a:p>
          <a:p>
            <a:pPr>
              <a:lnSpc>
                <a:spcPct val="80000"/>
              </a:lnSpc>
              <a:buNone/>
            </a:pPr>
            <a:endParaRPr lang="en-C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the skills, knowledge &amp; abilities to access/use information &amp; resources</a:t>
            </a:r>
          </a:p>
          <a:p>
            <a:pPr>
              <a:lnSpc>
                <a:spcPct val="80000"/>
              </a:lnSpc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strategies &amp; partnerships to take advantage of changing circumstances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long-term, sustainable vision that facilitates community well-being, quality-of-life &amp;  resilience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CA" sz="26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20000" cy="838200"/>
          </a:xfrm>
        </p:spPr>
        <p:txBody>
          <a:bodyPr/>
          <a:lstStyle/>
          <a:p>
            <a:pPr eaLnBrk="1" hangingPunct="1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Innovation  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26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broad community development platform as a foundation for seizing opportunities </a:t>
            </a:r>
          </a:p>
          <a:p>
            <a:pPr eaLnBrk="1" hangingPunct="1">
              <a:lnSpc>
                <a:spcPct val="90000"/>
              </a:lnSpc>
            </a:pP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35844" name="Picture 3" descr="Ec dev and Cd foundati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5213"/>
            <a:ext cx="421640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331785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Community Assets: Land &amp; People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LP_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55626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/>
          <a:p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715962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Place-Based Development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24"/>
              </a:spcBef>
            </a:pPr>
            <a:r>
              <a:rPr lang="en-US" sz="2800" dirty="0" smtClean="0">
                <a:effectLst/>
              </a:rPr>
              <a:t>A place-based economy demands much more of local capacity </a:t>
            </a: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US" sz="2800" dirty="0" smtClean="0">
                <a:effectLst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ccommodates new relationships, partnerships, collaboration &amp; wider inclusion</a:t>
            </a:r>
          </a:p>
          <a:p>
            <a:pPr lvl="4" eaLnBrk="1" hangingPunct="1">
              <a:lnSpc>
                <a:spcPct val="80000"/>
              </a:lnSpc>
              <a:spcBef>
                <a:spcPts val="624"/>
              </a:spcBef>
            </a:pP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</a:rPr>
              <a:t>Competitive variables: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Traditional: Infrastructure, production, location, economic structure &amp; amenities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Newer: Social capital, innovation &amp; institutions</a:t>
            </a:r>
          </a:p>
          <a:p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CD &amp; Economic Development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307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err="1" smtClean="0">
                <a:effectLst/>
              </a:rPr>
              <a:t>Rebundle</a:t>
            </a:r>
            <a:r>
              <a:rPr lang="en-US" sz="2600" dirty="0" smtClean="0">
                <a:effectLst/>
              </a:rPr>
              <a:t> community assets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600" dirty="0" err="1" smtClean="0">
                <a:effectLst/>
              </a:rPr>
              <a:t>Reimagine</a:t>
            </a:r>
            <a:r>
              <a:rPr lang="en-US" sz="2600" dirty="0" smtClean="0">
                <a:effectLst/>
              </a:rPr>
              <a:t> community aspirations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CA" sz="2600" dirty="0" smtClean="0">
                <a:effectLst/>
              </a:rPr>
              <a:t>Reinvestments in local social, economic &amp; cultural infrastructure</a:t>
            </a:r>
          </a:p>
          <a:p>
            <a:pPr>
              <a:lnSpc>
                <a:spcPct val="80000"/>
              </a:lnSpc>
            </a:pPr>
            <a:endParaRPr lang="en-US" sz="26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effectLst/>
              </a:rPr>
              <a:t>From resource dependence to a diversified economy grounded in resources &amp; inclusive of other options</a:t>
            </a:r>
          </a:p>
          <a:p>
            <a:pPr>
              <a:lnSpc>
                <a:spcPct val="80000"/>
              </a:lnSpc>
              <a:buNone/>
            </a:pPr>
            <a:endParaRPr lang="en-CA" sz="2600" dirty="0" smtClean="0">
              <a:effectLst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CA" sz="2600" dirty="0" smtClean="0">
              <a:effectLst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CA" sz="26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5"/>
            <a:ext cx="8839200" cy="712786"/>
          </a:xfrm>
        </p:spPr>
        <p:txBody>
          <a:bodyPr/>
          <a:lstStyle/>
          <a:p>
            <a:r>
              <a:rPr lang="en-US" sz="3000" dirty="0" smtClean="0"/>
              <a:t>In Practice: Interdependent &amp; Mutually Supportive</a:t>
            </a:r>
            <a:endParaRPr lang="en-CA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Community Development Institute at UNBC www.unbc.ca/cdi</a:t>
            </a:r>
            <a:endParaRPr lang="en-US" dirty="0"/>
          </a:p>
        </p:txBody>
      </p:sp>
      <p:pic>
        <p:nvPicPr>
          <p:cNvPr id="4" name="Picture 3" descr="MMA_Diagram1_draft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5867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r>
              <a:rPr lang="en-US" dirty="0" smtClean="0"/>
              <a:t>Lessons 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“new base for successful rural innovation”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as regions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Scale up/strategic partnerships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on readiness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Key infrastructures</a:t>
            </a:r>
          </a:p>
          <a:p>
            <a:pPr lvl="2"/>
            <a:r>
              <a:rPr lang="en-US" dirty="0" smtClean="0"/>
              <a:t>Physical</a:t>
            </a:r>
          </a:p>
          <a:p>
            <a:pPr lvl="2"/>
            <a:r>
              <a:rPr lang="en-US" dirty="0" smtClean="0"/>
              <a:t>Human</a:t>
            </a:r>
          </a:p>
          <a:p>
            <a:pPr lvl="2"/>
            <a:r>
              <a:rPr lang="en-US" dirty="0" smtClean="0"/>
              <a:t>Community</a:t>
            </a:r>
          </a:p>
          <a:p>
            <a:pPr lvl="2"/>
            <a:r>
              <a:rPr lang="en-US" dirty="0" smtClean="0"/>
              <a:t>Economic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Lessons II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Re-bundle our competitive assets in innovative ways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Attention to 4 "bottom lines"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Community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Economy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Environment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Culture</a:t>
            </a:r>
            <a:endParaRPr lang="en-US" dirty="0" smtClean="0"/>
          </a:p>
          <a:p>
            <a:pPr eaLnBrk="1" hangingPunct="1">
              <a:defRPr/>
            </a:pPr>
            <a:endParaRPr lang="en-CA" sz="4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685800" y="4876800"/>
            <a:ext cx="358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/>
              <a:t>www.unbc.ca/cdi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867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Greg Halseth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Professor, Geography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University of Northern British Columbia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200" smtClean="0">
                <a:hlinkClick r:id="rId2"/>
              </a:rPr>
              <a:t>http://www.unbc.ca/geography/faculty/halseth/index.html</a:t>
            </a:r>
            <a:endParaRPr lang="en-US" sz="22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Canada Research Chair in Rural and Small Town Studies</a:t>
            </a:r>
          </a:p>
          <a:p>
            <a:pPr algn="ctr" eaLnBrk="1" hangingPunct="1">
              <a:defRPr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/>
              <a:t>Community Development Institute – UNBC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smtClean="0">
                <a:hlinkClick r:id="rId3"/>
              </a:rPr>
              <a:t>http://www.unbc.ca/cdi/</a:t>
            </a:r>
            <a:endParaRPr lang="en-US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7010400" cy="4149726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1) Introduction</a:t>
            </a:r>
            <a:endParaRPr lang="en-C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705850" cy="1447800"/>
          </a:xfrm>
        </p:spPr>
        <p:txBody>
          <a:bodyPr/>
          <a:lstStyle/>
          <a:p>
            <a:pPr eaLnBrk="1" hangingPunct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resources maintained local economies</a:t>
            </a:r>
          </a:p>
          <a:p>
            <a:pPr lvl="3">
              <a:lnSpc>
                <a:spcPct val="80000"/>
              </a:lnSpc>
              <a:spcBef>
                <a:spcPts val="624"/>
              </a:spcBef>
            </a:pPr>
            <a:endParaRPr lang="en-GB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many labourers</a:t>
            </a:r>
          </a:p>
          <a:p>
            <a:pPr lvl="3">
              <a:lnSpc>
                <a:spcPct val="80000"/>
              </a:lnSpc>
              <a:spcBef>
                <a:spcPts val="624"/>
              </a:spcBef>
            </a:pPr>
            <a:endParaRPr lang="en-GB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were ‘centres’ to local hinterlands</a:t>
            </a:r>
          </a:p>
          <a:p>
            <a:pPr lvl="3">
              <a:lnSpc>
                <a:spcPct val="80000"/>
              </a:lnSpc>
              <a:spcBef>
                <a:spcPts val="624"/>
              </a:spcBef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 government invested in these communities</a:t>
            </a:r>
          </a:p>
          <a:p>
            <a:pPr lvl="1">
              <a:lnSpc>
                <a:spcPct val="80000"/>
              </a:lnSpc>
              <a:spcBef>
                <a:spcPts val="624"/>
              </a:spcBef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lvl="1">
              <a:lnSpc>
                <a:spcPct val="80000"/>
              </a:lnSpc>
              <a:spcBef>
                <a:spcPts val="624"/>
              </a:spcBef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</a:t>
            </a:r>
          </a:p>
          <a:p>
            <a:pPr lvl="1">
              <a:lnSpc>
                <a:spcPct val="80000"/>
              </a:lnSpc>
              <a:spcBef>
                <a:spcPts val="624"/>
              </a:spcBef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Amenities</a:t>
            </a:r>
            <a:endParaRPr lang="en-GB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lnSpc>
                <a:spcPct val="80000"/>
              </a:lnSpc>
              <a:spcBef>
                <a:spcPts val="624"/>
              </a:spcBef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Disrupted after 1980</a:t>
            </a: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endParaRPr lang="en-GB" sz="28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788985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Game Now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Pressures since:</a:t>
            </a:r>
          </a:p>
          <a:p>
            <a:pPr lvl="2" eaLnBrk="1" hangingPunct="1">
              <a:lnSpc>
                <a:spcPct val="80000"/>
              </a:lnSpc>
              <a:spcBef>
                <a:spcPts val="624"/>
              </a:spcBef>
            </a:pP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trade agreements</a:t>
            </a:r>
          </a:p>
          <a:p>
            <a:pPr lvl="2" eaLnBrk="1" hangingPunct="1">
              <a:lnSpc>
                <a:spcPct val="80000"/>
              </a:lnSpc>
              <a:spcBef>
                <a:spcPts val="624"/>
              </a:spcBef>
            </a:pP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globalization</a:t>
            </a:r>
          </a:p>
          <a:p>
            <a:pPr lvl="2">
              <a:lnSpc>
                <a:spcPct val="80000"/>
              </a:lnSpc>
              <a:spcBef>
                <a:spcPts val="624"/>
              </a:spcBef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cost production regions</a:t>
            </a:r>
          </a:p>
          <a:p>
            <a:pPr lvl="2" eaLnBrk="1" hangingPunct="1">
              <a:lnSpc>
                <a:spcPct val="80000"/>
              </a:lnSpc>
              <a:spcBef>
                <a:spcPts val="624"/>
              </a:spcBef>
              <a:buNone/>
            </a:pPr>
            <a:endParaRPr lang="en-U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industries are concentrating</a:t>
            </a:r>
          </a:p>
          <a:p>
            <a:pPr eaLnBrk="1" hangingPunct="1">
              <a:lnSpc>
                <a:spcPct val="80000"/>
              </a:lnSpc>
              <a:spcBef>
                <a:spcPts val="624"/>
              </a:spcBef>
              <a:buNone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is labour-shedding</a:t>
            </a:r>
          </a:p>
          <a:p>
            <a:pPr lvl="1"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losses</a:t>
            </a:r>
          </a:p>
          <a:p>
            <a:pPr lvl="1" eaLnBrk="1" hangingPunct="1">
              <a:lnSpc>
                <a:spcPct val="80000"/>
              </a:lnSpc>
              <a:spcBef>
                <a:spcPts val="624"/>
              </a:spcBef>
            </a:pP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wage benefits remain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Issue: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town and community change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pace of globalization</a:t>
            </a:r>
          </a:p>
          <a:p>
            <a:pPr lvl="3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resilient communities based on local assets, actions &amp; aspirations </a:t>
            </a:r>
          </a:p>
          <a:p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12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dirty="0">
              <a:effectLst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29200"/>
          </a:xfrm>
          <a:ln/>
        </p:spPr>
        <p:txBody>
          <a:bodyPr/>
          <a:lstStyle/>
          <a:p>
            <a:pPr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</a:p>
          <a:p>
            <a:pPr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equip communities to exercise place-based advantages &amp;  meet development opportunities &amp; challenges on own terms?</a:t>
            </a:r>
            <a:endParaRPr lang="en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2) Community Development</a:t>
            </a:r>
            <a:endParaRPr lang="en-CA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Answer: Focus on </a:t>
            </a:r>
            <a:b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Readiness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24"/>
              </a:spcBef>
            </a:pPr>
            <a:r>
              <a:rPr lang="en-C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role / position of your </a:t>
            </a:r>
            <a:r>
              <a:rPr lang="en-C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in the world</a:t>
            </a:r>
            <a:r>
              <a:rPr lang="en-C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endParaRPr lang="en-C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24"/>
              </a:spcBef>
            </a:pPr>
            <a:r>
              <a:rPr lang="en-C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Grounding strategies</a:t>
            </a:r>
            <a:r>
              <a:rPr lang="en-C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realistic, in-depth analysis of our local &amp; regional</a:t>
            </a:r>
            <a:r>
              <a:rPr lang="en-C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 and aspirations</a:t>
            </a:r>
          </a:p>
          <a:p>
            <a:pPr>
              <a:lnSpc>
                <a:spcPct val="80000"/>
              </a:lnSpc>
              <a:spcBef>
                <a:spcPts val="624"/>
              </a:spcBef>
              <a:buNone/>
            </a:pPr>
            <a:endParaRPr lang="en-C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24"/>
              </a:spcBef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more on 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implementation of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408</Words>
  <Application>Microsoft Office PowerPoint</Application>
  <PresentationFormat>On-screen Show (4:3)</PresentationFormat>
  <Paragraphs>111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Cliff</vt:lpstr>
      <vt:lpstr>                                Building for the Future: Foundations for Sustainable Prosperity  </vt:lpstr>
      <vt:lpstr>Outline</vt:lpstr>
      <vt:lpstr>Slide 3</vt:lpstr>
      <vt:lpstr>Historically</vt:lpstr>
      <vt:lpstr>A New Game Now</vt:lpstr>
      <vt:lpstr>At Issue:</vt:lpstr>
      <vt:lpstr>Slide 7</vt:lpstr>
      <vt:lpstr>Slide 8</vt:lpstr>
      <vt:lpstr>Answer: Focus on  Community Readiness</vt:lpstr>
      <vt:lpstr>Community Development Foundations</vt:lpstr>
      <vt:lpstr>Keys to Innovation    </vt:lpstr>
      <vt:lpstr>Community Assets: Land &amp; People</vt:lpstr>
      <vt:lpstr>Place-Based Development</vt:lpstr>
      <vt:lpstr>CD &amp; Economic Development</vt:lpstr>
      <vt:lpstr>In Practice: Interdependent &amp; Mutually Supportive</vt:lpstr>
      <vt:lpstr>Lessons I</vt:lpstr>
      <vt:lpstr>Lessons II</vt:lpstr>
      <vt:lpstr>Slide 18</vt:lpstr>
      <vt:lpstr>Slide 19</vt:lpstr>
    </vt:vector>
  </TitlesOfParts>
  <Company>UNBC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and Small Town Studies at UNBC</dc:title>
  <dc:creator>UNBC</dc:creator>
  <cp:lastModifiedBy>Marleen</cp:lastModifiedBy>
  <cp:revision>410</cp:revision>
  <dcterms:created xsi:type="dcterms:W3CDTF">2002-09-04T16:36:52Z</dcterms:created>
  <dcterms:modified xsi:type="dcterms:W3CDTF">2012-04-18T20:51:24Z</dcterms:modified>
</cp:coreProperties>
</file>