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6"/>
  </p:notesMasterIdLst>
  <p:sldIdLst>
    <p:sldId id="256" r:id="rId3"/>
    <p:sldId id="257" r:id="rId4"/>
    <p:sldId id="258" r:id="rId5"/>
    <p:sldId id="259" r:id="rId6"/>
    <p:sldId id="260" r:id="rId7"/>
    <p:sldId id="261" r:id="rId8"/>
    <p:sldId id="262" r:id="rId9"/>
    <p:sldId id="264" r:id="rId10"/>
    <p:sldId id="265" r:id="rId11"/>
    <p:sldId id="266" r:id="rId12"/>
    <p:sldId id="267" r:id="rId13"/>
    <p:sldId id="268" r:id="rId14"/>
    <p:sldId id="269" r:id="rId15"/>
    <p:sldId id="270"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755"/>
    <p:restoredTop sz="94597"/>
  </p:normalViewPr>
  <p:slideViewPr>
    <p:cSldViewPr snapToGrid="0">
      <p:cViewPr varScale="1">
        <p:scale>
          <a:sx n="218" d="100"/>
          <a:sy n="218" d="100"/>
        </p:scale>
        <p:origin x="1376" y="1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7" d="100"/>
          <a:sy n="87" d="100"/>
        </p:scale>
        <p:origin x="3264" y="14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8d9c34b08e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 does intro</a:t>
            </a:r>
            <a:endParaRPr/>
          </a:p>
        </p:txBody>
      </p:sp>
      <p:sp>
        <p:nvSpPr>
          <p:cNvPr id="127" name="Google Shape;127;g8d9c34b08e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8d9c34b08e_2_18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EG: </a:t>
            </a:r>
          </a:p>
          <a:p>
            <a:pPr marL="0" lvl="0" indent="0" algn="l" rtl="0">
              <a:spcBef>
                <a:spcPts val="0"/>
              </a:spcBef>
              <a:spcAft>
                <a:spcPts val="0"/>
              </a:spcAft>
              <a:buNone/>
            </a:pPr>
            <a:r>
              <a:rPr lang="en-US" dirty="0" smtClean="0"/>
              <a:t>Knowledge production: grounding assumptions determine what you see as viable solutions:</a:t>
            </a:r>
          </a:p>
          <a:p>
            <a:pPr marL="0" lvl="0" indent="0" algn="l" rtl="0">
              <a:spcBef>
                <a:spcPts val="0"/>
              </a:spcBef>
              <a:spcAft>
                <a:spcPts val="0"/>
              </a:spcAft>
              <a:buNone/>
            </a:pPr>
            <a:r>
              <a:rPr lang="en-US" dirty="0"/>
              <a:t> </a:t>
            </a:r>
            <a:endParaRPr lang="en-US" dirty="0" smtClean="0"/>
          </a:p>
          <a:p>
            <a:pPr marL="0" lvl="0" indent="0">
              <a:buNone/>
            </a:pPr>
            <a:r>
              <a:rPr lang="en" dirty="0"/>
              <a:t>What are the roles of teachers and students</a:t>
            </a:r>
            <a:r>
              <a:rPr lang="en" dirty="0" smtClean="0"/>
              <a:t>?</a:t>
            </a:r>
          </a:p>
          <a:p>
            <a:pPr marL="171450" indent="-171450"/>
            <a:r>
              <a:rPr lang="en-US" dirty="0" smtClean="0"/>
              <a:t>Authority / novice;</a:t>
            </a:r>
          </a:p>
          <a:p>
            <a:pPr marL="171450" indent="-171450"/>
            <a:r>
              <a:rPr lang="en-US" dirty="0" smtClean="0"/>
              <a:t>Master / apprentice;</a:t>
            </a:r>
          </a:p>
          <a:p>
            <a:pPr marL="171450" indent="-171450"/>
            <a:r>
              <a:rPr lang="en-US" dirty="0" smtClean="0"/>
              <a:t>Gatekeeper / candidate</a:t>
            </a:r>
          </a:p>
          <a:p>
            <a:pPr marL="171450" indent="-171450"/>
            <a:r>
              <a:rPr lang="en-US" dirty="0" smtClean="0"/>
              <a:t>Facilitator / participants</a:t>
            </a:r>
            <a:endParaRPr lang="en" dirty="0"/>
          </a:p>
          <a:p>
            <a:pPr marL="0" lvl="0" indent="0">
              <a:buNone/>
            </a:pPr>
            <a:r>
              <a:rPr lang="en" dirty="0" smtClean="0"/>
              <a:t>Knowledge creation: </a:t>
            </a:r>
          </a:p>
          <a:p>
            <a:pPr marL="171450" indent="-171450"/>
            <a:r>
              <a:rPr lang="en" dirty="0" smtClean="0"/>
              <a:t>Teachers provide and students receive (transfer)</a:t>
            </a:r>
          </a:p>
          <a:p>
            <a:pPr marL="171450" indent="-171450"/>
            <a:r>
              <a:rPr lang="en-US" dirty="0" smtClean="0"/>
              <a:t>T</a:t>
            </a:r>
            <a:r>
              <a:rPr lang="en" dirty="0" smtClean="0"/>
              <a:t>eachers and students create knowledge together (co-creation)</a:t>
            </a:r>
          </a:p>
          <a:p>
            <a:pPr marL="0" lvl="0" indent="0">
              <a:buNone/>
            </a:pPr>
            <a:r>
              <a:rPr lang="en" dirty="0" smtClean="0"/>
              <a:t>What </a:t>
            </a:r>
            <a:r>
              <a:rPr lang="en" dirty="0"/>
              <a:t>is the purpose of class time</a:t>
            </a:r>
            <a:r>
              <a:rPr lang="en" dirty="0" smtClean="0"/>
              <a:t>?</a:t>
            </a:r>
          </a:p>
          <a:p>
            <a:pPr marL="171450" indent="-171450"/>
            <a:r>
              <a:rPr lang="en-US" dirty="0" smtClean="0"/>
              <a:t>S</a:t>
            </a:r>
            <a:r>
              <a:rPr lang="en" dirty="0" smtClean="0"/>
              <a:t>pace for transfer of knowledge;</a:t>
            </a:r>
          </a:p>
          <a:p>
            <a:pPr marL="171450" indent="-171450"/>
            <a:r>
              <a:rPr lang="en-US" dirty="0" smtClean="0"/>
              <a:t>S</a:t>
            </a:r>
            <a:r>
              <a:rPr lang="en" dirty="0" smtClean="0"/>
              <a:t>pace for application and exploration;</a:t>
            </a:r>
          </a:p>
          <a:p>
            <a:pPr marL="171450" indent="-171450"/>
            <a:r>
              <a:rPr lang="en-US" dirty="0" smtClean="0"/>
              <a:t>S</a:t>
            </a:r>
            <a:r>
              <a:rPr lang="en" dirty="0" smtClean="0"/>
              <a:t>pace for student interaction/collaboration</a:t>
            </a:r>
            <a:endParaRPr lang="en" dirty="0"/>
          </a:p>
          <a:p>
            <a:pPr marL="0" lvl="0" indent="0" algn="l" rtl="0">
              <a:spcBef>
                <a:spcPts val="0"/>
              </a:spcBef>
              <a:spcAft>
                <a:spcPts val="0"/>
              </a:spcAft>
              <a:buNone/>
            </a:pPr>
            <a:endParaRPr dirty="0"/>
          </a:p>
        </p:txBody>
      </p:sp>
      <p:sp>
        <p:nvSpPr>
          <p:cNvPr id="207" name="Google Shape;207;g8d9c34b08e_2_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d9c34b08e_2_18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FOUR “CONSEQUENCES” OF INSTRUMENTALIZATION AND CONTRADICTION IN THE LEARNING ENVIRONMENT</a:t>
            </a:r>
            <a:endParaRPr/>
          </a:p>
          <a:p>
            <a:pPr marL="457200" lvl="0" indent="-298450" algn="l" rtl="0">
              <a:spcBef>
                <a:spcPts val="0"/>
              </a:spcBef>
              <a:spcAft>
                <a:spcPts val="0"/>
              </a:spcAft>
              <a:buSzPts val="1100"/>
              <a:buAutoNum type="arabicPeriod"/>
            </a:pPr>
            <a:r>
              <a:rPr lang="en"/>
              <a:t>ACADEMIC DISHONESTY</a:t>
            </a:r>
            <a:endParaRPr/>
          </a:p>
          <a:p>
            <a:pPr marL="457200" lvl="0" indent="-298450" algn="l" rtl="0">
              <a:spcBef>
                <a:spcPts val="0"/>
              </a:spcBef>
              <a:spcAft>
                <a:spcPts val="0"/>
              </a:spcAft>
              <a:buSzPts val="1100"/>
              <a:buAutoNum type="arabicPeriod"/>
            </a:pPr>
            <a:r>
              <a:rPr lang="en"/>
              <a:t>UNHEALTHY PRACTICES (cramming, lack of sleep, performance anxiety)</a:t>
            </a:r>
            <a:endParaRPr/>
          </a:p>
          <a:p>
            <a:pPr marL="457200" lvl="0" indent="-298450" algn="l" rtl="0">
              <a:spcBef>
                <a:spcPts val="0"/>
              </a:spcBef>
              <a:spcAft>
                <a:spcPts val="0"/>
              </a:spcAft>
              <a:buSzPts val="1100"/>
              <a:buAutoNum type="arabicPeriod"/>
            </a:pPr>
            <a:r>
              <a:rPr lang="en"/>
              <a:t>COPING BEHAVIOURS (drinking, procrastination etc.)</a:t>
            </a:r>
            <a:endParaRPr/>
          </a:p>
          <a:p>
            <a:pPr marL="457200" lvl="0" indent="-298450" algn="l" rtl="0">
              <a:spcBef>
                <a:spcPts val="0"/>
              </a:spcBef>
              <a:spcAft>
                <a:spcPts val="0"/>
              </a:spcAft>
              <a:buSzPts val="1100"/>
              <a:buAutoNum type="arabicPeriod"/>
            </a:pPr>
            <a:r>
              <a:rPr lang="en"/>
              <a:t>SELF-SABOTAGE (Pizzolato: students regularly sabotage their LEARNING in order to get the GRADE---&gt; disjunction of LEARNING from GRADES, default to “safe” performances, loss of opportunity for growth and deep learning)</a:t>
            </a:r>
            <a:endParaRPr/>
          </a:p>
        </p:txBody>
      </p:sp>
      <p:sp>
        <p:nvSpPr>
          <p:cNvPr id="215" name="Google Shape;215;g8d9c34b08e_2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8668f96a11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8668f96a11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r>
              <a:rPr lang="en-US" dirty="0" smtClean="0"/>
              <a:t>C</a:t>
            </a:r>
            <a:r>
              <a:rPr lang="en" dirty="0" smtClean="0"/>
              <a:t>ultures of mutual distrust are created in the gap betwe</a:t>
            </a:r>
            <a:r>
              <a:rPr lang="en-US" dirty="0" smtClean="0"/>
              <a:t>e</a:t>
            </a:r>
            <a:r>
              <a:rPr lang="en" dirty="0" smtClean="0"/>
              <a:t>n what we say we want and what we actually ask for.</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8668f96a11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8668f96a11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Cultures of trust can arise only betwe</a:t>
            </a:r>
            <a:r>
              <a:rPr lang="en-US" dirty="0" smtClean="0"/>
              <a:t>e</a:t>
            </a:r>
            <a:r>
              <a:rPr lang="en" dirty="0" smtClean="0"/>
              <a:t>n people who are agents who participate in a community with a shared purpose</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I.e. it doesn’t really work well in a situation where one participant feels powerless or lacks investment in the goals and purpose</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8668f96a11_2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234" name="Google Shape;234;g8668f96a11_2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8d9c34b08e_2_2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255" name="Google Shape;255;g8d9c34b08e_2_2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668f96a11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668f96a11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Lisa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COVID has provided the opportunity to rethink stuff that we do just bec</a:t>
            </a:r>
            <a:r>
              <a:rPr lang="en-US" dirty="0" smtClean="0"/>
              <a:t>au</a:t>
            </a:r>
            <a:r>
              <a:rPr lang="en" dirty="0" smtClean="0"/>
              <a:t>se that’s how we do it. When we are having to rethink how we do them, it can be helpful to reconsider the why.</a:t>
            </a:r>
          </a:p>
          <a:p>
            <a:pPr marL="0" lvl="0" indent="0" algn="l" rtl="0">
              <a:spcBef>
                <a:spcPts val="0"/>
              </a:spcBef>
              <a:spcAft>
                <a:spcPts val="0"/>
              </a:spcAft>
              <a:buNone/>
            </a:pPr>
            <a:endParaRPr lang="en" dirty="0"/>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d9c34b08e_2_20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Consider what your foundational values are.</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What are your glass balls and which are the rubber ones?</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What can’t you compromise on.</a:t>
            </a:r>
            <a:endParaRPr dirty="0"/>
          </a:p>
        </p:txBody>
      </p:sp>
      <p:sp>
        <p:nvSpPr>
          <p:cNvPr id="268" name="Google Shape;268;g8d9c34b08e_2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8d9c34b08e_2_21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This sort of reflection can begin from looking at the kinds of questions we’re asking and exploring what assumptions are shaping our orientation toward the “problem.”</a:t>
            </a:r>
            <a:endParaRPr dirty="0"/>
          </a:p>
        </p:txBody>
      </p:sp>
      <p:sp>
        <p:nvSpPr>
          <p:cNvPr id="275" name="Google Shape;275;g8d9c34b08e_2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8d9c34b08e_2_22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284" name="Google Shape;284;g8d9c34b08e_2_2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d9c34b08e_2_8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lisa</a:t>
            </a:r>
            <a:endParaRPr/>
          </a:p>
        </p:txBody>
      </p:sp>
      <p:sp>
        <p:nvSpPr>
          <p:cNvPr id="134" name="Google Shape;134;g8d9c34b08e_2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8d9c34b08e_2_24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289" name="Google Shape;289;g8d9c34b08e_2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d9c34b08e_2_24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297" name="Google Shape;297;g8d9c34b08e_2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668f96a1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668f96a1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8d9c34b08e_2_25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An example from IASK:</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smtClean="0"/>
              <a:t>O</a:t>
            </a:r>
            <a:r>
              <a:rPr lang="en" dirty="0" smtClean="0"/>
              <a:t>nce the path is drawn out, it’s very easy to see the disjunction between what we were TEACHING and DOING in the courses and what we were actually testing. </a:t>
            </a:r>
            <a:endParaRPr lang="en" dirty="0"/>
          </a:p>
          <a:p>
            <a:pPr marL="0" lvl="0" indent="0" algn="l" rtl="0">
              <a:spcBef>
                <a:spcPts val="0"/>
              </a:spcBef>
              <a:spcAft>
                <a:spcPts val="0"/>
              </a:spcAft>
              <a:buNone/>
            </a:pPr>
            <a:endParaRPr lang="en" dirty="0" smtClean="0"/>
          </a:p>
          <a:p>
            <a:pPr marL="0" lvl="0" indent="0" algn="l" rtl="0">
              <a:spcBef>
                <a:spcPts val="0"/>
              </a:spcBef>
              <a:spcAft>
                <a:spcPts val="0"/>
              </a:spcAft>
              <a:buNone/>
            </a:pPr>
            <a:r>
              <a:rPr lang="en" dirty="0" smtClean="0"/>
              <a:t>We were saying on the one hand that we value research and collaboration as behaviours students should take up as members of our discipline</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But on the other hand we tell them that these behaviours are not an appropriate  measure of their knowledge.</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GAP</a:t>
            </a:r>
            <a:r>
              <a:rPr lang="en" dirty="0" smtClean="0">
                <a:sym typeface="Wingdings" panose="05000000000000000000" pitchFamily="2" charset="2"/>
              </a:rPr>
              <a:t> mistrust and anxiety</a:t>
            </a:r>
          </a:p>
          <a:p>
            <a:pPr marL="0" lvl="0" indent="0" algn="l" rtl="0">
              <a:spcBef>
                <a:spcPts val="0"/>
              </a:spcBef>
              <a:spcAft>
                <a:spcPts val="0"/>
              </a:spcAft>
              <a:buNone/>
            </a:pPr>
            <a:endParaRPr lang="en" dirty="0">
              <a:sym typeface="Wingdings" panose="05000000000000000000" pitchFamily="2" charset="2"/>
            </a:endParaRPr>
          </a:p>
          <a:p>
            <a:pPr marL="0" lvl="0" indent="0" algn="l" rtl="0">
              <a:spcBef>
                <a:spcPts val="0"/>
              </a:spcBef>
              <a:spcAft>
                <a:spcPts val="0"/>
              </a:spcAft>
              <a:buNone/>
            </a:pPr>
            <a:r>
              <a:rPr lang="en" dirty="0" smtClean="0">
                <a:sym typeface="Wingdings" panose="05000000000000000000" pitchFamily="2" charset="2"/>
              </a:rPr>
              <a:t>SO/ we redesigned for collaborative, open book exams which are better suited to the goals of the course.</a:t>
            </a:r>
            <a:endParaRPr dirty="0"/>
          </a:p>
        </p:txBody>
      </p:sp>
      <p:sp>
        <p:nvSpPr>
          <p:cNvPr id="314" name="Google Shape;314;g8d9c34b08e_2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8d9c34b08e_2_2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It can be helpful to consider that students don’t cheat bec</a:t>
            </a:r>
            <a:r>
              <a:rPr lang="en-US" dirty="0" smtClean="0"/>
              <a:t>au</a:t>
            </a:r>
            <a:r>
              <a:rPr lang="en" dirty="0" smtClean="0"/>
              <a:t>se they are cheating cheaters but because they are responding to the system in which they are acting.</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It may be engine knock. If your engine is making unhappy noises, you don’t assume a moral failing; you do a diagnostic.</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Academic dishonesty will never be fully resolved (bec</a:t>
            </a:r>
            <a:r>
              <a:rPr lang="en-US" dirty="0" smtClean="0"/>
              <a:t>au</a:t>
            </a:r>
            <a:r>
              <a:rPr lang="en" dirty="0" smtClean="0"/>
              <a:t>se humans are humans) but if we recognize that it often arises from design issues, then we can deploy design solutions that don’t involve dehumanizing or demonizing students.</a:t>
            </a:r>
          </a:p>
          <a:p>
            <a:pPr marL="0" lvl="0" indent="0" algn="l" rtl="0">
              <a:spcBef>
                <a:spcPts val="0"/>
              </a:spcBef>
              <a:spcAft>
                <a:spcPts val="0"/>
              </a:spcAft>
              <a:buNone/>
            </a:pPr>
            <a:endParaRPr dirty="0"/>
          </a:p>
        </p:txBody>
      </p:sp>
      <p:sp>
        <p:nvSpPr>
          <p:cNvPr id="322" name="Google Shape;322;g8d9c34b08e_2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8d9c34b08e_2_27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If surveillance is fraught with problems, not the least of which is the violation of the dignity and privacy of students, we can rethink our questions. Instead of asking how can I police my students, we could ask, how can we reshape the experience of education so that policing isn’t necessary.</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We ask them to trust us every day. What if we started to trust them to make good choices in a healthy environment?</a:t>
            </a:r>
            <a:endParaRPr dirty="0"/>
          </a:p>
        </p:txBody>
      </p:sp>
      <p:sp>
        <p:nvSpPr>
          <p:cNvPr id="336" name="Google Shape;336;g8d9c34b08e_2_2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8d9c34b08e_2_2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We can always ensure compliance, but compliance is not necessarily learning. </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You can’t beat someone into learning unless what you’re teaching them is how to avoid a beating.</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Transparency and shared values create a shared sense of purpose.</a:t>
            </a:r>
            <a:endParaRPr dirty="0"/>
          </a:p>
        </p:txBody>
      </p:sp>
      <p:sp>
        <p:nvSpPr>
          <p:cNvPr id="343" name="Google Shape;343;g8d9c34b08e_2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d9c34b08e_2_2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352" name="Google Shape;352;g8d9c34b08e_2_2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d9c34b08e_2_3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363" name="Google Shape;363;g8d9c34b08e_2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8d9c34b08e_2_31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382" name="Google Shape;382;g8d9c34b08e_2_3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d9c34b08e_2_1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lisa</a:t>
            </a:r>
            <a:endParaRPr/>
          </a:p>
        </p:txBody>
      </p:sp>
      <p:sp>
        <p:nvSpPr>
          <p:cNvPr id="140" name="Google Shape;140;g8d9c34b08e_2_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8d9c34b08e_2_3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a:t>
            </a:r>
            <a:endParaRPr/>
          </a:p>
        </p:txBody>
      </p:sp>
      <p:sp>
        <p:nvSpPr>
          <p:cNvPr id="403" name="Google Shape;403;g8d9c34b08e_2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8d9c34b08e_2_3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a:t>
            </a:r>
            <a:r>
              <a:rPr lang="en" dirty="0" smtClean="0"/>
              <a:t>oth</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For me, it all comes down to the last point, that we need to consider students to be SELVES, agents, active participants in their own education. Once that becomes your foundation, a lot of other solutions fall into place.</a:t>
            </a:r>
            <a:endParaRPr dirty="0"/>
          </a:p>
        </p:txBody>
      </p:sp>
      <p:sp>
        <p:nvSpPr>
          <p:cNvPr id="417" name="Google Shape;417;g8d9c34b08e_2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8d9c34b08e_2_358: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8d9c34b08e_2_3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8d9c34b08e_2_36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8d9c34b08e_2_3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d9c34b08e_2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 will frame issue</a:t>
            </a:r>
            <a:endParaRPr/>
          </a:p>
        </p:txBody>
      </p:sp>
      <p:sp>
        <p:nvSpPr>
          <p:cNvPr id="146" name="Google Shape;146;g8d9c34b08e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d9c34b08e_2_13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 will speak to proctoring</a:t>
            </a:r>
            <a:endParaRPr/>
          </a:p>
        </p:txBody>
      </p:sp>
      <p:sp>
        <p:nvSpPr>
          <p:cNvPr id="155" name="Google Shape;155;g8d9c34b08e_2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668f96a11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 will speak to incidents</a:t>
            </a:r>
            <a:endParaRPr/>
          </a:p>
        </p:txBody>
      </p:sp>
      <p:sp>
        <p:nvSpPr>
          <p:cNvPr id="163" name="Google Shape;163;g8668f96a11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8d9c34b08e_2_13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Grant will talk about upstream solutions</a:t>
            </a:r>
            <a:endParaRPr/>
          </a:p>
        </p:txBody>
      </p:sp>
      <p:sp>
        <p:nvSpPr>
          <p:cNvPr id="174" name="Google Shape;174;g8d9c34b08e_2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8d9c34b08e_2_1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endParaRPr lang="en"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Assumptions re learning environment: </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What are the roles of teachers and students?</a:t>
            </a:r>
          </a:p>
          <a:p>
            <a:pPr marL="0" lvl="0" indent="0" algn="l" rtl="0">
              <a:spcBef>
                <a:spcPts val="0"/>
              </a:spcBef>
              <a:spcAft>
                <a:spcPts val="0"/>
              </a:spcAft>
              <a:buNone/>
            </a:pPr>
            <a:r>
              <a:rPr lang="en" dirty="0" smtClean="0"/>
              <a:t>What is the nature of knowledge creation in the course?</a:t>
            </a:r>
          </a:p>
          <a:p>
            <a:pPr marL="0" lvl="0" indent="0" algn="l" rtl="0">
              <a:spcBef>
                <a:spcPts val="0"/>
              </a:spcBef>
              <a:spcAft>
                <a:spcPts val="0"/>
              </a:spcAft>
              <a:buNone/>
            </a:pPr>
            <a:r>
              <a:rPr lang="en" dirty="0" smtClean="0"/>
              <a:t>What is the purpose of class time?</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Alignment:</a:t>
            </a:r>
          </a:p>
          <a:p>
            <a:pPr marL="0" lvl="0" indent="0" algn="l" rtl="0">
              <a:spcBef>
                <a:spcPts val="0"/>
              </a:spcBef>
              <a:spcAft>
                <a:spcPts val="0"/>
              </a:spcAft>
              <a:buNone/>
            </a:pPr>
            <a:endParaRPr lang="en" dirty="0" smtClean="0"/>
          </a:p>
          <a:p>
            <a:pPr marL="0" lvl="0" indent="0" algn="l" rtl="0">
              <a:spcBef>
                <a:spcPts val="0"/>
              </a:spcBef>
              <a:spcAft>
                <a:spcPts val="0"/>
              </a:spcAft>
              <a:buNone/>
            </a:pPr>
            <a:r>
              <a:rPr lang="en" dirty="0" smtClean="0"/>
              <a:t>Trust is grounded in the sense that what we SAY and what we DO are are aligned. </a:t>
            </a:r>
          </a:p>
          <a:p>
            <a:pPr marL="0" lvl="0" indent="0" algn="l" rtl="0">
              <a:spcBef>
                <a:spcPts val="0"/>
              </a:spcBef>
              <a:spcAft>
                <a:spcPts val="0"/>
              </a:spcAft>
              <a:buNone/>
            </a:pPr>
            <a:endParaRPr lang="en" dirty="0"/>
          </a:p>
          <a:p>
            <a:pPr marL="0" lvl="0" indent="0" algn="l" rtl="0">
              <a:spcBef>
                <a:spcPts val="0"/>
              </a:spcBef>
              <a:spcAft>
                <a:spcPts val="0"/>
              </a:spcAft>
              <a:buNone/>
            </a:pPr>
            <a:endParaRPr lang="en" dirty="0" smtClean="0"/>
          </a:p>
        </p:txBody>
      </p:sp>
      <p:sp>
        <p:nvSpPr>
          <p:cNvPr id="190" name="Google Shape;190;g8d9c34b08e_2_1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9c34b08e_2_16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L</a:t>
            </a:r>
            <a:r>
              <a:rPr lang="en" dirty="0" smtClean="0"/>
              <a:t>isa</a:t>
            </a:r>
          </a:p>
          <a:p>
            <a:pPr marL="0" lvl="0" indent="0" algn="l" rtl="0">
              <a:spcBef>
                <a:spcPts val="0"/>
              </a:spcBef>
              <a:spcAft>
                <a:spcPts val="0"/>
              </a:spcAft>
              <a:buNone/>
            </a:pPr>
            <a:endParaRPr lang="en" dirty="0"/>
          </a:p>
          <a:p>
            <a:pPr marL="0" lvl="0" indent="0" algn="l" rtl="0">
              <a:spcBef>
                <a:spcPts val="0"/>
              </a:spcBef>
              <a:spcAft>
                <a:spcPts val="0"/>
              </a:spcAft>
              <a:buNone/>
            </a:pPr>
            <a:r>
              <a:rPr lang="en" dirty="0" smtClean="0"/>
              <a:t>REFLECTION can seem like a ‘waste of time’ when you’re trying to plan a course, but it can be a huge time-saver down the line bec</a:t>
            </a:r>
            <a:r>
              <a:rPr lang="en-US" dirty="0" smtClean="0"/>
              <a:t>au</a:t>
            </a:r>
            <a:r>
              <a:rPr lang="en" dirty="0" smtClean="0"/>
              <a:t>se it provides a solid basis for decision-making and design that reduces anxiety.</a:t>
            </a:r>
            <a:endParaRPr dirty="0"/>
          </a:p>
        </p:txBody>
      </p:sp>
      <p:sp>
        <p:nvSpPr>
          <p:cNvPr id="201" name="Google Shape;201;g8d9c34b08e_2_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chemeClr val="dk1"/>
              </a:buClr>
              <a:buSzPts val="4500"/>
              <a:buFont typeface="Times New Roman"/>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Times New Roman"/>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1" name="Google Shape;81;p18"/>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82" name="Google Shape;82;p18"/>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83" name="Google Shape;83;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5" name="Google Shape;8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19"/>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9" name="Google Shape;89;p19"/>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0" name="Google Shape;90;p19"/>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91" name="Google Shape;91;p19"/>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5"/>
        <p:cNvGrpSpPr/>
        <p:nvPr/>
      </p:nvGrpSpPr>
      <p:grpSpPr>
        <a:xfrm>
          <a:off x="0" y="0"/>
          <a:ext cx="0" cy="0"/>
          <a:chOff x="0" y="0"/>
          <a:chExt cx="0" cy="0"/>
        </a:xfrm>
      </p:grpSpPr>
      <p:sp>
        <p:nvSpPr>
          <p:cNvPr id="96" name="Google Shape;96;p2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2400"/>
              <a:buFont typeface="Times New Roman"/>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7" name="Google Shape;97;p20"/>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8" name="Google Shape;98;p20"/>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9" name="Google Shape;99;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1" name="Google Shape;101;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4500"/>
              <a:buFont typeface="Times New Roman"/>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4" name="Google Shape;104;p21"/>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05" name="Google Shape;105;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6" name="Google Shape;106;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7" name="Google Shape;107;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8"/>
        <p:cNvGrpSpPr/>
        <p:nvPr/>
      </p:nvGrpSpPr>
      <p:grpSpPr>
        <a:xfrm>
          <a:off x="0" y="0"/>
          <a:ext cx="0" cy="0"/>
          <a:chOff x="0" y="0"/>
          <a:chExt cx="0" cy="0"/>
        </a:xfrm>
      </p:grpSpPr>
      <p:sp>
        <p:nvSpPr>
          <p:cNvPr id="109" name="Google Shape;109;p2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Times New Roman"/>
              <a:buNone/>
              <a:defRPr sz="33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xml"/><Relationship Id="rId5" Type="http://schemas.openxmlformats.org/officeDocument/2006/relationships/image" Target="../media/image1.png"/><Relationship Id="rId6"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10.xml"/><Relationship Id="rId5" Type="http://schemas.openxmlformats.org/officeDocument/2006/relationships/image" Target="../media/image19.jpg"/><Relationship Id="rId6" Type="http://schemas.openxmlformats.org/officeDocument/2006/relationships/image" Target="../media/image4.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1.xml"/><Relationship Id="rId5" Type="http://schemas.openxmlformats.org/officeDocument/2006/relationships/hyperlink" Target="https://www.teaching-matters-blog.ed.ac.uk/spotlight-on-alternative-assessment-methods-alternatives-to-exams/" TargetMode="External"/><Relationship Id="rId6" Type="http://schemas.openxmlformats.org/officeDocument/2006/relationships/image" Target="../media/image4.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2.xml"/><Relationship Id="rId5" Type="http://schemas.openxmlformats.org/officeDocument/2006/relationships/image" Target="../media/image4.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3.xml"/><Relationship Id="rId5" Type="http://schemas.openxmlformats.org/officeDocument/2006/relationships/image" Target="../media/image4.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14.xml"/><Relationship Id="rId5" Type="http://schemas.openxmlformats.org/officeDocument/2006/relationships/image" Target="../media/image20.jpg"/><Relationship Id="rId6" Type="http://schemas.openxmlformats.org/officeDocument/2006/relationships/image" Target="../media/image2.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5.xml"/><Relationship Id="rId5" Type="http://schemas.openxmlformats.org/officeDocument/2006/relationships/image" Target="../media/image21.jpg"/><Relationship Id="rId6" Type="http://schemas.openxmlformats.org/officeDocument/2006/relationships/image" Target="../media/image2.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6.xml"/><Relationship Id="rId5" Type="http://schemas.openxmlformats.org/officeDocument/2006/relationships/image" Target="../media/image4.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7.xml"/><Relationship Id="rId5" Type="http://schemas.openxmlformats.org/officeDocument/2006/relationships/image" Target="../media/image4.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18.xml"/><Relationship Id="rId5" Type="http://schemas.openxmlformats.org/officeDocument/2006/relationships/image" Target="../media/image4.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9.xml"/><Relationship Id="rId5" Type="http://schemas.openxmlformats.org/officeDocument/2006/relationships/image" Target="../media/image22.png"/><Relationship Id="rId6" Type="http://schemas.openxmlformats.org/officeDocument/2006/relationships/image" Target="../media/image2.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0.xml"/><Relationship Id="rId5" Type="http://schemas.openxmlformats.org/officeDocument/2006/relationships/image" Target="../media/image16.jpg"/><Relationship Id="rId6" Type="http://schemas.openxmlformats.org/officeDocument/2006/relationships/image" Target="../media/image2.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1.xml"/><Relationship Id="rId5" Type="http://schemas.openxmlformats.org/officeDocument/2006/relationships/image" Target="../media/image2.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2.xml"/><Relationship Id="rId5" Type="http://schemas.openxmlformats.org/officeDocument/2006/relationships/image" Target="../media/image2.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notesSlide" Target="../notesSlides/notesSlide23.xml"/><Relationship Id="rId5" Type="http://schemas.openxmlformats.org/officeDocument/2006/relationships/image" Target="../media/image23.jpg"/><Relationship Id="rId6" Type="http://schemas.openxmlformats.org/officeDocument/2006/relationships/image" Target="../media/image4.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4" Type="http://schemas.openxmlformats.org/officeDocument/2006/relationships/slideLayout" Target="../slideLayouts/slideLayout14.xml"/><Relationship Id="rId5" Type="http://schemas.openxmlformats.org/officeDocument/2006/relationships/notesSlide" Target="../notesSlides/notesSlide24.xml"/><Relationship Id="rId6" Type="http://schemas.openxmlformats.org/officeDocument/2006/relationships/image" Target="../media/image24.jpg"/><Relationship Id="rId7" Type="http://schemas.openxmlformats.org/officeDocument/2006/relationships/image" Target="../media/image4.png"/><Relationship Id="rId1" Type="http://schemas.openxmlformats.org/officeDocument/2006/relationships/tags" Target="../tags/tag1.xml"/><Relationship Id="rId2" Type="http://schemas.microsoft.com/office/2007/relationships/media"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5.xml"/><Relationship Id="rId5" Type="http://schemas.openxmlformats.org/officeDocument/2006/relationships/image" Target="../media/image4.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26.xml"/><Relationship Id="rId5" Type="http://schemas.openxmlformats.org/officeDocument/2006/relationships/image" Target="../media/image4.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27.xml"/><Relationship Id="rId5" Type="http://schemas.openxmlformats.org/officeDocument/2006/relationships/image" Target="../media/image2.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8.xml"/><Relationship Id="rId5" Type="http://schemas.openxmlformats.org/officeDocument/2006/relationships/image" Target="../media/image2.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29.xml"/><Relationship Id="rId5" Type="http://schemas.openxmlformats.org/officeDocument/2006/relationships/image" Target="../media/image2.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4.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30.xml"/><Relationship Id="rId5" Type="http://schemas.openxmlformats.org/officeDocument/2006/relationships/image" Target="../media/image25.jpg"/><Relationship Id="rId6" Type="http://schemas.openxmlformats.org/officeDocument/2006/relationships/image" Target="../media/image2.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31.xml"/><Relationship Id="rId5" Type="http://schemas.openxmlformats.org/officeDocument/2006/relationships/image" Target="../media/image4.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hyperlink" Target="mailto:Lisa.Dickson@unbc.ca" TargetMode="External"/><Relationship Id="rId5" Type="http://schemas.openxmlformats.org/officeDocument/2006/relationships/hyperlink" Target="mailto:Grant.Potter@unbc.ca" TargetMode="External"/><Relationship Id="rId6" Type="http://schemas.openxmlformats.org/officeDocument/2006/relationships/hyperlink" Target="mailto:Anne.Sommerfeld@unbc.ca" TargetMode="External"/><Relationship Id="rId1" Type="http://schemas.openxmlformats.org/officeDocument/2006/relationships/slideLayout" Target="../slideLayouts/slideLayout18.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4.xml"/><Relationship Id="rId5" Type="http://schemas.openxmlformats.org/officeDocument/2006/relationships/image" Target="../media/image6.jpg"/><Relationship Id="rId6" Type="http://schemas.openxmlformats.org/officeDocument/2006/relationships/image" Target="../media/image2.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5.xml"/><Relationship Id="rId5" Type="http://schemas.openxmlformats.org/officeDocument/2006/relationships/image" Target="../media/image7.png"/><Relationship Id="rId6" Type="http://schemas.openxmlformats.org/officeDocument/2006/relationships/hyperlink" Target="https://www.theverge.com/2020/4/29/21232777/examity-remote-test-proctoring-online-class-education" TargetMode="External"/><Relationship Id="rId7" Type="http://schemas.openxmlformats.org/officeDocument/2006/relationships/image" Target="../media/image2.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6.xml"/><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2.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7.xml"/><Relationship Id="rId5" Type="http://schemas.openxmlformats.org/officeDocument/2006/relationships/image" Target="../media/image14.png"/><Relationship Id="rId6" Type="http://schemas.openxmlformats.org/officeDocument/2006/relationships/image" Target="../media/image15.jpg"/><Relationship Id="rId7" Type="http://schemas.openxmlformats.org/officeDocument/2006/relationships/image" Target="../media/image2.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8.xml"/><Relationship Id="rId5" Type="http://schemas.openxmlformats.org/officeDocument/2006/relationships/image" Target="../media/image16.jpg"/><Relationship Id="rId6" Type="http://schemas.openxmlformats.org/officeDocument/2006/relationships/image" Target="../media/image17.jpg"/><Relationship Id="rId7" Type="http://schemas.openxmlformats.org/officeDocument/2006/relationships/image" Target="../media/image4.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9.xml"/><Relationship Id="rId5" Type="http://schemas.openxmlformats.org/officeDocument/2006/relationships/image" Target="../media/image18.png"/><Relationship Id="rId6" Type="http://schemas.openxmlformats.org/officeDocument/2006/relationships/image" Target="../media/image4.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a:spLocks noGrp="1"/>
          </p:cNvSpPr>
          <p:nvPr>
            <p:ph type="subTitle" idx="1"/>
          </p:nvPr>
        </p:nvSpPr>
        <p:spPr>
          <a:xfrm>
            <a:off x="1087100" y="2304499"/>
            <a:ext cx="6858000" cy="2736600"/>
          </a:xfrm>
          <a:prstGeom prst="rect">
            <a:avLst/>
          </a:prstGeom>
          <a:noFill/>
          <a:ln>
            <a:noFill/>
          </a:ln>
        </p:spPr>
        <p:txBody>
          <a:bodyPr spcFirstLastPara="1" wrap="square" lIns="68575" tIns="34275" rIns="68575" bIns="34275" anchor="t" anchorCtr="0">
            <a:noAutofit/>
          </a:bodyPr>
          <a:lstStyle/>
          <a:p>
            <a:pPr marL="0" lvl="0" indent="0" algn="ctr" rtl="0">
              <a:lnSpc>
                <a:spcPct val="90000"/>
              </a:lnSpc>
              <a:spcBef>
                <a:spcPts val="0"/>
              </a:spcBef>
              <a:spcAft>
                <a:spcPts val="0"/>
              </a:spcAft>
              <a:buClr>
                <a:schemeClr val="dk1"/>
              </a:buClr>
              <a:buSzPts val="1800"/>
              <a:buNone/>
            </a:pPr>
            <a:endParaRPr sz="2000" dirty="0">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dk1"/>
              </a:buClr>
              <a:buSzPts val="1800"/>
              <a:buNone/>
            </a:pPr>
            <a:r>
              <a:rPr lang="en" sz="3500" b="1" dirty="0">
                <a:latin typeface="Times New Roman"/>
                <a:ea typeface="Times New Roman"/>
                <a:cs typeface="Times New Roman"/>
                <a:sym typeface="Times New Roman"/>
              </a:rPr>
              <a:t>Solving From The Source</a:t>
            </a:r>
            <a:endParaRPr sz="3500" b="1" dirty="0">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dk1"/>
              </a:buClr>
              <a:buSzPts val="1800"/>
              <a:buNone/>
            </a:pPr>
            <a:endParaRPr sz="800" dirty="0">
              <a:latin typeface="Times New Roman"/>
              <a:ea typeface="Times New Roman"/>
              <a:cs typeface="Times New Roman"/>
              <a:sym typeface="Times New Roman"/>
            </a:endParaRPr>
          </a:p>
          <a:p>
            <a:pPr marL="0" lvl="0" indent="0" algn="ctr" rtl="0">
              <a:lnSpc>
                <a:spcPct val="90000"/>
              </a:lnSpc>
              <a:spcBef>
                <a:spcPts val="0"/>
              </a:spcBef>
              <a:spcAft>
                <a:spcPts val="0"/>
              </a:spcAft>
              <a:buClr>
                <a:schemeClr val="dk1"/>
              </a:buClr>
              <a:buSzPts val="1800"/>
              <a:buNone/>
            </a:pPr>
            <a:r>
              <a:rPr lang="en" sz="1700" i="1" dirty="0">
                <a:latin typeface="Times New Roman"/>
                <a:ea typeface="Times New Roman"/>
                <a:cs typeface="Times New Roman"/>
                <a:sym typeface="Times New Roman"/>
              </a:rPr>
              <a:t>Using Design and Teaching Goals to Find Assessment Solutions</a:t>
            </a:r>
            <a:endParaRPr sz="1700" i="1" dirty="0">
              <a:latin typeface="Times New Roman"/>
              <a:ea typeface="Times New Roman"/>
              <a:cs typeface="Times New Roman"/>
              <a:sym typeface="Times New Roman"/>
            </a:endParaRPr>
          </a:p>
          <a:p>
            <a:pPr marL="0" lvl="0" indent="0" algn="ctr" rtl="0">
              <a:lnSpc>
                <a:spcPct val="90000"/>
              </a:lnSpc>
              <a:spcBef>
                <a:spcPts val="800"/>
              </a:spcBef>
              <a:spcAft>
                <a:spcPts val="0"/>
              </a:spcAft>
              <a:buClr>
                <a:schemeClr val="dk1"/>
              </a:buClr>
              <a:buSzPts val="1800"/>
              <a:buNone/>
            </a:pPr>
            <a:r>
              <a:rPr lang="en" sz="1700" dirty="0">
                <a:latin typeface="Times New Roman"/>
                <a:ea typeface="Times New Roman"/>
                <a:cs typeface="Times New Roman"/>
                <a:sym typeface="Times New Roman"/>
              </a:rPr>
              <a:t/>
            </a:r>
            <a:br>
              <a:rPr lang="en" sz="1700" dirty="0">
                <a:latin typeface="Times New Roman"/>
                <a:ea typeface="Times New Roman"/>
                <a:cs typeface="Times New Roman"/>
                <a:sym typeface="Times New Roman"/>
              </a:rPr>
            </a:br>
            <a:r>
              <a:rPr lang="en" sz="1700" dirty="0">
                <a:latin typeface="Times New Roman"/>
                <a:ea typeface="Times New Roman"/>
                <a:cs typeface="Times New Roman"/>
                <a:sym typeface="Times New Roman"/>
              </a:rPr>
              <a:t>Lisa Dickson</a:t>
            </a:r>
            <a:br>
              <a:rPr lang="en" sz="1700" dirty="0">
                <a:latin typeface="Times New Roman"/>
                <a:ea typeface="Times New Roman"/>
                <a:cs typeface="Times New Roman"/>
                <a:sym typeface="Times New Roman"/>
              </a:rPr>
            </a:br>
            <a:r>
              <a:rPr lang="en" sz="1700" dirty="0">
                <a:latin typeface="Times New Roman"/>
                <a:ea typeface="Times New Roman"/>
                <a:cs typeface="Times New Roman"/>
                <a:sym typeface="Times New Roman"/>
              </a:rPr>
              <a:t>Grant Potter</a:t>
            </a:r>
            <a:br>
              <a:rPr lang="en" sz="1700" dirty="0">
                <a:latin typeface="Times New Roman"/>
                <a:ea typeface="Times New Roman"/>
                <a:cs typeface="Times New Roman"/>
                <a:sym typeface="Times New Roman"/>
              </a:rPr>
            </a:br>
            <a:r>
              <a:rPr lang="en" sz="1700" dirty="0">
                <a:latin typeface="Times New Roman"/>
                <a:ea typeface="Times New Roman"/>
                <a:cs typeface="Times New Roman"/>
                <a:sym typeface="Times New Roman"/>
              </a:rPr>
              <a:t>17 July 2020</a:t>
            </a:r>
            <a:br>
              <a:rPr lang="en" sz="1700" dirty="0">
                <a:latin typeface="Times New Roman"/>
                <a:ea typeface="Times New Roman"/>
                <a:cs typeface="Times New Roman"/>
                <a:sym typeface="Times New Roman"/>
              </a:rPr>
            </a:br>
            <a:r>
              <a:rPr lang="en" sz="1700" dirty="0">
                <a:latin typeface="Times New Roman"/>
                <a:ea typeface="Times New Roman"/>
                <a:cs typeface="Times New Roman"/>
                <a:sym typeface="Times New Roman"/>
              </a:rPr>
              <a:t>UNBC</a:t>
            </a:r>
            <a:endParaRPr sz="1700" dirty="0">
              <a:latin typeface="Times New Roman"/>
              <a:ea typeface="Times New Roman"/>
              <a:cs typeface="Times New Roman"/>
              <a:sym typeface="Times New Roman"/>
            </a:endParaRPr>
          </a:p>
        </p:txBody>
      </p:sp>
      <p:sp>
        <p:nvSpPr>
          <p:cNvPr id="130" name="Google Shape;130;p2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a:t>
            </a:fld>
            <a:endParaRPr sz="1100"/>
          </a:p>
        </p:txBody>
      </p:sp>
      <p:pic>
        <p:nvPicPr>
          <p:cNvPr id="131" name="Google Shape;131;p25"/>
          <p:cNvPicPr preferRelativeResize="0"/>
          <p:nvPr/>
        </p:nvPicPr>
        <p:blipFill>
          <a:blip r:embed="rId5">
            <a:alphaModFix/>
          </a:blip>
          <a:stretch>
            <a:fillRect/>
          </a:stretch>
        </p:blipFill>
        <p:spPr>
          <a:xfrm>
            <a:off x="2465325" y="57825"/>
            <a:ext cx="3835025" cy="2513925"/>
          </a:xfrm>
          <a:prstGeom prst="rect">
            <a:avLst/>
          </a:prstGeom>
          <a:noFill/>
          <a:ln>
            <a:noFill/>
          </a:ln>
        </p:spPr>
      </p:pic>
      <p:pic>
        <p:nvPicPr>
          <p:cNvPr id="2" name="slid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15350" y="4467313"/>
            <a:ext cx="573786" cy="57378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7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title"/>
          </p:nvPr>
        </p:nvSpPr>
        <p:spPr>
          <a:xfrm>
            <a:off x="629840" y="342900"/>
            <a:ext cx="7052505" cy="606137"/>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300"/>
              <a:t>A PROBLEM  FOR PHILOSOPHY</a:t>
            </a:r>
            <a:endParaRPr sz="3300"/>
          </a:p>
        </p:txBody>
      </p:sp>
      <p:pic>
        <p:nvPicPr>
          <p:cNvPr id="210" name="Google Shape;210;p35" descr="Philosophy of Thought &amp; Logic -2013 - The Collaboratory" title="graphic of a head in silhouette with gears turning inside"/>
          <p:cNvPicPr preferRelativeResize="0">
            <a:picLocks noGrp="1"/>
          </p:cNvPicPr>
          <p:nvPr>
            <p:ph type="pic" idx="2"/>
          </p:nvPr>
        </p:nvPicPr>
        <p:blipFill rotWithShape="1">
          <a:blip r:embed="rId5">
            <a:alphaModFix/>
          </a:blip>
          <a:srcRect t="3799" b="3798"/>
          <a:stretch/>
        </p:blipFill>
        <p:spPr>
          <a:xfrm>
            <a:off x="5784382" y="1543049"/>
            <a:ext cx="2805112" cy="2591990"/>
          </a:xfrm>
          <a:prstGeom prst="rect">
            <a:avLst/>
          </a:prstGeom>
          <a:noFill/>
          <a:ln>
            <a:noFill/>
          </a:ln>
        </p:spPr>
      </p:pic>
      <p:sp>
        <p:nvSpPr>
          <p:cNvPr id="211" name="Google Shape;211;p35"/>
          <p:cNvSpPr txBox="1">
            <a:spLocks noGrp="1"/>
          </p:cNvSpPr>
          <p:nvPr>
            <p:ph type="body" idx="1"/>
          </p:nvPr>
        </p:nvSpPr>
        <p:spPr>
          <a:xfrm>
            <a:off x="719896" y="1269206"/>
            <a:ext cx="4718013" cy="3711502"/>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endParaRPr sz="2100"/>
          </a:p>
          <a:p>
            <a:pPr marL="0" lvl="0" indent="0" algn="l" rtl="0">
              <a:lnSpc>
                <a:spcPct val="90000"/>
              </a:lnSpc>
              <a:spcBef>
                <a:spcPts val="800"/>
              </a:spcBef>
              <a:spcAft>
                <a:spcPts val="0"/>
              </a:spcAft>
              <a:buClr>
                <a:schemeClr val="dk1"/>
              </a:buClr>
              <a:buSzPts val="2700"/>
              <a:buNone/>
            </a:pPr>
            <a:r>
              <a:rPr lang="en" sz="2700">
                <a:latin typeface="Times New Roman"/>
                <a:ea typeface="Times New Roman"/>
                <a:cs typeface="Times New Roman"/>
                <a:sym typeface="Times New Roman"/>
              </a:rPr>
              <a:t>What assumptions do we make about the students or the learning environment that influence the KINDS OF SOLUTIONS we turn to in order to resolve our concern?</a:t>
            </a:r>
            <a:endParaRPr sz="1100"/>
          </a:p>
          <a:p>
            <a:pPr marL="0" lvl="0" indent="0" algn="l" rtl="0">
              <a:lnSpc>
                <a:spcPct val="90000"/>
              </a:lnSpc>
              <a:spcBef>
                <a:spcPts val="800"/>
              </a:spcBef>
              <a:spcAft>
                <a:spcPts val="0"/>
              </a:spcAft>
              <a:buClr>
                <a:schemeClr val="dk1"/>
              </a:buClr>
              <a:buSzPts val="3000"/>
              <a:buNone/>
            </a:pPr>
            <a:endParaRPr sz="3000"/>
          </a:p>
        </p:txBody>
      </p:sp>
      <p:sp>
        <p:nvSpPr>
          <p:cNvPr id="212" name="Google Shape;212;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10</a:t>
            </a:fld>
            <a:endParaRPr sz="11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6"/>
          <p:cNvSpPr txBox="1">
            <a:spLocks noGrp="1"/>
          </p:cNvSpPr>
          <p:nvPr>
            <p:ph type="title"/>
          </p:nvPr>
        </p:nvSpPr>
        <p:spPr>
          <a:xfrm>
            <a:off x="628650" y="24049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SYSTEMIC CONSIDERATION</a:t>
            </a:r>
            <a:endParaRPr sz="3000"/>
          </a:p>
        </p:txBody>
      </p:sp>
      <p:sp>
        <p:nvSpPr>
          <p:cNvPr id="218" name="Google Shape;218;p3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400">
                <a:latin typeface="Times New Roman"/>
                <a:ea typeface="Times New Roman"/>
                <a:cs typeface="Times New Roman"/>
                <a:sym typeface="Times New Roman"/>
              </a:rPr>
              <a:t>“[It] is worth noting that, where the stress and stakes are high and acutely felt, particularly where outcomes are perceived to have a significant impact on career, cheating is a rational course of action.”</a:t>
            </a:r>
            <a:endParaRPr sz="2400"/>
          </a:p>
          <a:p>
            <a:pPr marL="342900" lvl="1" indent="0" algn="l" rtl="0">
              <a:lnSpc>
                <a:spcPct val="90000"/>
              </a:lnSpc>
              <a:spcBef>
                <a:spcPts val="400"/>
              </a:spcBef>
              <a:spcAft>
                <a:spcPts val="0"/>
              </a:spcAft>
              <a:buClr>
                <a:schemeClr val="dk1"/>
              </a:buClr>
              <a:buSzPts val="1800"/>
              <a:buNone/>
            </a:pPr>
            <a:r>
              <a:rPr lang="en" sz="2400">
                <a:latin typeface="Times New Roman"/>
                <a:ea typeface="Times New Roman"/>
                <a:cs typeface="Times New Roman"/>
                <a:sym typeface="Times New Roman"/>
              </a:rPr>
              <a:t>(Tim Fawns, </a:t>
            </a:r>
            <a:r>
              <a:rPr lang="en" sz="2400" i="1">
                <a:latin typeface="Times New Roman"/>
                <a:ea typeface="Times New Roman"/>
                <a:cs typeface="Times New Roman"/>
                <a:sym typeface="Times New Roman"/>
              </a:rPr>
              <a:t>Teaching Matters Blog</a:t>
            </a:r>
            <a:r>
              <a:rPr lang="en" sz="2400">
                <a:latin typeface="Times New Roman"/>
                <a:ea typeface="Times New Roman"/>
                <a:cs typeface="Times New Roman"/>
                <a:sym typeface="Times New Roman"/>
              </a:rPr>
              <a:t>, University of Edinburgh, 3 June 2020)</a:t>
            </a:r>
            <a:endParaRPr sz="2400"/>
          </a:p>
          <a:p>
            <a:pPr marL="0" lvl="0" indent="0" algn="l" rtl="0">
              <a:lnSpc>
                <a:spcPct val="90000"/>
              </a:lnSpc>
              <a:spcBef>
                <a:spcPts val="800"/>
              </a:spcBef>
              <a:spcAft>
                <a:spcPts val="0"/>
              </a:spcAft>
              <a:buClr>
                <a:schemeClr val="dk1"/>
              </a:buClr>
              <a:buSzPts val="2100"/>
              <a:buNone/>
            </a:pPr>
            <a:r>
              <a:rPr lang="en" sz="2400" u="sng">
                <a:solidFill>
                  <a:schemeClr val="hlink"/>
                </a:solidFill>
                <a:latin typeface="Times New Roman"/>
                <a:ea typeface="Times New Roman"/>
                <a:cs typeface="Times New Roman"/>
                <a:sym typeface="Times New Roman"/>
                <a:hlinkClick r:id="rId5"/>
              </a:rPr>
              <a:t>https://www.teaching-matters-blog.ed.ac.uk/spotlight-on-alternative-assessment-methods-alternatives-to-exams/</a:t>
            </a:r>
            <a:endParaRPr sz="2400">
              <a:latin typeface="Times New Roman"/>
              <a:ea typeface="Times New Roman"/>
              <a:cs typeface="Times New Roman"/>
              <a:sym typeface="Times New Roman"/>
            </a:endParaRPr>
          </a:p>
        </p:txBody>
      </p:sp>
      <p:sp>
        <p:nvSpPr>
          <p:cNvPr id="219" name="Google Shape;219;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11</a:t>
            </a:fld>
            <a:endParaRPr sz="11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7"/>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SUPPORT AND TRUST</a:t>
            </a:r>
            <a:endParaRPr/>
          </a:p>
        </p:txBody>
      </p:sp>
      <p:sp>
        <p:nvSpPr>
          <p:cNvPr id="225" name="Google Shape;225;p37"/>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600">
                <a:latin typeface="Times New Roman"/>
                <a:ea typeface="Times New Roman"/>
                <a:cs typeface="Times New Roman"/>
                <a:sym typeface="Times New Roman"/>
              </a:rPr>
              <a:t>“[W]e can’t tell our students we will support them as they take risks if they don’t trust that we will indeed do so”</a:t>
            </a:r>
            <a:r>
              <a:rPr lang="en" sz="2400">
                <a:latin typeface="Times New Roman"/>
                <a:ea typeface="Times New Roman"/>
                <a:cs typeface="Times New Roman"/>
                <a:sym typeface="Times New Roman"/>
              </a:rPr>
              <a:t> (Kevin M. Gannon, </a:t>
            </a:r>
            <a:r>
              <a:rPr lang="en" sz="2400" i="1">
                <a:latin typeface="Times New Roman"/>
                <a:ea typeface="Times New Roman"/>
                <a:cs typeface="Times New Roman"/>
                <a:sym typeface="Times New Roman"/>
              </a:rPr>
              <a:t>Radical Hope: A Teaching Manifesto</a:t>
            </a:r>
            <a:r>
              <a:rPr lang="en" sz="2400">
                <a:latin typeface="Times New Roman"/>
                <a:ea typeface="Times New Roman"/>
                <a:cs typeface="Times New Roman"/>
                <a:sym typeface="Times New Roman"/>
              </a:rPr>
              <a:t>, 141).</a:t>
            </a:r>
            <a:endParaRPr sz="2400">
              <a:latin typeface="Times New Roman"/>
              <a:ea typeface="Times New Roman"/>
              <a:cs typeface="Times New Roman"/>
              <a:sym typeface="Times New Roma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CREATING AN INTELLECTUAL COMMUNITY</a:t>
            </a:r>
            <a:endParaRPr/>
          </a:p>
        </p:txBody>
      </p:sp>
      <p:sp>
        <p:nvSpPr>
          <p:cNvPr id="231" name="Google Shape;231;p38"/>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latin typeface="Times New Roman"/>
                <a:ea typeface="Times New Roman"/>
                <a:cs typeface="Times New Roman"/>
                <a:sym typeface="Times New Roman"/>
              </a:rPr>
              <a:t>“Giving and taking of orders modifies action and results, but does not of itself effect </a:t>
            </a:r>
            <a:r>
              <a:rPr lang="en" sz="3000" b="1">
                <a:latin typeface="Times New Roman"/>
                <a:ea typeface="Times New Roman"/>
                <a:cs typeface="Times New Roman"/>
                <a:sym typeface="Times New Roman"/>
              </a:rPr>
              <a:t>a sharing of purposes</a:t>
            </a:r>
            <a:r>
              <a:rPr lang="en" sz="3000">
                <a:latin typeface="Times New Roman"/>
                <a:ea typeface="Times New Roman"/>
                <a:cs typeface="Times New Roman"/>
                <a:sym typeface="Times New Roman"/>
              </a:rPr>
              <a:t>, a communication of interests”</a:t>
            </a:r>
            <a:r>
              <a:rPr lang="en" sz="2400">
                <a:latin typeface="Times New Roman"/>
                <a:ea typeface="Times New Roman"/>
                <a:cs typeface="Times New Roman"/>
                <a:sym typeface="Times New Roman"/>
              </a:rPr>
              <a:t> (John Dewey, </a:t>
            </a:r>
            <a:r>
              <a:rPr lang="en" sz="2400" i="1">
                <a:latin typeface="Times New Roman"/>
                <a:ea typeface="Times New Roman"/>
                <a:cs typeface="Times New Roman"/>
                <a:sym typeface="Times New Roman"/>
              </a:rPr>
              <a:t>Democracy and Education</a:t>
            </a:r>
            <a:r>
              <a:rPr lang="en" sz="2400">
                <a:latin typeface="Times New Roman"/>
                <a:ea typeface="Times New Roman"/>
                <a:cs typeface="Times New Roman"/>
                <a:sym typeface="Times New Roman"/>
              </a:rPr>
              <a:t>, 8).</a:t>
            </a:r>
            <a:endParaRPr sz="2400">
              <a:latin typeface="Times New Roman"/>
              <a:ea typeface="Times New Roman"/>
              <a:cs typeface="Times New Roman"/>
              <a:sym typeface="Times New Roman"/>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a:t>THINKING TOGETHER</a:t>
            </a:r>
            <a:endParaRPr/>
          </a:p>
        </p:txBody>
      </p:sp>
      <p:sp>
        <p:nvSpPr>
          <p:cNvPr id="237" name="Google Shape;237;p39"/>
          <p:cNvSpPr txBox="1">
            <a:spLocks noGrp="1"/>
          </p:cNvSpPr>
          <p:nvPr>
            <p:ph type="body" idx="1"/>
          </p:nvPr>
        </p:nvSpPr>
        <p:spPr>
          <a:xfrm>
            <a:off x="628650" y="1369219"/>
            <a:ext cx="3886200" cy="23229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r>
              <a:rPr lang="en" sz="2400">
                <a:latin typeface="Times New Roman"/>
                <a:ea typeface="Times New Roman"/>
                <a:cs typeface="Times New Roman"/>
                <a:sym typeface="Times New Roman"/>
              </a:rPr>
              <a:t>“…the aim is to think together how </a:t>
            </a:r>
            <a:r>
              <a:rPr lang="en" sz="2400" b="1">
                <a:latin typeface="Times New Roman"/>
                <a:ea typeface="Times New Roman"/>
                <a:cs typeface="Times New Roman"/>
                <a:sym typeface="Times New Roman"/>
              </a:rPr>
              <a:t>a community of selves </a:t>
            </a:r>
            <a:r>
              <a:rPr lang="en" sz="2400">
                <a:latin typeface="Times New Roman"/>
                <a:ea typeface="Times New Roman"/>
                <a:cs typeface="Times New Roman"/>
                <a:sym typeface="Times New Roman"/>
              </a:rPr>
              <a:t>aiming to truth could act freely. In other words, how we, as responsible beings, should behave”</a:t>
            </a:r>
            <a:r>
              <a:rPr lang="en" sz="2000">
                <a:latin typeface="Times New Roman"/>
                <a:ea typeface="Times New Roman"/>
                <a:cs typeface="Times New Roman"/>
                <a:sym typeface="Times New Roman"/>
              </a:rPr>
              <a:t> (526).</a:t>
            </a:r>
            <a:endParaRPr sz="2000"/>
          </a:p>
          <a:p>
            <a:pPr marL="0" lvl="0" indent="0" algn="l" rtl="0">
              <a:lnSpc>
                <a:spcPct val="80000"/>
              </a:lnSpc>
              <a:spcBef>
                <a:spcPts val="800"/>
              </a:spcBef>
              <a:spcAft>
                <a:spcPts val="0"/>
              </a:spcAft>
              <a:buClr>
                <a:schemeClr val="dk1"/>
              </a:buClr>
              <a:buSzPts val="2100"/>
              <a:buNone/>
            </a:pPr>
            <a:endParaRPr sz="1100">
              <a:latin typeface="Times New Roman"/>
              <a:ea typeface="Times New Roman"/>
              <a:cs typeface="Times New Roman"/>
              <a:sym typeface="Times New Roman"/>
            </a:endParaRPr>
          </a:p>
          <a:p>
            <a:pPr marL="0" lvl="0" indent="0" algn="r" rtl="0">
              <a:lnSpc>
                <a:spcPct val="80000"/>
              </a:lnSpc>
              <a:spcBef>
                <a:spcPts val="800"/>
              </a:spcBef>
              <a:spcAft>
                <a:spcPts val="0"/>
              </a:spcAft>
              <a:buClr>
                <a:schemeClr val="dk1"/>
              </a:buClr>
              <a:buSzPts val="1400"/>
              <a:buNone/>
            </a:pPr>
            <a:r>
              <a:rPr lang="en" sz="1400">
                <a:latin typeface="Times New Roman"/>
                <a:ea typeface="Times New Roman"/>
                <a:cs typeface="Times New Roman"/>
                <a:sym typeface="Times New Roman"/>
              </a:rPr>
              <a:t>Juha Himanka. “The University as a Community of Selves: Johan Vilhelm Snellman’s ‘On Academic Studies’.”</a:t>
            </a:r>
            <a:endParaRPr sz="1100"/>
          </a:p>
          <a:p>
            <a:pPr marL="0" lvl="0" indent="0" algn="l" rtl="0">
              <a:lnSpc>
                <a:spcPct val="80000"/>
              </a:lnSpc>
              <a:spcBef>
                <a:spcPts val="800"/>
              </a:spcBef>
              <a:spcAft>
                <a:spcPts val="0"/>
              </a:spcAft>
              <a:buClr>
                <a:schemeClr val="dk1"/>
              </a:buClr>
              <a:buSzPts val="2100"/>
              <a:buNone/>
            </a:pPr>
            <a:endParaRPr sz="1100">
              <a:latin typeface="Times New Roman"/>
              <a:ea typeface="Times New Roman"/>
              <a:cs typeface="Times New Roman"/>
              <a:sym typeface="Times New Roman"/>
            </a:endParaRPr>
          </a:p>
        </p:txBody>
      </p:sp>
      <p:sp>
        <p:nvSpPr>
          <p:cNvPr id="238" name="Google Shape;238;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14</a:t>
            </a:fld>
            <a:endParaRPr sz="1100"/>
          </a:p>
        </p:txBody>
      </p:sp>
      <p:pic>
        <p:nvPicPr>
          <p:cNvPr id="239" name="Google Shape;239;p39" descr="4388222172_8a7467fa06.jpg" title="classroom discussion with students and prof sitting together in a circle"/>
          <p:cNvPicPr preferRelativeResize="0">
            <a:picLocks noGrp="1"/>
          </p:cNvPicPr>
          <p:nvPr>
            <p:ph type="body" idx="2"/>
          </p:nvPr>
        </p:nvPicPr>
        <p:blipFill rotWithShape="1">
          <a:blip r:embed="rId5">
            <a:alphaModFix/>
          </a:blip>
          <a:srcRect/>
          <a:stretch/>
        </p:blipFill>
        <p:spPr>
          <a:xfrm>
            <a:off x="5056909" y="1101884"/>
            <a:ext cx="3895200" cy="2590500"/>
          </a:xfrm>
          <a:prstGeom prst="rect">
            <a:avLst/>
          </a:prstGeom>
          <a:noFill/>
          <a:ln>
            <a:noFill/>
          </a:ln>
        </p:spPr>
      </p:pic>
      <p:sp>
        <p:nvSpPr>
          <p:cNvPr id="240" name="Google Shape;240;p39"/>
          <p:cNvSpPr/>
          <p:nvPr/>
        </p:nvSpPr>
        <p:spPr>
          <a:xfrm>
            <a:off x="379141" y="3935990"/>
            <a:ext cx="2874900" cy="685800"/>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Arial"/>
                <a:ea typeface="Arial"/>
                <a:cs typeface="Arial"/>
                <a:sym typeface="Arial"/>
              </a:rPr>
              <a:t>SURVEILLANCE</a:t>
            </a:r>
            <a:endParaRPr sz="1400" b="0" i="0" u="none" strike="noStrike" cap="none">
              <a:solidFill>
                <a:schemeClr val="lt1"/>
              </a:solidFill>
              <a:latin typeface="Arial"/>
              <a:ea typeface="Arial"/>
              <a:cs typeface="Arial"/>
              <a:sym typeface="Arial"/>
            </a:endParaRPr>
          </a:p>
        </p:txBody>
      </p:sp>
      <p:sp>
        <p:nvSpPr>
          <p:cNvPr id="241" name="Google Shape;241;p39"/>
          <p:cNvSpPr/>
          <p:nvPr/>
        </p:nvSpPr>
        <p:spPr>
          <a:xfrm>
            <a:off x="5874716" y="3935990"/>
            <a:ext cx="2874900" cy="685800"/>
          </a:xfrm>
          <a:prstGeom prst="ellipse">
            <a:avLst/>
          </a:prstGeom>
          <a:solidFill>
            <a:srgbClr val="54813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Arial"/>
                <a:ea typeface="Arial"/>
                <a:cs typeface="Arial"/>
                <a:sym typeface="Arial"/>
              </a:rPr>
              <a:t>CONVERSATION</a:t>
            </a:r>
            <a:endParaRPr sz="1400" b="0" i="0" u="none" strike="noStrike" cap="none">
              <a:solidFill>
                <a:schemeClr val="lt1"/>
              </a:solidFill>
              <a:latin typeface="Arial"/>
              <a:ea typeface="Arial"/>
              <a:cs typeface="Arial"/>
              <a:sym typeface="Arial"/>
            </a:endParaRPr>
          </a:p>
        </p:txBody>
      </p:sp>
      <p:pic>
        <p:nvPicPr>
          <p:cNvPr id="2" name="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31200" y="411402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fade">
                                      <p:cBhvr>
                                        <p:cTn id="11"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9056" fill="hold"/>
                                        <p:tgtEl>
                                          <p:spTgt spid="2"/>
                                        </p:tgtEl>
                                      </p:cBhvr>
                                    </p:cmd>
                                  </p:childTnLst>
                                </p:cTn>
                              </p:par>
                            </p:childTnLst>
                          </p:cTn>
                        </p:par>
                      </p:childTnLst>
                    </p:cTn>
                  </p:par>
                </p:childTnLst>
              </p:cTn>
              <p:nextCondLst>
                <p:cond evt="onClick" delay="0">
                  <p:tgtEl>
                    <p:spTgt spid="2"/>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SHIFTING THE PARADIGM</a:t>
            </a:r>
            <a:endParaRPr sz="3000"/>
          </a:p>
        </p:txBody>
      </p:sp>
      <p:pic>
        <p:nvPicPr>
          <p:cNvPr id="258" name="Google Shape;258;p41" descr="coffee cup and napkin with a graphic showing the cyclic movement from &quot;same old thinking&quot; to &quot;same old results&quot;"/>
          <p:cNvPicPr preferRelativeResize="0">
            <a:picLocks noGrp="1"/>
          </p:cNvPicPr>
          <p:nvPr>
            <p:ph type="body" idx="1"/>
          </p:nvPr>
        </p:nvPicPr>
        <p:blipFill rotWithShape="1">
          <a:blip r:embed="rId5">
            <a:alphaModFix/>
          </a:blip>
          <a:srcRect/>
          <a:stretch/>
        </p:blipFill>
        <p:spPr>
          <a:xfrm>
            <a:off x="2128058" y="1370637"/>
            <a:ext cx="4887883" cy="3260667"/>
          </a:xfrm>
          <a:prstGeom prst="rect">
            <a:avLst/>
          </a:prstGeom>
          <a:noFill/>
          <a:ln>
            <a:noFill/>
          </a:ln>
        </p:spPr>
      </p:pic>
      <p:sp>
        <p:nvSpPr>
          <p:cNvPr id="259" name="Google Shape;259;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15</a:t>
            </a:fld>
            <a:endParaRPr sz="1100"/>
          </a:p>
        </p:txBody>
      </p:sp>
      <p:pic>
        <p:nvPicPr>
          <p:cNvPr id="2" name="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8950" y="409138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2"/>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NOVEL CONDITIONS, </a:t>
            </a:r>
            <a:endParaRPr/>
          </a:p>
          <a:p>
            <a:pPr marL="0" lvl="0" indent="0" algn="l" rtl="0">
              <a:spcBef>
                <a:spcPts val="0"/>
              </a:spcBef>
              <a:spcAft>
                <a:spcPts val="0"/>
              </a:spcAft>
              <a:buNone/>
            </a:pPr>
            <a:r>
              <a:rPr lang="en"/>
              <a:t>REORGANIZED UNDERSTANDING</a:t>
            </a:r>
            <a:endParaRPr/>
          </a:p>
        </p:txBody>
      </p:sp>
      <p:sp>
        <p:nvSpPr>
          <p:cNvPr id="265" name="Google Shape;265;p42"/>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3000">
                <a:latin typeface="Times New Roman"/>
                <a:ea typeface="Times New Roman"/>
                <a:cs typeface="Times New Roman"/>
                <a:sym typeface="Times New Roman"/>
              </a:rPr>
              <a:t>“There is an accentuation of personal consciousness </a:t>
            </a:r>
            <a:r>
              <a:rPr lang="en" sz="3000" b="1">
                <a:latin typeface="Times New Roman"/>
                <a:ea typeface="Times New Roman"/>
                <a:cs typeface="Times New Roman"/>
                <a:sym typeface="Times New Roman"/>
              </a:rPr>
              <a:t>whenever our instincts and ready formed habits find themselves blocked by novel conditions. </a:t>
            </a:r>
            <a:r>
              <a:rPr lang="en" sz="3000">
                <a:latin typeface="Times New Roman"/>
                <a:ea typeface="Times New Roman"/>
                <a:cs typeface="Times New Roman"/>
                <a:sym typeface="Times New Roman"/>
              </a:rPr>
              <a:t>We are thrown back on ourselves </a:t>
            </a:r>
            <a:r>
              <a:rPr lang="en" sz="3000" b="1">
                <a:latin typeface="Times New Roman"/>
                <a:ea typeface="Times New Roman"/>
                <a:cs typeface="Times New Roman"/>
                <a:sym typeface="Times New Roman"/>
              </a:rPr>
              <a:t>to reorganize our own attitude</a:t>
            </a:r>
            <a:r>
              <a:rPr lang="en" sz="3000">
                <a:latin typeface="Times New Roman"/>
                <a:ea typeface="Times New Roman"/>
                <a:cs typeface="Times New Roman"/>
                <a:sym typeface="Times New Roman"/>
              </a:rPr>
              <a:t> before proceeding to a definite and irretrievable course of action” </a:t>
            </a:r>
            <a:r>
              <a:rPr lang="en">
                <a:latin typeface="Times New Roman"/>
                <a:ea typeface="Times New Roman"/>
                <a:cs typeface="Times New Roman"/>
                <a:sym typeface="Times New Roman"/>
              </a:rPr>
              <a:t>(John Dewey, </a:t>
            </a:r>
            <a:r>
              <a:rPr lang="en" i="1">
                <a:latin typeface="Times New Roman"/>
                <a:ea typeface="Times New Roman"/>
                <a:cs typeface="Times New Roman"/>
                <a:sym typeface="Times New Roman"/>
              </a:rPr>
              <a:t>Democracy and Education</a:t>
            </a:r>
            <a:r>
              <a:rPr lang="en">
                <a:latin typeface="Times New Roman"/>
                <a:ea typeface="Times New Roman"/>
                <a:cs typeface="Times New Roman"/>
                <a:sym typeface="Times New Roman"/>
              </a:rPr>
              <a:t>, 368).</a:t>
            </a:r>
            <a:endParaRPr>
              <a:latin typeface="Times New Roman"/>
              <a:ea typeface="Times New Roman"/>
              <a:cs typeface="Times New Roman"/>
              <a:sym typeface="Times New Roman"/>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QUESTIONS for REFLECTION</a:t>
            </a:r>
            <a:endParaRPr sz="3000"/>
          </a:p>
        </p:txBody>
      </p:sp>
      <p:sp>
        <p:nvSpPr>
          <p:cNvPr id="271" name="Google Shape;271;p4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endParaRPr sz="1100"/>
          </a:p>
          <a:p>
            <a:pPr marL="0" lvl="0" indent="0" algn="l" rtl="0">
              <a:lnSpc>
                <a:spcPct val="90000"/>
              </a:lnSpc>
              <a:spcBef>
                <a:spcPts val="800"/>
              </a:spcBef>
              <a:spcAft>
                <a:spcPts val="0"/>
              </a:spcAft>
              <a:buClr>
                <a:schemeClr val="dk1"/>
              </a:buClr>
              <a:buSzPts val="2100"/>
              <a:buNone/>
            </a:pPr>
            <a:r>
              <a:rPr lang="en" sz="2400">
                <a:latin typeface="Times New Roman"/>
                <a:ea typeface="Times New Roman"/>
                <a:cs typeface="Times New Roman"/>
                <a:sym typeface="Times New Roman"/>
              </a:rPr>
              <a:t>Is COMPLIANCE the desired outcome of my teaching?</a:t>
            </a:r>
            <a:endParaRPr sz="24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2100"/>
              <a:buNone/>
            </a:pPr>
            <a:endParaRPr sz="24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2100"/>
              <a:buNone/>
            </a:pPr>
            <a:r>
              <a:rPr lang="en" sz="2400">
                <a:latin typeface="Times New Roman"/>
                <a:ea typeface="Times New Roman"/>
                <a:cs typeface="Times New Roman"/>
                <a:sym typeface="Times New Roman"/>
              </a:rPr>
              <a:t>Do my current practices respect or undermine the DIGNITY of my students? </a:t>
            </a:r>
            <a:endParaRPr sz="24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2100"/>
              <a:buNone/>
            </a:pPr>
            <a:endParaRPr sz="24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2100"/>
              <a:buNone/>
            </a:pPr>
            <a:r>
              <a:rPr lang="en" sz="2400">
                <a:latin typeface="Times New Roman"/>
                <a:ea typeface="Times New Roman"/>
                <a:cs typeface="Times New Roman"/>
                <a:sym typeface="Times New Roman"/>
              </a:rPr>
              <a:t>How can I foster the AGENCY and HUMANITY of students as part of a well-functioning academic COMMUNITY? </a:t>
            </a:r>
            <a:endParaRPr sz="2400">
              <a:latin typeface="Times New Roman"/>
              <a:ea typeface="Times New Roman"/>
              <a:cs typeface="Times New Roman"/>
              <a:sym typeface="Times New Roman"/>
            </a:endParaRPr>
          </a:p>
          <a:p>
            <a:pPr marL="177800" lvl="0" indent="-38100" algn="l" rtl="0">
              <a:lnSpc>
                <a:spcPct val="90000"/>
              </a:lnSpc>
              <a:spcBef>
                <a:spcPts val="800"/>
              </a:spcBef>
              <a:spcAft>
                <a:spcPts val="0"/>
              </a:spcAft>
              <a:buClr>
                <a:schemeClr val="dk1"/>
              </a:buClr>
              <a:buSzPts val="2100"/>
              <a:buNone/>
            </a:pPr>
            <a:endParaRPr sz="1100"/>
          </a:p>
        </p:txBody>
      </p:sp>
      <p:sp>
        <p:nvSpPr>
          <p:cNvPr id="272" name="Google Shape;272;p4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17</a:t>
            </a:fld>
            <a:endParaRPr sz="110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4"/>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REFRAMING THE QUESTION</a:t>
            </a:r>
            <a:endParaRPr sz="3000"/>
          </a:p>
        </p:txBody>
      </p:sp>
      <p:sp>
        <p:nvSpPr>
          <p:cNvPr id="278" name="Google Shape;278;p44"/>
          <p:cNvSpPr txBox="1">
            <a:spLocks noGrp="1"/>
          </p:cNvSpPr>
          <p:nvPr>
            <p:ph type="body" idx="2"/>
          </p:nvPr>
        </p:nvSpPr>
        <p:spPr>
          <a:xfrm>
            <a:off x="629841" y="1878806"/>
            <a:ext cx="1912468" cy="2035102"/>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2100"/>
              <a:buNone/>
            </a:pPr>
            <a:endParaRPr sz="20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2100"/>
              <a:buNone/>
            </a:pPr>
            <a:r>
              <a:rPr lang="en" sz="2000">
                <a:latin typeface="Times New Roman"/>
                <a:ea typeface="Times New Roman"/>
                <a:cs typeface="Times New Roman"/>
                <a:sym typeface="Times New Roman"/>
              </a:rPr>
              <a:t>“How do I keep an eye on students to keep them from cheating on an exam?”</a:t>
            </a:r>
            <a:endParaRPr sz="2000">
              <a:latin typeface="Times New Roman"/>
              <a:ea typeface="Times New Roman"/>
              <a:cs typeface="Times New Roman"/>
              <a:sym typeface="Times New Roman"/>
            </a:endParaRPr>
          </a:p>
        </p:txBody>
      </p:sp>
      <p:sp>
        <p:nvSpPr>
          <p:cNvPr id="279" name="Google Shape;279;p44"/>
          <p:cNvSpPr txBox="1">
            <a:spLocks noGrp="1"/>
          </p:cNvSpPr>
          <p:nvPr>
            <p:ph type="body" idx="4"/>
          </p:nvPr>
        </p:nvSpPr>
        <p:spPr>
          <a:xfrm>
            <a:off x="4172500" y="1003800"/>
            <a:ext cx="4775700" cy="3785100"/>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r>
              <a:rPr lang="en" sz="2000">
                <a:latin typeface="Times New Roman"/>
                <a:ea typeface="Times New Roman"/>
                <a:cs typeface="Times New Roman"/>
                <a:sym typeface="Times New Roman"/>
              </a:rPr>
              <a:t>What about the LEARNING ENVIRONMENT makes cheating a reasonable action on the part of students?”</a:t>
            </a:r>
            <a:endParaRPr sz="20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endParaRPr sz="10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r>
              <a:rPr lang="en" sz="2000">
                <a:latin typeface="Times New Roman"/>
                <a:ea typeface="Times New Roman"/>
                <a:cs typeface="Times New Roman"/>
                <a:sym typeface="Times New Roman"/>
              </a:rPr>
              <a:t>What could I change in the learning environment or in my practice that would REDUCE THE ANXIETY that leads students to cheating?</a:t>
            </a:r>
            <a:endParaRPr sz="20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endParaRPr sz="10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r>
              <a:rPr lang="en" sz="2000">
                <a:latin typeface="Times New Roman"/>
                <a:ea typeface="Times New Roman"/>
                <a:cs typeface="Times New Roman"/>
                <a:sym typeface="Times New Roman"/>
              </a:rPr>
              <a:t>What could I change in my assessment model that would allow students to DEMONSTRATE THEIR LEARNING in robust and meaningful ways?</a:t>
            </a:r>
            <a:endParaRPr sz="2000">
              <a:latin typeface="Times New Roman"/>
              <a:ea typeface="Times New Roman"/>
              <a:cs typeface="Times New Roman"/>
              <a:sym typeface="Times New Roman"/>
            </a:endParaRPr>
          </a:p>
          <a:p>
            <a:pPr marL="177800" lvl="0" indent="-63500" algn="l" rtl="0">
              <a:lnSpc>
                <a:spcPct val="8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p:txBody>
      </p:sp>
      <p:sp>
        <p:nvSpPr>
          <p:cNvPr id="280" name="Google Shape;280;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18</a:t>
            </a:fld>
            <a:endParaRPr sz="1100"/>
          </a:p>
        </p:txBody>
      </p:sp>
      <p:sp>
        <p:nvSpPr>
          <p:cNvPr id="281" name="Google Shape;281;p44"/>
          <p:cNvSpPr/>
          <p:nvPr/>
        </p:nvSpPr>
        <p:spPr>
          <a:xfrm>
            <a:off x="2542299" y="2344000"/>
            <a:ext cx="1630200" cy="1104600"/>
          </a:xfrm>
          <a:prstGeom prst="right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5"/>
          <p:cNvPicPr preferRelativeResize="0"/>
          <p:nvPr/>
        </p:nvPicPr>
        <p:blipFill>
          <a:blip r:embed="rId5">
            <a:alphaModFix/>
          </a:blip>
          <a:stretch>
            <a:fillRect/>
          </a:stretch>
        </p:blipFill>
        <p:spPr>
          <a:xfrm>
            <a:off x="152400" y="152400"/>
            <a:ext cx="8839199" cy="4399957"/>
          </a:xfrm>
          <a:prstGeom prst="rect">
            <a:avLst/>
          </a:prstGeom>
          <a:noFill/>
          <a:ln>
            <a:noFill/>
          </a:ln>
        </p:spPr>
      </p:pic>
      <p:pic>
        <p:nvPicPr>
          <p:cNvPr id="2" name="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216535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a:t>
            </a:fld>
            <a:endParaRPr sz="1100"/>
          </a:p>
        </p:txBody>
      </p:sp>
      <p:pic>
        <p:nvPicPr>
          <p:cNvPr id="137" name="Google Shape;137;p26"/>
          <p:cNvPicPr preferRelativeResize="0"/>
          <p:nvPr/>
        </p:nvPicPr>
        <p:blipFill>
          <a:blip r:embed="rId5">
            <a:alphaModFix/>
          </a:blip>
          <a:stretch>
            <a:fillRect/>
          </a:stretch>
        </p:blipFill>
        <p:spPr>
          <a:xfrm>
            <a:off x="152400" y="622800"/>
            <a:ext cx="8839203" cy="3897911"/>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
    </mc:Choice>
    <mc:Fallback xmlns="">
      <p:transition spd="slow" advTm="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A PROBLEM FOR DESIGN</a:t>
            </a:r>
            <a:endParaRPr sz="3000"/>
          </a:p>
        </p:txBody>
      </p:sp>
      <p:sp>
        <p:nvSpPr>
          <p:cNvPr id="292" name="Google Shape;292;p46"/>
          <p:cNvSpPr txBox="1">
            <a:spLocks noGrp="1"/>
          </p:cNvSpPr>
          <p:nvPr>
            <p:ph type="body" idx="1"/>
          </p:nvPr>
        </p:nvSpPr>
        <p:spPr>
          <a:xfrm>
            <a:off x="628650" y="1445295"/>
            <a:ext cx="3886200" cy="279604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3000"/>
              <a:buNone/>
            </a:pPr>
            <a:r>
              <a:rPr lang="en" sz="3000">
                <a:latin typeface="Times New Roman"/>
                <a:ea typeface="Times New Roman"/>
                <a:cs typeface="Times New Roman"/>
                <a:sym typeface="Times New Roman"/>
              </a:rPr>
              <a:t>How do my GOALS for the course shape what I see as effective and worthwhile in terms of assessment?</a:t>
            </a:r>
            <a:endParaRPr sz="3000">
              <a:latin typeface="Times New Roman"/>
              <a:ea typeface="Times New Roman"/>
              <a:cs typeface="Times New Roman"/>
              <a:sym typeface="Times New Roman"/>
            </a:endParaRPr>
          </a:p>
        </p:txBody>
      </p:sp>
      <p:sp>
        <p:nvSpPr>
          <p:cNvPr id="293" name="Google Shape;293;p4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20</a:t>
            </a:fld>
            <a:endParaRPr sz="1100"/>
          </a:p>
        </p:txBody>
      </p:sp>
      <p:pic>
        <p:nvPicPr>
          <p:cNvPr id="294" name="Google Shape;294;p46" title="stylized, colourful bright ideas graphic where the &quot;bulb&quot; is in the shape of a brain"/>
          <p:cNvPicPr preferRelativeResize="0">
            <a:picLocks noGrp="1"/>
          </p:cNvPicPr>
          <p:nvPr>
            <p:ph type="body" idx="2"/>
          </p:nvPr>
        </p:nvPicPr>
        <p:blipFill rotWithShape="1">
          <a:blip r:embed="rId5">
            <a:alphaModFix/>
          </a:blip>
          <a:srcRect/>
          <a:stretch/>
        </p:blipFill>
        <p:spPr>
          <a:xfrm>
            <a:off x="4629150" y="1750321"/>
            <a:ext cx="3886200" cy="2185987"/>
          </a:xfrm>
          <a:prstGeom prst="rect">
            <a:avLst/>
          </a:prstGeom>
          <a:noFill/>
          <a:ln>
            <a:noFill/>
          </a:ln>
        </p:spPr>
      </p:pic>
      <p:pic>
        <p:nvPicPr>
          <p:cNvPr id="2" name="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5536" y="3954463"/>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2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chemeClr val="dk1"/>
              </a:buClr>
              <a:buSzPts val="3300"/>
              <a:buFont typeface="Times New Roman"/>
              <a:buNone/>
            </a:pPr>
            <a:r>
              <a:rPr lang="en" sz="3000"/>
              <a:t>MINING THE QUESTION:</a:t>
            </a:r>
            <a:endParaRPr sz="3000"/>
          </a:p>
        </p:txBody>
      </p:sp>
      <p:sp>
        <p:nvSpPr>
          <p:cNvPr id="300" name="Google Shape;300;p47"/>
          <p:cNvSpPr txBox="1">
            <a:spLocks noGrp="1"/>
          </p:cNvSpPr>
          <p:nvPr>
            <p:ph type="body" idx="1"/>
          </p:nvPr>
        </p:nvSpPr>
        <p:spPr>
          <a:xfrm>
            <a:off x="628650" y="1369223"/>
            <a:ext cx="3886200" cy="21939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400">
                <a:latin typeface="Times New Roman"/>
                <a:ea typeface="Times New Roman"/>
                <a:cs typeface="Times New Roman"/>
                <a:sym typeface="Times New Roman"/>
              </a:rPr>
              <a:t>If the students are not watched throughout the exam, what is to stop them from conferring with each other or using their textbook or the internet to find the answers?</a:t>
            </a:r>
            <a:endParaRPr sz="2400">
              <a:latin typeface="Times New Roman"/>
              <a:ea typeface="Times New Roman"/>
              <a:cs typeface="Times New Roman"/>
              <a:sym typeface="Times New Roman"/>
            </a:endParaRPr>
          </a:p>
        </p:txBody>
      </p:sp>
      <p:sp>
        <p:nvSpPr>
          <p:cNvPr id="301" name="Google Shape;301;p47"/>
          <p:cNvSpPr txBox="1">
            <a:spLocks noGrp="1"/>
          </p:cNvSpPr>
          <p:nvPr>
            <p:ph type="body" idx="2"/>
          </p:nvPr>
        </p:nvSpPr>
        <p:spPr>
          <a:xfrm>
            <a:off x="4629150" y="1369221"/>
            <a:ext cx="3886200" cy="1315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400">
                <a:latin typeface="Times New Roman"/>
                <a:ea typeface="Times New Roman"/>
                <a:cs typeface="Times New Roman"/>
                <a:sym typeface="Times New Roman"/>
              </a:rPr>
              <a:t>How can I observe students in an online exam to make sure they aren’t cheating?</a:t>
            </a:r>
            <a:endParaRPr sz="2400">
              <a:latin typeface="Times New Roman"/>
              <a:ea typeface="Times New Roman"/>
              <a:cs typeface="Times New Roman"/>
              <a:sym typeface="Times New Roman"/>
            </a:endParaRPr>
          </a:p>
        </p:txBody>
      </p:sp>
      <p:sp>
        <p:nvSpPr>
          <p:cNvPr id="302" name="Google Shape;302;p4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21</a:t>
            </a:fld>
            <a:endParaRPr sz="1100"/>
          </a:p>
        </p:txBody>
      </p:sp>
      <p:sp>
        <p:nvSpPr>
          <p:cNvPr id="303" name="Google Shape;303;p47"/>
          <p:cNvSpPr txBox="1"/>
          <p:nvPr/>
        </p:nvSpPr>
        <p:spPr>
          <a:xfrm>
            <a:off x="934125" y="3563000"/>
            <a:ext cx="7212000" cy="13158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700" b="0" i="0" u="none" strike="noStrike" cap="none">
                <a:solidFill>
                  <a:schemeClr val="dk1"/>
                </a:solidFill>
                <a:latin typeface="Times New Roman"/>
                <a:ea typeface="Times New Roman"/>
                <a:cs typeface="Times New Roman"/>
                <a:sym typeface="Times New Roman"/>
              </a:rPr>
              <a:t>UNDERLYING ASSUMPTION:</a:t>
            </a:r>
            <a:endParaRPr sz="1100"/>
          </a:p>
          <a:p>
            <a:pPr marL="0" marR="0" lvl="0" indent="0" algn="ctr" rtl="0">
              <a:spcBef>
                <a:spcPts val="0"/>
              </a:spcBef>
              <a:spcAft>
                <a:spcPts val="0"/>
              </a:spcAft>
              <a:buNone/>
            </a:pPr>
            <a:r>
              <a:rPr lang="en" sz="2700" b="0" i="0" u="none" strike="noStrike" cap="none">
                <a:solidFill>
                  <a:schemeClr val="dk1"/>
                </a:solidFill>
                <a:latin typeface="Times New Roman"/>
                <a:ea typeface="Times New Roman"/>
                <a:cs typeface="Times New Roman"/>
                <a:sym typeface="Times New Roman"/>
              </a:rPr>
              <a:t>using these resources is the same as cheating.</a:t>
            </a:r>
            <a:endParaRPr sz="2700" b="0" i="0" u="none" strike="noStrike" cap="none">
              <a:solidFill>
                <a:schemeClr val="dk1"/>
              </a:solidFill>
              <a:latin typeface="Times New Roman"/>
              <a:ea typeface="Times New Roman"/>
              <a:cs typeface="Times New Roman"/>
              <a:sym typeface="Times New Roman"/>
            </a:endParaRPr>
          </a:p>
        </p:txBody>
      </p:sp>
      <p:pic>
        <p:nvPicPr>
          <p:cNvPr id="2" name="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2983" y="3889284"/>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5072"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a:t>REFRAMING THE QUESTION</a:t>
            </a:r>
            <a:endParaRPr/>
          </a:p>
        </p:txBody>
      </p:sp>
      <p:sp>
        <p:nvSpPr>
          <p:cNvPr id="309" name="Google Shape;309;p48"/>
          <p:cNvSpPr txBox="1">
            <a:spLocks noGrp="1"/>
          </p:cNvSpPr>
          <p:nvPr>
            <p:ph type="body" idx="1"/>
          </p:nvPr>
        </p:nvSpPr>
        <p:spPr>
          <a:xfrm>
            <a:off x="628650" y="1369225"/>
            <a:ext cx="2835900" cy="3194400"/>
          </a:xfrm>
          <a:prstGeom prst="rect">
            <a:avLst/>
          </a:prstGeom>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2100"/>
              <a:buFont typeface="Arial"/>
              <a:buNone/>
            </a:pPr>
            <a:r>
              <a:rPr lang="en" sz="2400">
                <a:latin typeface="Times New Roman"/>
                <a:ea typeface="Times New Roman"/>
                <a:cs typeface="Times New Roman"/>
                <a:sym typeface="Times New Roman"/>
              </a:rPr>
              <a:t>If the students are not watched throughout the exam, what is to stop them from conferring with each other or using their textbook or the internet to find the answers?</a:t>
            </a:r>
            <a:endParaRPr sz="2400">
              <a:latin typeface="Times New Roman"/>
              <a:ea typeface="Times New Roman"/>
              <a:cs typeface="Times New Roman"/>
              <a:sym typeface="Times New Roman"/>
            </a:endParaRPr>
          </a:p>
          <a:p>
            <a:pPr marL="0" lvl="0" indent="0" algn="l" rtl="0">
              <a:spcBef>
                <a:spcPts val="800"/>
              </a:spcBef>
              <a:spcAft>
                <a:spcPts val="0"/>
              </a:spcAft>
              <a:buNone/>
            </a:pPr>
            <a:endParaRPr/>
          </a:p>
        </p:txBody>
      </p:sp>
      <p:sp>
        <p:nvSpPr>
          <p:cNvPr id="310" name="Google Shape;310;p48"/>
          <p:cNvSpPr txBox="1">
            <a:spLocks noGrp="1"/>
          </p:cNvSpPr>
          <p:nvPr>
            <p:ph type="body" idx="2"/>
          </p:nvPr>
        </p:nvSpPr>
        <p:spPr>
          <a:xfrm>
            <a:off x="4629150" y="1369219"/>
            <a:ext cx="3886200" cy="32634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r>
              <a:rPr lang="en" sz="2400">
                <a:latin typeface="Times New Roman"/>
                <a:ea typeface="Times New Roman"/>
                <a:cs typeface="Times New Roman"/>
                <a:sym typeface="Times New Roman"/>
              </a:rPr>
              <a:t>Does my assessment strategy enable the PREFERRED BEHAVIOUR of our discipline?</a:t>
            </a:r>
            <a:endParaRPr sz="2400">
              <a:latin typeface="Times New Roman"/>
              <a:ea typeface="Times New Roman"/>
              <a:cs typeface="Times New Roman"/>
              <a:sym typeface="Times New Roman"/>
            </a:endParaRPr>
          </a:p>
          <a:p>
            <a:pPr marL="0" lvl="0" indent="0" algn="l" rtl="0">
              <a:spcBef>
                <a:spcPts val="800"/>
              </a:spcBef>
              <a:spcAft>
                <a:spcPts val="0"/>
              </a:spcAft>
              <a:buNone/>
            </a:pPr>
            <a:endParaRPr sz="2400">
              <a:latin typeface="Times New Roman"/>
              <a:ea typeface="Times New Roman"/>
              <a:cs typeface="Times New Roman"/>
              <a:sym typeface="Times New Roman"/>
            </a:endParaRPr>
          </a:p>
          <a:p>
            <a:pPr marL="0" lvl="0" indent="0" algn="l" rtl="0">
              <a:spcBef>
                <a:spcPts val="800"/>
              </a:spcBef>
              <a:spcAft>
                <a:spcPts val="0"/>
              </a:spcAft>
              <a:buNone/>
            </a:pPr>
            <a:r>
              <a:rPr lang="en" sz="2400">
                <a:latin typeface="Times New Roman"/>
                <a:ea typeface="Times New Roman"/>
                <a:cs typeface="Times New Roman"/>
                <a:sym typeface="Times New Roman"/>
              </a:rPr>
              <a:t>Does my assessment strategy engage with the way knowledge is CREATED and USED in my discipline?</a:t>
            </a:r>
            <a:endParaRPr sz="2400">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a:p>
            <a:pPr marL="0" lvl="0" indent="0" algn="l" rtl="0">
              <a:spcBef>
                <a:spcPts val="800"/>
              </a:spcBef>
              <a:spcAft>
                <a:spcPts val="0"/>
              </a:spcAft>
              <a:buNone/>
            </a:pPr>
            <a:endParaRPr>
              <a:latin typeface="Times New Roman"/>
              <a:ea typeface="Times New Roman"/>
              <a:cs typeface="Times New Roman"/>
              <a:sym typeface="Times New Roman"/>
            </a:endParaRPr>
          </a:p>
        </p:txBody>
      </p:sp>
      <p:sp>
        <p:nvSpPr>
          <p:cNvPr id="311" name="Google Shape;311;p48"/>
          <p:cNvSpPr/>
          <p:nvPr/>
        </p:nvSpPr>
        <p:spPr>
          <a:xfrm>
            <a:off x="3266200" y="2634625"/>
            <a:ext cx="1465200" cy="7326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950" y="415722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9"/>
          <p:cNvSpPr txBox="1">
            <a:spLocks noGrp="1"/>
          </p:cNvSpPr>
          <p:nvPr>
            <p:ph type="title"/>
          </p:nvPr>
        </p:nvSpPr>
        <p:spPr>
          <a:xfrm>
            <a:off x="629841" y="342900"/>
            <a:ext cx="7940001" cy="789467"/>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2400"/>
              <a:buFont typeface="Times New Roman"/>
              <a:buNone/>
            </a:pPr>
            <a:r>
              <a:rPr lang="en" sz="3000"/>
              <a:t>A PROBLEM OF DESIGN: Example from IASK</a:t>
            </a:r>
            <a:r>
              <a:rPr lang="en" sz="1100"/>
              <a:t/>
            </a:r>
            <a:br>
              <a:rPr lang="en" sz="1100"/>
            </a:br>
            <a:endParaRPr sz="1100"/>
          </a:p>
        </p:txBody>
      </p:sp>
      <p:sp>
        <p:nvSpPr>
          <p:cNvPr id="317" name="Google Shape;317;p49"/>
          <p:cNvSpPr txBox="1">
            <a:spLocks noGrp="1"/>
          </p:cNvSpPr>
          <p:nvPr>
            <p:ph type="body" idx="1"/>
          </p:nvPr>
        </p:nvSpPr>
        <p:spPr>
          <a:xfrm>
            <a:off x="629841" y="1543049"/>
            <a:ext cx="3947475" cy="3055144"/>
          </a:xfrm>
          <a:prstGeom prst="rect">
            <a:avLst/>
          </a:prstGeom>
          <a:noFill/>
          <a:ln>
            <a:noFill/>
          </a:ln>
        </p:spPr>
        <p:txBody>
          <a:bodyPr spcFirstLastPara="1" wrap="square" lIns="68575" tIns="34275" rIns="68575" bIns="34275" anchor="t" anchorCtr="0">
            <a:noAutofit/>
          </a:bodyPr>
          <a:lstStyle/>
          <a:p>
            <a:pPr marL="0" lvl="0" indent="0" algn="l" rtl="0">
              <a:lnSpc>
                <a:spcPct val="80000"/>
              </a:lnSpc>
              <a:spcBef>
                <a:spcPts val="0"/>
              </a:spcBef>
              <a:spcAft>
                <a:spcPts val="0"/>
              </a:spcAft>
              <a:buClr>
                <a:schemeClr val="dk1"/>
              </a:buClr>
              <a:buSzPts val="1800"/>
              <a:buNone/>
            </a:pPr>
            <a:r>
              <a:rPr lang="en" sz="1800">
                <a:latin typeface="Times New Roman"/>
                <a:ea typeface="Times New Roman"/>
                <a:cs typeface="Times New Roman"/>
                <a:sym typeface="Times New Roman"/>
              </a:rPr>
              <a:t>COURSE GOAL: To prepare students to function as part of a scholarly or professional community.</a:t>
            </a:r>
            <a:endParaRPr sz="1100"/>
          </a:p>
          <a:p>
            <a:pPr marL="0" lvl="0" indent="0" algn="l" rtl="0">
              <a:lnSpc>
                <a:spcPct val="8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r>
              <a:rPr lang="en" sz="1800">
                <a:latin typeface="Times New Roman"/>
                <a:ea typeface="Times New Roman"/>
                <a:cs typeface="Times New Roman"/>
                <a:sym typeface="Times New Roman"/>
              </a:rPr>
              <a:t>ACTIVITY of the COMMUNITY: debate, shared resources, applied research.</a:t>
            </a:r>
            <a:endParaRPr sz="1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r>
              <a:rPr lang="en" sz="1800">
                <a:latin typeface="Times New Roman"/>
                <a:ea typeface="Times New Roman"/>
                <a:cs typeface="Times New Roman"/>
                <a:sym typeface="Times New Roman"/>
              </a:rPr>
              <a:t>ASSESSMENT: Individual exams with no opportunity for consultation, collaboration or access to resources.</a:t>
            </a:r>
            <a:endParaRPr sz="1800">
              <a:latin typeface="Times New Roman"/>
              <a:ea typeface="Times New Roman"/>
              <a:cs typeface="Times New Roman"/>
              <a:sym typeface="Times New Roman"/>
            </a:endParaRPr>
          </a:p>
          <a:p>
            <a:pPr marL="0" lvl="0" indent="0" algn="l" rtl="0">
              <a:lnSpc>
                <a:spcPct val="8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p:txBody>
      </p:sp>
      <p:pic>
        <p:nvPicPr>
          <p:cNvPr id="318" name="Google Shape;318;p49"/>
          <p:cNvPicPr preferRelativeResize="0">
            <a:picLocks noGrp="1"/>
          </p:cNvPicPr>
          <p:nvPr>
            <p:ph type="pic" idx="2"/>
          </p:nvPr>
        </p:nvPicPr>
        <p:blipFill rotWithShape="1">
          <a:blip r:embed="rId5">
            <a:alphaModFix/>
          </a:blip>
          <a:srcRect l="2508" r="2508"/>
          <a:stretch/>
        </p:blipFill>
        <p:spPr>
          <a:xfrm>
            <a:off x="4599841" y="1536791"/>
            <a:ext cx="3877111" cy="3061402"/>
          </a:xfrm>
          <a:prstGeom prst="rect">
            <a:avLst/>
          </a:prstGeom>
          <a:noFill/>
          <a:ln>
            <a:noFill/>
          </a:ln>
        </p:spPr>
      </p:pic>
      <p:sp>
        <p:nvSpPr>
          <p:cNvPr id="319" name="Google Shape;319;p4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23</a:t>
            </a:fld>
            <a:endParaRPr sz="11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5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24</a:t>
            </a:fld>
            <a:endParaRPr sz="1100"/>
          </a:p>
        </p:txBody>
      </p:sp>
      <p:grpSp>
        <p:nvGrpSpPr>
          <p:cNvPr id="325" name="Google Shape;325;p50"/>
          <p:cNvGrpSpPr/>
          <p:nvPr/>
        </p:nvGrpSpPr>
        <p:grpSpPr>
          <a:xfrm>
            <a:off x="642583" y="199394"/>
            <a:ext cx="7883192" cy="3261736"/>
            <a:chOff x="2338" y="1178"/>
            <a:chExt cx="10510923" cy="4348981"/>
          </a:xfrm>
        </p:grpSpPr>
        <p:sp>
          <p:nvSpPr>
            <p:cNvPr id="326" name="Google Shape;326;p50"/>
            <p:cNvSpPr/>
            <p:nvPr/>
          </p:nvSpPr>
          <p:spPr>
            <a:xfrm rot="-5400000">
              <a:off x="2338" y="1178"/>
              <a:ext cx="4348981" cy="4348981"/>
            </a:xfrm>
            <a:prstGeom prst="up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7" name="Google Shape;327;p50"/>
            <p:cNvSpPr txBox="1"/>
            <p:nvPr/>
          </p:nvSpPr>
          <p:spPr>
            <a:xfrm>
              <a:off x="763410" y="1088423"/>
              <a:ext cx="3587909" cy="2174491"/>
            </a:xfrm>
            <a:prstGeom prst="rect">
              <a:avLst/>
            </a:prstGeom>
            <a:noFill/>
            <a:ln>
              <a:noFill/>
            </a:ln>
          </p:spPr>
          <p:txBody>
            <a:bodyPr spcFirstLastPara="1" wrap="square" lIns="186675" tIns="186675" rIns="186675" bIns="186675" anchor="ctr" anchorCtr="0">
              <a:noAutofit/>
            </a:bodyPr>
            <a:lstStyle/>
            <a:p>
              <a:pPr marL="0" marR="0" lvl="0" indent="0" algn="ctr" rtl="0">
                <a:lnSpc>
                  <a:spcPct val="90000"/>
                </a:lnSpc>
                <a:spcBef>
                  <a:spcPts val="0"/>
                </a:spcBef>
                <a:spcAft>
                  <a:spcPts val="0"/>
                </a:spcAft>
                <a:buNone/>
              </a:pPr>
              <a:r>
                <a:rPr lang="en" sz="2600" b="0" i="0" u="none" strike="noStrike" cap="none">
                  <a:solidFill>
                    <a:schemeClr val="lt1"/>
                  </a:solidFill>
                  <a:latin typeface="Arial"/>
                  <a:ea typeface="Arial"/>
                  <a:cs typeface="Arial"/>
                  <a:sym typeface="Arial"/>
                </a:rPr>
                <a:t>GOAL</a:t>
              </a:r>
              <a:endParaRPr sz="2600" b="0" i="0" u="none" strike="noStrike" cap="none">
                <a:solidFill>
                  <a:schemeClr val="lt1"/>
                </a:solidFill>
                <a:latin typeface="Arial"/>
                <a:ea typeface="Arial"/>
                <a:cs typeface="Arial"/>
                <a:sym typeface="Arial"/>
              </a:endParaRPr>
            </a:p>
          </p:txBody>
        </p:sp>
        <p:sp>
          <p:nvSpPr>
            <p:cNvPr id="328" name="Google Shape;328;p50"/>
            <p:cNvSpPr/>
            <p:nvPr/>
          </p:nvSpPr>
          <p:spPr>
            <a:xfrm rot="5400000">
              <a:off x="6164280" y="1178"/>
              <a:ext cx="4348981" cy="4348981"/>
            </a:xfrm>
            <a:prstGeom prst="up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9" name="Google Shape;329;p50"/>
            <p:cNvSpPr txBox="1"/>
            <p:nvPr/>
          </p:nvSpPr>
          <p:spPr>
            <a:xfrm>
              <a:off x="6164280" y="1088423"/>
              <a:ext cx="3587909" cy="2174491"/>
            </a:xfrm>
            <a:prstGeom prst="rect">
              <a:avLst/>
            </a:prstGeom>
            <a:noFill/>
            <a:ln>
              <a:noFill/>
            </a:ln>
          </p:spPr>
          <p:txBody>
            <a:bodyPr spcFirstLastPara="1" wrap="square" lIns="186675" tIns="186675" rIns="186675" bIns="186675" anchor="ctr" anchorCtr="0">
              <a:noAutofit/>
            </a:bodyPr>
            <a:lstStyle/>
            <a:p>
              <a:pPr marL="0" marR="0" lvl="0" indent="0" algn="ctr" rtl="0">
                <a:lnSpc>
                  <a:spcPct val="90000"/>
                </a:lnSpc>
                <a:spcBef>
                  <a:spcPts val="0"/>
                </a:spcBef>
                <a:spcAft>
                  <a:spcPts val="0"/>
                </a:spcAft>
                <a:buNone/>
              </a:pPr>
              <a:r>
                <a:rPr lang="en" sz="2600" b="0" i="0" u="none" strike="noStrike" cap="none">
                  <a:solidFill>
                    <a:schemeClr val="lt1"/>
                  </a:solidFill>
                  <a:latin typeface="Arial"/>
                  <a:ea typeface="Arial"/>
                  <a:cs typeface="Arial"/>
                  <a:sym typeface="Arial"/>
                </a:rPr>
                <a:t>ASSESSMENT</a:t>
              </a:r>
              <a:endParaRPr sz="2600" b="0" i="0" u="none" strike="noStrike" cap="none">
                <a:solidFill>
                  <a:schemeClr val="lt1"/>
                </a:solidFill>
                <a:latin typeface="Arial"/>
                <a:ea typeface="Arial"/>
                <a:cs typeface="Arial"/>
                <a:sym typeface="Arial"/>
              </a:endParaRPr>
            </a:p>
          </p:txBody>
        </p:sp>
      </p:grpSp>
      <p:pic>
        <p:nvPicPr>
          <p:cNvPr id="330" name="Google Shape;330;p50" descr="Source: http://www.workplaceconfidence.com/wp-content ..."/>
          <p:cNvPicPr preferRelativeResize="0"/>
          <p:nvPr/>
        </p:nvPicPr>
        <p:blipFill rotWithShape="1">
          <a:blip r:embed="rId6">
            <a:alphaModFix/>
          </a:blip>
          <a:srcRect/>
          <a:stretch/>
        </p:blipFill>
        <p:spPr>
          <a:xfrm>
            <a:off x="3210904" y="2064457"/>
            <a:ext cx="2746549" cy="1826722"/>
          </a:xfrm>
          <a:prstGeom prst="rect">
            <a:avLst/>
          </a:prstGeom>
          <a:noFill/>
          <a:ln>
            <a:noFill/>
          </a:ln>
        </p:spPr>
      </p:pic>
      <p:sp>
        <p:nvSpPr>
          <p:cNvPr id="331" name="Google Shape;331;p50"/>
          <p:cNvSpPr/>
          <p:nvPr/>
        </p:nvSpPr>
        <p:spPr>
          <a:xfrm>
            <a:off x="4402441" y="3759641"/>
            <a:ext cx="363474" cy="733806"/>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50"/>
          <p:cNvSpPr txBox="1"/>
          <p:nvPr/>
        </p:nvSpPr>
        <p:spPr>
          <a:xfrm>
            <a:off x="2892488" y="4493447"/>
            <a:ext cx="3383378"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b="0" i="0" u="none" strike="noStrike" cap="none">
                <a:solidFill>
                  <a:schemeClr val="dk1"/>
                </a:solidFill>
                <a:latin typeface="Times New Roman"/>
                <a:ea typeface="Times New Roman"/>
                <a:cs typeface="Times New Roman"/>
                <a:sym typeface="Times New Roman"/>
              </a:rPr>
              <a:t>ACADEMIC DISHONESTY</a:t>
            </a:r>
            <a:endParaRPr sz="2100">
              <a:solidFill>
                <a:schemeClr val="dk1"/>
              </a:solidFill>
              <a:latin typeface="Times New Roman"/>
              <a:ea typeface="Times New Roman"/>
              <a:cs typeface="Times New Roman"/>
              <a:sym typeface="Times New Roman"/>
            </a:endParaRPr>
          </a:p>
        </p:txBody>
      </p:sp>
      <p:sp>
        <p:nvSpPr>
          <p:cNvPr id="333" name="Google Shape;333;p50"/>
          <p:cNvSpPr/>
          <p:nvPr/>
        </p:nvSpPr>
        <p:spPr>
          <a:xfrm rot="1347841">
            <a:off x="5520816" y="2469126"/>
            <a:ext cx="1773385" cy="1985774"/>
          </a:xfrm>
          <a:prstGeom prst="irregularSeal1">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ANXIETY</a:t>
            </a:r>
            <a:endParaRPr sz="1400">
              <a:solidFill>
                <a:schemeClr val="lt1"/>
              </a:solidFill>
              <a:latin typeface="Arial"/>
              <a:ea typeface="Arial"/>
              <a:cs typeface="Arial"/>
              <a:sym typeface="Aria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85200" y="45847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9166"/>
    </mc:Choice>
    <mc:Fallback xmlns="">
      <p:transition spd="slow" advTm="109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5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STOP, ASK, REFLECT</a:t>
            </a:r>
            <a:endParaRPr sz="3000"/>
          </a:p>
        </p:txBody>
      </p:sp>
      <p:sp>
        <p:nvSpPr>
          <p:cNvPr id="339" name="Google Shape;339;p51"/>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177800" lvl="0" indent="-190500" algn="l" rtl="0">
              <a:lnSpc>
                <a:spcPct val="90000"/>
              </a:lnSpc>
              <a:spcBef>
                <a:spcPts val="0"/>
              </a:spcBef>
              <a:spcAft>
                <a:spcPts val="0"/>
              </a:spcAft>
              <a:buClr>
                <a:schemeClr val="dk1"/>
              </a:buClr>
              <a:buSzPts val="3000"/>
              <a:buFont typeface="Times New Roman"/>
              <a:buChar char="•"/>
            </a:pPr>
            <a:r>
              <a:rPr lang="en" sz="3000">
                <a:latin typeface="Times New Roman"/>
                <a:ea typeface="Times New Roman"/>
                <a:cs typeface="Times New Roman"/>
                <a:sym typeface="Times New Roman"/>
              </a:rPr>
              <a:t> Am I actually assessing the KNOWLEDGE &amp; BEHAVIOURS I want to assess?</a:t>
            </a:r>
            <a:endParaRPr sz="3000">
              <a:latin typeface="Times New Roman"/>
              <a:ea typeface="Times New Roman"/>
              <a:cs typeface="Times New Roman"/>
              <a:sym typeface="Times New Roman"/>
            </a:endParaRPr>
          </a:p>
          <a:p>
            <a:pPr marL="177800" lvl="0" indent="0" algn="l" rtl="0">
              <a:lnSpc>
                <a:spcPct val="90000"/>
              </a:lnSpc>
              <a:spcBef>
                <a:spcPts val="800"/>
              </a:spcBef>
              <a:spcAft>
                <a:spcPts val="0"/>
              </a:spcAft>
              <a:buClr>
                <a:schemeClr val="dk1"/>
              </a:buClr>
              <a:buSzPts val="3300"/>
              <a:buNone/>
            </a:pPr>
            <a:endParaRPr sz="3000">
              <a:latin typeface="Times New Roman"/>
              <a:ea typeface="Times New Roman"/>
              <a:cs typeface="Times New Roman"/>
              <a:sym typeface="Times New Roman"/>
            </a:endParaRPr>
          </a:p>
          <a:p>
            <a:pPr marL="177800" lvl="0" indent="-190500" algn="l" rtl="0">
              <a:lnSpc>
                <a:spcPct val="90000"/>
              </a:lnSpc>
              <a:spcBef>
                <a:spcPts val="800"/>
              </a:spcBef>
              <a:spcAft>
                <a:spcPts val="0"/>
              </a:spcAft>
              <a:buClr>
                <a:schemeClr val="dk1"/>
              </a:buClr>
              <a:buSzPts val="3000"/>
              <a:buFont typeface="Times New Roman"/>
              <a:buChar char="•"/>
            </a:pPr>
            <a:r>
              <a:rPr lang="en" sz="3000">
                <a:latin typeface="Times New Roman"/>
                <a:ea typeface="Times New Roman"/>
                <a:cs typeface="Times New Roman"/>
                <a:sym typeface="Times New Roman"/>
              </a:rPr>
              <a:t> Can this outcome be demonstrated in circumstances where a student may consult resources or other students?</a:t>
            </a:r>
            <a:endParaRPr sz="3000">
              <a:latin typeface="Times New Roman"/>
              <a:ea typeface="Times New Roman"/>
              <a:cs typeface="Times New Roman"/>
              <a:sym typeface="Times New Roman"/>
            </a:endParaRPr>
          </a:p>
          <a:p>
            <a:pPr marL="177800" lvl="0" indent="0" algn="l" rtl="0">
              <a:lnSpc>
                <a:spcPct val="90000"/>
              </a:lnSpc>
              <a:spcBef>
                <a:spcPts val="800"/>
              </a:spcBef>
              <a:spcAft>
                <a:spcPts val="0"/>
              </a:spcAft>
              <a:buClr>
                <a:schemeClr val="dk1"/>
              </a:buClr>
              <a:buSzPts val="3300"/>
              <a:buNone/>
            </a:pPr>
            <a:endParaRPr sz="3000">
              <a:latin typeface="Times New Roman"/>
              <a:ea typeface="Times New Roman"/>
              <a:cs typeface="Times New Roman"/>
              <a:sym typeface="Times New Roman"/>
            </a:endParaRPr>
          </a:p>
          <a:p>
            <a:pPr marL="177800" lvl="0" indent="0" algn="ctr" rtl="0">
              <a:lnSpc>
                <a:spcPct val="90000"/>
              </a:lnSpc>
              <a:spcBef>
                <a:spcPts val="800"/>
              </a:spcBef>
              <a:spcAft>
                <a:spcPts val="0"/>
              </a:spcAft>
              <a:buClr>
                <a:schemeClr val="dk1"/>
              </a:buClr>
              <a:buSzPts val="2800"/>
              <a:buNone/>
            </a:pPr>
            <a:endParaRPr sz="3000">
              <a:latin typeface="Times New Roman"/>
              <a:ea typeface="Times New Roman"/>
              <a:cs typeface="Times New Roman"/>
              <a:sym typeface="Times New Roman"/>
            </a:endParaRPr>
          </a:p>
          <a:p>
            <a:pPr marL="177800" lvl="0" indent="-50800" algn="l" rtl="0">
              <a:lnSpc>
                <a:spcPct val="90000"/>
              </a:lnSpc>
              <a:spcBef>
                <a:spcPts val="800"/>
              </a:spcBef>
              <a:spcAft>
                <a:spcPts val="0"/>
              </a:spcAft>
              <a:buClr>
                <a:schemeClr val="dk1"/>
              </a:buClr>
              <a:buSzPts val="1900"/>
              <a:buNone/>
            </a:pPr>
            <a:endParaRPr sz="3000">
              <a:latin typeface="Times New Roman"/>
              <a:ea typeface="Times New Roman"/>
              <a:cs typeface="Times New Roman"/>
              <a:sym typeface="Times New Roman"/>
            </a:endParaRPr>
          </a:p>
        </p:txBody>
      </p:sp>
      <p:sp>
        <p:nvSpPr>
          <p:cNvPr id="340" name="Google Shape;340;p5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25</a:t>
            </a:fld>
            <a:endParaRPr sz="11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CLARITY OF RATIONALE🡪TRUST</a:t>
            </a:r>
            <a:endParaRPr sz="3000"/>
          </a:p>
        </p:txBody>
      </p:sp>
      <p:sp>
        <p:nvSpPr>
          <p:cNvPr id="346" name="Google Shape;346;p52"/>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700"/>
              <a:buNone/>
            </a:pPr>
            <a:r>
              <a:rPr lang="en" sz="2700">
                <a:latin typeface="Times New Roman"/>
                <a:ea typeface="Times New Roman"/>
                <a:cs typeface="Times New Roman"/>
                <a:sym typeface="Times New Roman"/>
              </a:rPr>
              <a:t>“When students are not just ordered to obey rules handed down from above they will also learn to think about how to construct a well-functioning community” (526)</a:t>
            </a:r>
            <a:endParaRPr sz="1100"/>
          </a:p>
          <a:p>
            <a:pPr marL="0" lvl="0" indent="0" algn="r" rtl="0">
              <a:lnSpc>
                <a:spcPct val="90000"/>
              </a:lnSpc>
              <a:spcBef>
                <a:spcPts val="800"/>
              </a:spcBef>
              <a:spcAft>
                <a:spcPts val="0"/>
              </a:spcAft>
              <a:buClr>
                <a:schemeClr val="dk1"/>
              </a:buClr>
              <a:buSzPts val="1800"/>
              <a:buNone/>
            </a:pPr>
            <a:r>
              <a:rPr lang="en" sz="1800">
                <a:latin typeface="Times New Roman"/>
                <a:ea typeface="Times New Roman"/>
                <a:cs typeface="Times New Roman"/>
                <a:sym typeface="Times New Roman"/>
              </a:rPr>
              <a:t>Juha Himanka. “The University as a Community of Selves: Johan Vilhelm Snellman’s ‘On Academic Studies’.”</a:t>
            </a:r>
            <a:endParaRPr sz="1100"/>
          </a:p>
          <a:p>
            <a:pPr marL="0" lvl="0" indent="0" algn="l" rtl="0">
              <a:lnSpc>
                <a:spcPct val="90000"/>
              </a:lnSpc>
              <a:spcBef>
                <a:spcPts val="800"/>
              </a:spcBef>
              <a:spcAft>
                <a:spcPts val="0"/>
              </a:spcAft>
              <a:buClr>
                <a:schemeClr val="dk1"/>
              </a:buClr>
              <a:buSzPts val="2100"/>
              <a:buNone/>
            </a:pPr>
            <a:endParaRPr sz="1100">
              <a:latin typeface="Times New Roman"/>
              <a:ea typeface="Times New Roman"/>
              <a:cs typeface="Times New Roman"/>
              <a:sym typeface="Times New Roman"/>
            </a:endParaRPr>
          </a:p>
        </p:txBody>
      </p:sp>
      <p:sp>
        <p:nvSpPr>
          <p:cNvPr id="347" name="Google Shape;347;p5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26</a:t>
            </a:fld>
            <a:endParaRPr sz="1100"/>
          </a:p>
        </p:txBody>
      </p:sp>
      <p:sp>
        <p:nvSpPr>
          <p:cNvPr id="348" name="Google Shape;348;p52"/>
          <p:cNvSpPr/>
          <p:nvPr/>
        </p:nvSpPr>
        <p:spPr>
          <a:xfrm>
            <a:off x="477115" y="3946922"/>
            <a:ext cx="3900056" cy="900545"/>
          </a:xfrm>
          <a:prstGeom prst="ellipse">
            <a:avLst/>
          </a:prstGeom>
          <a:solidFill>
            <a:srgbClr val="54813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a:solidFill>
                  <a:schemeClr val="lt1"/>
                </a:solidFill>
                <a:latin typeface="Arial"/>
                <a:ea typeface="Arial"/>
                <a:cs typeface="Arial"/>
                <a:sym typeface="Arial"/>
              </a:rPr>
              <a:t>TRANSPARENCY</a:t>
            </a:r>
            <a:endParaRPr sz="2400">
              <a:solidFill>
                <a:schemeClr val="lt1"/>
              </a:solidFill>
              <a:latin typeface="Arial"/>
              <a:ea typeface="Arial"/>
              <a:cs typeface="Arial"/>
              <a:sym typeface="Arial"/>
            </a:endParaRPr>
          </a:p>
        </p:txBody>
      </p:sp>
      <p:sp>
        <p:nvSpPr>
          <p:cNvPr id="349" name="Google Shape;349;p52"/>
          <p:cNvSpPr/>
          <p:nvPr/>
        </p:nvSpPr>
        <p:spPr>
          <a:xfrm>
            <a:off x="4869873" y="3946922"/>
            <a:ext cx="3900056" cy="900545"/>
          </a:xfrm>
          <a:prstGeom prst="ellipse">
            <a:avLst/>
          </a:prstGeom>
          <a:solidFill>
            <a:srgbClr val="54813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a:solidFill>
                  <a:schemeClr val="lt1"/>
                </a:solidFill>
                <a:latin typeface="Arial"/>
                <a:ea typeface="Arial"/>
                <a:cs typeface="Arial"/>
                <a:sym typeface="Arial"/>
              </a:rPr>
              <a:t>SHARED VALUES</a:t>
            </a:r>
            <a:endParaRPr sz="2400">
              <a:solidFill>
                <a:schemeClr val="lt1"/>
              </a:solidFill>
              <a:latin typeface="Arial"/>
              <a:ea typeface="Arial"/>
              <a:cs typeface="Arial"/>
              <a:sym typeface="Aria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a:spLocks noGrp="1"/>
          </p:cNvSpPr>
          <p:nvPr>
            <p:ph type="title"/>
          </p:nvPr>
        </p:nvSpPr>
        <p:spPr>
          <a:xfrm>
            <a:off x="531668" y="304637"/>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DESIGN SOLUTION: </a:t>
            </a:r>
            <a:br>
              <a:rPr lang="en" sz="3000"/>
            </a:br>
            <a:r>
              <a:rPr lang="en" sz="3000"/>
              <a:t>Aligning Goals and Assessments</a:t>
            </a:r>
            <a:endParaRPr sz="3000"/>
          </a:p>
        </p:txBody>
      </p:sp>
      <p:grpSp>
        <p:nvGrpSpPr>
          <p:cNvPr id="355" name="Google Shape;355;p53"/>
          <p:cNvGrpSpPr/>
          <p:nvPr/>
        </p:nvGrpSpPr>
        <p:grpSpPr>
          <a:xfrm>
            <a:off x="1275717" y="1475617"/>
            <a:ext cx="6534084" cy="3272846"/>
            <a:chOff x="181573" y="0"/>
            <a:chExt cx="8712111" cy="4363795"/>
          </a:xfrm>
        </p:grpSpPr>
        <p:sp>
          <p:nvSpPr>
            <p:cNvPr id="356" name="Google Shape;356;p53"/>
            <p:cNvSpPr/>
            <p:nvPr/>
          </p:nvSpPr>
          <p:spPr>
            <a:xfrm rot="-5400000">
              <a:off x="183959" y="-2386"/>
              <a:ext cx="4338731" cy="4343503"/>
            </a:xfrm>
            <a:prstGeom prst="down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7" name="Google Shape;357;p53"/>
            <p:cNvSpPr txBox="1"/>
            <p:nvPr/>
          </p:nvSpPr>
          <p:spPr>
            <a:xfrm>
              <a:off x="181573" y="1084683"/>
              <a:ext cx="3584225" cy="2169365"/>
            </a:xfrm>
            <a:prstGeom prst="rect">
              <a:avLst/>
            </a:prstGeom>
            <a:noFill/>
            <a:ln>
              <a:noFill/>
            </a:ln>
          </p:spPr>
          <p:txBody>
            <a:bodyPr spcFirstLastPara="1" wrap="square" lIns="186675" tIns="186675" rIns="186675" bIns="186675" anchor="ctr" anchorCtr="0">
              <a:noAutofit/>
            </a:bodyPr>
            <a:lstStyle/>
            <a:p>
              <a:pPr marL="0" marR="0" lvl="0" indent="0" algn="ctr" rtl="0">
                <a:lnSpc>
                  <a:spcPct val="90000"/>
                </a:lnSpc>
                <a:spcBef>
                  <a:spcPts val="0"/>
                </a:spcBef>
                <a:spcAft>
                  <a:spcPts val="0"/>
                </a:spcAft>
                <a:buNone/>
              </a:pPr>
              <a:r>
                <a:rPr lang="en" sz="2600">
                  <a:solidFill>
                    <a:schemeClr val="lt1"/>
                  </a:solidFill>
                  <a:latin typeface="Arial"/>
                  <a:ea typeface="Arial"/>
                  <a:cs typeface="Arial"/>
                  <a:sym typeface="Arial"/>
                </a:rPr>
                <a:t>GOAL</a:t>
              </a:r>
              <a:endParaRPr sz="2600">
                <a:solidFill>
                  <a:schemeClr val="lt1"/>
                </a:solidFill>
                <a:latin typeface="Arial"/>
                <a:ea typeface="Arial"/>
                <a:cs typeface="Arial"/>
                <a:sym typeface="Arial"/>
              </a:endParaRPr>
            </a:p>
          </p:txBody>
        </p:sp>
        <p:sp>
          <p:nvSpPr>
            <p:cNvPr id="358" name="Google Shape;358;p53"/>
            <p:cNvSpPr/>
            <p:nvPr/>
          </p:nvSpPr>
          <p:spPr>
            <a:xfrm rot="5400000">
              <a:off x="4554953" y="25064"/>
              <a:ext cx="4338731" cy="4338731"/>
            </a:xfrm>
            <a:prstGeom prst="down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53"/>
            <p:cNvSpPr txBox="1"/>
            <p:nvPr/>
          </p:nvSpPr>
          <p:spPr>
            <a:xfrm>
              <a:off x="5314231" y="1109747"/>
              <a:ext cx="3579453" cy="2169365"/>
            </a:xfrm>
            <a:prstGeom prst="rect">
              <a:avLst/>
            </a:prstGeom>
            <a:noFill/>
            <a:ln>
              <a:noFill/>
            </a:ln>
          </p:spPr>
          <p:txBody>
            <a:bodyPr spcFirstLastPara="1" wrap="square" lIns="186675" tIns="186675" rIns="186675" bIns="186675" anchor="ctr" anchorCtr="0">
              <a:noAutofit/>
            </a:bodyPr>
            <a:lstStyle/>
            <a:p>
              <a:pPr marL="0" marR="0" lvl="0" indent="0" algn="ctr" rtl="0">
                <a:lnSpc>
                  <a:spcPct val="90000"/>
                </a:lnSpc>
                <a:spcBef>
                  <a:spcPts val="0"/>
                </a:spcBef>
                <a:spcAft>
                  <a:spcPts val="0"/>
                </a:spcAft>
                <a:buNone/>
              </a:pPr>
              <a:r>
                <a:rPr lang="en" sz="2600">
                  <a:solidFill>
                    <a:schemeClr val="lt1"/>
                  </a:solidFill>
                  <a:latin typeface="Arial"/>
                  <a:ea typeface="Arial"/>
                  <a:cs typeface="Arial"/>
                  <a:sym typeface="Arial"/>
                </a:rPr>
                <a:t>ASSESSMENT</a:t>
              </a:r>
              <a:endParaRPr sz="2600">
                <a:solidFill>
                  <a:schemeClr val="lt1"/>
                </a:solidFill>
                <a:latin typeface="Arial"/>
                <a:ea typeface="Arial"/>
                <a:cs typeface="Arial"/>
                <a:sym typeface="Arial"/>
              </a:endParaRPr>
            </a:p>
          </p:txBody>
        </p:sp>
      </p:grpSp>
      <p:sp>
        <p:nvSpPr>
          <p:cNvPr id="360" name="Google Shape;360;p5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27</a:t>
            </a:fld>
            <a:endParaRPr sz="1100"/>
          </a:p>
        </p:txBody>
      </p:sp>
      <p:pic>
        <p:nvPicPr>
          <p:cNvPr id="2" name="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8950" y="3916153"/>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28</a:t>
            </a:fld>
            <a:endParaRPr sz="1100"/>
          </a:p>
        </p:txBody>
      </p:sp>
      <p:grpSp>
        <p:nvGrpSpPr>
          <p:cNvPr id="366" name="Google Shape;366;p54"/>
          <p:cNvGrpSpPr/>
          <p:nvPr/>
        </p:nvGrpSpPr>
        <p:grpSpPr>
          <a:xfrm>
            <a:off x="354724" y="537616"/>
            <a:ext cx="8300545" cy="4032793"/>
            <a:chOff x="0" y="338450"/>
            <a:chExt cx="11067393" cy="5377057"/>
          </a:xfrm>
        </p:grpSpPr>
        <p:sp>
          <p:nvSpPr>
            <p:cNvPr id="367" name="Google Shape;367;p54"/>
            <p:cNvSpPr/>
            <p:nvPr/>
          </p:nvSpPr>
          <p:spPr>
            <a:xfrm>
              <a:off x="0" y="338450"/>
              <a:ext cx="11067393" cy="1611834"/>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8" name="Google Shape;368;p54"/>
            <p:cNvSpPr txBox="1"/>
            <p:nvPr/>
          </p:nvSpPr>
          <p:spPr>
            <a:xfrm>
              <a:off x="0" y="741409"/>
              <a:ext cx="10664435" cy="805917"/>
            </a:xfrm>
            <a:prstGeom prst="rect">
              <a:avLst/>
            </a:prstGeom>
            <a:noFill/>
            <a:ln>
              <a:noFill/>
            </a:ln>
          </p:spPr>
          <p:txBody>
            <a:bodyPr spcFirstLastPara="1" wrap="square" lIns="91425" tIns="91425" rIns="190500" bIns="191900" anchor="ctr" anchorCtr="0">
              <a:noAutofit/>
            </a:bodyPr>
            <a:lstStyle/>
            <a:p>
              <a:pPr marL="0" marR="0" lvl="0" indent="0" algn="l" rtl="0">
                <a:lnSpc>
                  <a:spcPct val="90000"/>
                </a:lnSpc>
                <a:spcBef>
                  <a:spcPts val="0"/>
                </a:spcBef>
                <a:spcAft>
                  <a:spcPts val="0"/>
                </a:spcAft>
                <a:buNone/>
              </a:pPr>
              <a:r>
                <a:rPr lang="en" sz="2400">
                  <a:solidFill>
                    <a:schemeClr val="lt1"/>
                  </a:solidFill>
                  <a:latin typeface="Arial"/>
                  <a:ea typeface="Arial"/>
                  <a:cs typeface="Arial"/>
                  <a:sym typeface="Arial"/>
                </a:rPr>
                <a:t>GOAL</a:t>
              </a:r>
              <a:endParaRPr sz="2400">
                <a:solidFill>
                  <a:schemeClr val="lt1"/>
                </a:solidFill>
                <a:latin typeface="Arial"/>
                <a:ea typeface="Arial"/>
                <a:cs typeface="Arial"/>
                <a:sym typeface="Arial"/>
              </a:endParaRPr>
            </a:p>
          </p:txBody>
        </p:sp>
        <p:sp>
          <p:nvSpPr>
            <p:cNvPr id="369" name="Google Shape;369;p54"/>
            <p:cNvSpPr/>
            <p:nvPr/>
          </p:nvSpPr>
          <p:spPr>
            <a:xfrm>
              <a:off x="0" y="1581407"/>
              <a:ext cx="3408757" cy="3104985"/>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0" name="Google Shape;370;p54"/>
            <p:cNvSpPr txBox="1"/>
            <p:nvPr/>
          </p:nvSpPr>
          <p:spPr>
            <a:xfrm>
              <a:off x="0" y="1581407"/>
              <a:ext cx="3408757" cy="3104985"/>
            </a:xfrm>
            <a:prstGeom prst="rect">
              <a:avLst/>
            </a:prstGeom>
            <a:noFill/>
            <a:ln>
              <a:noFill/>
            </a:ln>
          </p:spPr>
          <p:txBody>
            <a:bodyPr spcFirstLastPara="1" wrap="square" lIns="71450" tIns="71450" rIns="71450" bIns="71450" anchor="t" anchorCtr="0">
              <a:noAutofit/>
            </a:bodyPr>
            <a:lstStyle/>
            <a:p>
              <a:pPr marL="0" marR="0" lvl="0" indent="0" algn="l" rtl="0">
                <a:lnSpc>
                  <a:spcPct val="90000"/>
                </a:lnSpc>
                <a:spcBef>
                  <a:spcPts val="0"/>
                </a:spcBef>
                <a:spcAft>
                  <a:spcPts val="0"/>
                </a:spcAft>
                <a:buNone/>
              </a:pPr>
              <a:r>
                <a:rPr lang="en" sz="1900">
                  <a:solidFill>
                    <a:schemeClr val="dk1"/>
                  </a:solidFill>
                  <a:latin typeface="Times New Roman"/>
                  <a:ea typeface="Times New Roman"/>
                  <a:cs typeface="Times New Roman"/>
                  <a:sym typeface="Times New Roman"/>
                </a:rPr>
                <a:t>What is the purpose of the course in terms of its relation to the students’ role in the DISCIPLINE?</a:t>
              </a:r>
              <a:endParaRPr sz="1900">
                <a:solidFill>
                  <a:schemeClr val="dk1"/>
                </a:solidFill>
                <a:latin typeface="Times New Roman"/>
                <a:ea typeface="Times New Roman"/>
                <a:cs typeface="Times New Roman"/>
                <a:sym typeface="Times New Roman"/>
              </a:endParaRPr>
            </a:p>
          </p:txBody>
        </p:sp>
        <p:sp>
          <p:nvSpPr>
            <p:cNvPr id="371" name="Google Shape;371;p54"/>
            <p:cNvSpPr/>
            <p:nvPr/>
          </p:nvSpPr>
          <p:spPr>
            <a:xfrm>
              <a:off x="3408757" y="875728"/>
              <a:ext cx="7658635" cy="1611834"/>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2" name="Google Shape;372;p54"/>
            <p:cNvSpPr txBox="1"/>
            <p:nvPr/>
          </p:nvSpPr>
          <p:spPr>
            <a:xfrm>
              <a:off x="3408757" y="1278687"/>
              <a:ext cx="7255677" cy="805917"/>
            </a:xfrm>
            <a:prstGeom prst="rect">
              <a:avLst/>
            </a:prstGeom>
            <a:noFill/>
            <a:ln>
              <a:noFill/>
            </a:ln>
          </p:spPr>
          <p:txBody>
            <a:bodyPr spcFirstLastPara="1" wrap="square" lIns="91425" tIns="91425" rIns="190500" bIns="191900" anchor="ctr" anchorCtr="0">
              <a:noAutofit/>
            </a:bodyPr>
            <a:lstStyle/>
            <a:p>
              <a:pPr marL="0" marR="0" lvl="0" indent="0" algn="l" rtl="0">
                <a:lnSpc>
                  <a:spcPct val="90000"/>
                </a:lnSpc>
                <a:spcBef>
                  <a:spcPts val="0"/>
                </a:spcBef>
                <a:spcAft>
                  <a:spcPts val="0"/>
                </a:spcAft>
                <a:buNone/>
              </a:pPr>
              <a:r>
                <a:rPr lang="en" sz="2400">
                  <a:solidFill>
                    <a:schemeClr val="lt1"/>
                  </a:solidFill>
                  <a:latin typeface="Arial"/>
                  <a:ea typeface="Arial"/>
                  <a:cs typeface="Arial"/>
                  <a:sym typeface="Arial"/>
                </a:rPr>
                <a:t>OUTCOME</a:t>
              </a:r>
              <a:endParaRPr sz="2400">
                <a:solidFill>
                  <a:schemeClr val="lt1"/>
                </a:solidFill>
                <a:latin typeface="Arial"/>
                <a:ea typeface="Arial"/>
                <a:cs typeface="Arial"/>
                <a:sym typeface="Arial"/>
              </a:endParaRPr>
            </a:p>
          </p:txBody>
        </p:sp>
        <p:sp>
          <p:nvSpPr>
            <p:cNvPr id="373" name="Google Shape;373;p54"/>
            <p:cNvSpPr/>
            <p:nvPr/>
          </p:nvSpPr>
          <p:spPr>
            <a:xfrm>
              <a:off x="3408757" y="2118685"/>
              <a:ext cx="3408757" cy="3104985"/>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4" name="Google Shape;374;p54"/>
            <p:cNvSpPr txBox="1"/>
            <p:nvPr/>
          </p:nvSpPr>
          <p:spPr>
            <a:xfrm>
              <a:off x="3408757" y="2118685"/>
              <a:ext cx="3408757" cy="3104985"/>
            </a:xfrm>
            <a:prstGeom prst="rect">
              <a:avLst/>
            </a:prstGeom>
            <a:noFill/>
            <a:ln>
              <a:noFill/>
            </a:ln>
          </p:spPr>
          <p:txBody>
            <a:bodyPr spcFirstLastPara="1" wrap="square" lIns="71450" tIns="71450" rIns="71450" bIns="71450" anchor="t" anchorCtr="0">
              <a:noAutofit/>
            </a:bodyPr>
            <a:lstStyle/>
            <a:p>
              <a:pPr marL="0" marR="0" lvl="0" indent="0" algn="l" rtl="0">
                <a:lnSpc>
                  <a:spcPct val="90000"/>
                </a:lnSpc>
                <a:spcBef>
                  <a:spcPts val="0"/>
                </a:spcBef>
                <a:spcAft>
                  <a:spcPts val="0"/>
                </a:spcAft>
                <a:buNone/>
              </a:pPr>
              <a:r>
                <a:rPr lang="en" sz="1900">
                  <a:solidFill>
                    <a:schemeClr val="dk1"/>
                  </a:solidFill>
                  <a:latin typeface="Times New Roman"/>
                  <a:ea typeface="Times New Roman"/>
                  <a:cs typeface="Times New Roman"/>
                  <a:sym typeface="Times New Roman"/>
                </a:rPr>
                <a:t>What do I want students to </a:t>
              </a:r>
              <a:endParaRPr sz="1100"/>
            </a:p>
            <a:p>
              <a:pPr marL="0" marR="0" lvl="0" indent="0" algn="l" rtl="0">
                <a:lnSpc>
                  <a:spcPct val="90000"/>
                </a:lnSpc>
                <a:spcBef>
                  <a:spcPts val="700"/>
                </a:spcBef>
                <a:spcAft>
                  <a:spcPts val="0"/>
                </a:spcAft>
                <a:buNone/>
              </a:pPr>
              <a:r>
                <a:rPr lang="en" sz="1900">
                  <a:solidFill>
                    <a:schemeClr val="dk1"/>
                  </a:solidFill>
                  <a:latin typeface="Times New Roman"/>
                  <a:ea typeface="Times New Roman"/>
                  <a:cs typeface="Times New Roman"/>
                  <a:sym typeface="Times New Roman"/>
                </a:rPr>
                <a:t>DO</a:t>
              </a:r>
              <a:endParaRPr sz="1100"/>
            </a:p>
            <a:p>
              <a:pPr marL="0" marR="0" lvl="0" indent="0" algn="l" rtl="0">
                <a:lnSpc>
                  <a:spcPct val="90000"/>
                </a:lnSpc>
                <a:spcBef>
                  <a:spcPts val="700"/>
                </a:spcBef>
                <a:spcAft>
                  <a:spcPts val="0"/>
                </a:spcAft>
                <a:buNone/>
              </a:pPr>
              <a:r>
                <a:rPr lang="en" sz="1900">
                  <a:solidFill>
                    <a:schemeClr val="dk1"/>
                  </a:solidFill>
                  <a:latin typeface="Times New Roman"/>
                  <a:ea typeface="Times New Roman"/>
                  <a:cs typeface="Times New Roman"/>
                  <a:sym typeface="Times New Roman"/>
                </a:rPr>
                <a:t>KNOW</a:t>
              </a:r>
              <a:endParaRPr sz="1100"/>
            </a:p>
            <a:p>
              <a:pPr marL="0" marR="0" lvl="0" indent="0" algn="l" rtl="0">
                <a:lnSpc>
                  <a:spcPct val="90000"/>
                </a:lnSpc>
                <a:spcBef>
                  <a:spcPts val="700"/>
                </a:spcBef>
                <a:spcAft>
                  <a:spcPts val="0"/>
                </a:spcAft>
                <a:buNone/>
              </a:pPr>
              <a:r>
                <a:rPr lang="en" sz="1900">
                  <a:solidFill>
                    <a:schemeClr val="dk1"/>
                  </a:solidFill>
                  <a:latin typeface="Times New Roman"/>
                  <a:ea typeface="Times New Roman"/>
                  <a:cs typeface="Times New Roman"/>
                  <a:sym typeface="Times New Roman"/>
                </a:rPr>
                <a:t>CARE ABOUT?</a:t>
              </a:r>
              <a:endParaRPr sz="1900">
                <a:solidFill>
                  <a:schemeClr val="dk1"/>
                </a:solidFill>
                <a:latin typeface="Times New Roman"/>
                <a:ea typeface="Times New Roman"/>
                <a:cs typeface="Times New Roman"/>
                <a:sym typeface="Times New Roman"/>
              </a:endParaRPr>
            </a:p>
          </p:txBody>
        </p:sp>
        <p:sp>
          <p:nvSpPr>
            <p:cNvPr id="375" name="Google Shape;375;p54"/>
            <p:cNvSpPr/>
            <p:nvPr/>
          </p:nvSpPr>
          <p:spPr>
            <a:xfrm>
              <a:off x="6817514" y="1413006"/>
              <a:ext cx="4249878" cy="1611834"/>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6" name="Google Shape;376;p54"/>
            <p:cNvSpPr txBox="1"/>
            <p:nvPr/>
          </p:nvSpPr>
          <p:spPr>
            <a:xfrm>
              <a:off x="6817514" y="1815965"/>
              <a:ext cx="3846920" cy="805917"/>
            </a:xfrm>
            <a:prstGeom prst="rect">
              <a:avLst/>
            </a:prstGeom>
            <a:noFill/>
            <a:ln>
              <a:noFill/>
            </a:ln>
          </p:spPr>
          <p:txBody>
            <a:bodyPr spcFirstLastPara="1" wrap="square" lIns="91425" tIns="91425" rIns="190500" bIns="191900" anchor="ctr" anchorCtr="0">
              <a:noAutofit/>
            </a:bodyPr>
            <a:lstStyle/>
            <a:p>
              <a:pPr marL="0" marR="0" lvl="0" indent="0" algn="l" rtl="0">
                <a:lnSpc>
                  <a:spcPct val="90000"/>
                </a:lnSpc>
                <a:spcBef>
                  <a:spcPts val="0"/>
                </a:spcBef>
                <a:spcAft>
                  <a:spcPts val="0"/>
                </a:spcAft>
                <a:buNone/>
              </a:pPr>
              <a:r>
                <a:rPr lang="en" sz="2400">
                  <a:solidFill>
                    <a:schemeClr val="lt1"/>
                  </a:solidFill>
                  <a:latin typeface="Arial"/>
                  <a:ea typeface="Arial"/>
                  <a:cs typeface="Arial"/>
                  <a:sym typeface="Arial"/>
                </a:rPr>
                <a:t>STRATEGY</a:t>
              </a:r>
              <a:endParaRPr sz="2400">
                <a:solidFill>
                  <a:schemeClr val="lt1"/>
                </a:solidFill>
                <a:latin typeface="Arial"/>
                <a:ea typeface="Arial"/>
                <a:cs typeface="Arial"/>
                <a:sym typeface="Arial"/>
              </a:endParaRPr>
            </a:p>
          </p:txBody>
        </p:sp>
        <p:sp>
          <p:nvSpPr>
            <p:cNvPr id="377" name="Google Shape;377;p54"/>
            <p:cNvSpPr/>
            <p:nvPr/>
          </p:nvSpPr>
          <p:spPr>
            <a:xfrm>
              <a:off x="6817514" y="2655963"/>
              <a:ext cx="3408757" cy="3059544"/>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78" name="Google Shape;378;p54"/>
            <p:cNvSpPr txBox="1"/>
            <p:nvPr/>
          </p:nvSpPr>
          <p:spPr>
            <a:xfrm>
              <a:off x="6817514" y="2655963"/>
              <a:ext cx="3408757" cy="3059544"/>
            </a:xfrm>
            <a:prstGeom prst="rect">
              <a:avLst/>
            </a:prstGeom>
            <a:noFill/>
            <a:ln>
              <a:noFill/>
            </a:ln>
          </p:spPr>
          <p:txBody>
            <a:bodyPr spcFirstLastPara="1" wrap="square" lIns="71450" tIns="71450" rIns="71450" bIns="71450" anchor="t" anchorCtr="0">
              <a:noAutofit/>
            </a:bodyPr>
            <a:lstStyle/>
            <a:p>
              <a:pPr marL="0" marR="0" lvl="0" indent="0" algn="l" rtl="0">
                <a:lnSpc>
                  <a:spcPct val="90000"/>
                </a:lnSpc>
                <a:spcBef>
                  <a:spcPts val="0"/>
                </a:spcBef>
                <a:spcAft>
                  <a:spcPts val="0"/>
                </a:spcAft>
                <a:buNone/>
              </a:pPr>
              <a:r>
                <a:rPr lang="en" sz="1900">
                  <a:solidFill>
                    <a:schemeClr val="dk1"/>
                  </a:solidFill>
                  <a:latin typeface="Times New Roman"/>
                  <a:ea typeface="Times New Roman"/>
                  <a:cs typeface="Times New Roman"/>
                  <a:sym typeface="Times New Roman"/>
                </a:rPr>
                <a:t>How will the students DEMONSTRATE these outcomes in a way that is </a:t>
              </a:r>
              <a:endParaRPr sz="1100"/>
            </a:p>
            <a:p>
              <a:pPr marL="0" marR="0" lvl="0" indent="0" algn="l" rtl="0">
                <a:lnSpc>
                  <a:spcPct val="90000"/>
                </a:lnSpc>
                <a:spcBef>
                  <a:spcPts val="700"/>
                </a:spcBef>
                <a:spcAft>
                  <a:spcPts val="0"/>
                </a:spcAft>
                <a:buNone/>
              </a:pPr>
              <a:r>
                <a:rPr lang="en" sz="1900">
                  <a:solidFill>
                    <a:schemeClr val="dk1"/>
                  </a:solidFill>
                  <a:latin typeface="Times New Roman"/>
                  <a:ea typeface="Times New Roman"/>
                  <a:cs typeface="Times New Roman"/>
                  <a:sym typeface="Times New Roman"/>
                </a:rPr>
                <a:t>SPECIFIC, MEASURABLE, ACHIEVABLE and RELEVANT?</a:t>
              </a:r>
              <a:endParaRPr sz="1900">
                <a:solidFill>
                  <a:schemeClr val="dk1"/>
                </a:solidFill>
                <a:latin typeface="Times New Roman"/>
                <a:ea typeface="Times New Roman"/>
                <a:cs typeface="Times New Roman"/>
                <a:sym typeface="Times New Roman"/>
              </a:endParaRPr>
            </a:p>
          </p:txBody>
        </p:sp>
      </p:grpSp>
      <p:sp>
        <p:nvSpPr>
          <p:cNvPr id="379" name="Google Shape;379;p54"/>
          <p:cNvSpPr/>
          <p:nvPr/>
        </p:nvSpPr>
        <p:spPr>
          <a:xfrm>
            <a:off x="7536872" y="3408218"/>
            <a:ext cx="1191491" cy="1039091"/>
          </a:xfrm>
          <a:prstGeom prst="ellipse">
            <a:avLst/>
          </a:prstGeom>
          <a:solidFill>
            <a:srgbClr val="54813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Arial"/>
                <a:ea typeface="Arial"/>
                <a:cs typeface="Arial"/>
                <a:sym typeface="Arial"/>
              </a:rPr>
              <a:t>TRUST</a:t>
            </a:r>
            <a:endParaRPr sz="1400">
              <a:solidFill>
                <a:schemeClr val="lt1"/>
              </a:solidFill>
              <a:latin typeface="Arial"/>
              <a:ea typeface="Arial"/>
              <a:cs typeface="Arial"/>
              <a:sym typeface="Arial"/>
            </a:endParaRPr>
          </a:p>
        </p:txBody>
      </p:sp>
      <p:pic>
        <p:nvPicPr>
          <p:cNvPr id="2" name="slid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8868" y="3927763"/>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1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29</a:t>
            </a:fld>
            <a:endParaRPr sz="1100"/>
          </a:p>
        </p:txBody>
      </p:sp>
      <p:grpSp>
        <p:nvGrpSpPr>
          <p:cNvPr id="385" name="Google Shape;385;p55"/>
          <p:cNvGrpSpPr/>
          <p:nvPr/>
        </p:nvGrpSpPr>
        <p:grpSpPr>
          <a:xfrm>
            <a:off x="488800" y="702817"/>
            <a:ext cx="7936487" cy="3733560"/>
            <a:chOff x="143734" y="235125"/>
            <a:chExt cx="10581982" cy="4978080"/>
          </a:xfrm>
        </p:grpSpPr>
        <p:sp>
          <p:nvSpPr>
            <p:cNvPr id="386" name="Google Shape;386;p55"/>
            <p:cNvSpPr/>
            <p:nvPr/>
          </p:nvSpPr>
          <p:spPr>
            <a:xfrm>
              <a:off x="143734" y="235125"/>
              <a:ext cx="10534052" cy="1533599"/>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7" name="Google Shape;387;p55"/>
            <p:cNvSpPr txBox="1"/>
            <p:nvPr/>
          </p:nvSpPr>
          <p:spPr>
            <a:xfrm>
              <a:off x="143734" y="618525"/>
              <a:ext cx="10150652" cy="766799"/>
            </a:xfrm>
            <a:prstGeom prst="rect">
              <a:avLst/>
            </a:prstGeom>
            <a:noFill/>
            <a:ln>
              <a:noFill/>
            </a:ln>
          </p:spPr>
          <p:txBody>
            <a:bodyPr spcFirstLastPara="1" wrap="square" lIns="91425" tIns="91425" rIns="190500" bIns="182600" anchor="ctr" anchorCtr="0">
              <a:noAutofit/>
            </a:bodyPr>
            <a:lstStyle/>
            <a:p>
              <a:pPr marL="0" marR="0" lvl="0" indent="0" algn="l" rtl="0">
                <a:lnSpc>
                  <a:spcPct val="100000"/>
                </a:lnSpc>
                <a:spcBef>
                  <a:spcPts val="0"/>
                </a:spcBef>
                <a:spcAft>
                  <a:spcPts val="0"/>
                </a:spcAft>
                <a:buClr>
                  <a:schemeClr val="lt1"/>
                </a:buClr>
                <a:buSzPts val="2400"/>
                <a:buFont typeface="Arial"/>
                <a:buNone/>
              </a:pPr>
              <a:r>
                <a:rPr lang="en" sz="2400">
                  <a:solidFill>
                    <a:schemeClr val="lt1"/>
                  </a:solidFill>
                  <a:latin typeface="Arial"/>
                  <a:ea typeface="Arial"/>
                  <a:cs typeface="Arial"/>
                  <a:sym typeface="Arial"/>
                </a:rPr>
                <a:t>GOAL</a:t>
              </a:r>
              <a:endParaRPr sz="1100"/>
            </a:p>
            <a:p>
              <a:pPr marL="0" marR="0" lvl="0" indent="0" algn="l" rtl="0">
                <a:lnSpc>
                  <a:spcPct val="90000"/>
                </a:lnSpc>
                <a:spcBef>
                  <a:spcPts val="0"/>
                </a:spcBef>
                <a:spcAft>
                  <a:spcPts val="0"/>
                </a:spcAft>
                <a:buNone/>
              </a:pPr>
              <a:endParaRPr sz="900">
                <a:solidFill>
                  <a:schemeClr val="lt1"/>
                </a:solidFill>
                <a:latin typeface="Arial"/>
                <a:ea typeface="Arial"/>
                <a:cs typeface="Arial"/>
                <a:sym typeface="Arial"/>
              </a:endParaRPr>
            </a:p>
          </p:txBody>
        </p:sp>
        <p:sp>
          <p:nvSpPr>
            <p:cNvPr id="388" name="Google Shape;388;p55"/>
            <p:cNvSpPr/>
            <p:nvPr/>
          </p:nvSpPr>
          <p:spPr>
            <a:xfrm>
              <a:off x="191664" y="1408291"/>
              <a:ext cx="2428099" cy="2836697"/>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89" name="Google Shape;389;p55"/>
            <p:cNvSpPr txBox="1"/>
            <p:nvPr/>
          </p:nvSpPr>
          <p:spPr>
            <a:xfrm>
              <a:off x="191664" y="1408291"/>
              <a:ext cx="2428099" cy="2836697"/>
            </a:xfrm>
            <a:prstGeom prst="rect">
              <a:avLst/>
            </a:prstGeom>
            <a:noFill/>
            <a:ln>
              <a:noFill/>
            </a:ln>
          </p:spPr>
          <p:txBody>
            <a:bodyPr spcFirstLastPara="1" wrap="square" lIns="62850" tIns="62850" rIns="62850" bIns="62850" anchor="t" anchorCtr="0">
              <a:noAutofit/>
            </a:bodyPr>
            <a:lstStyle/>
            <a:p>
              <a:pPr marL="0" marR="0" lvl="0" indent="0" algn="l" rtl="0">
                <a:lnSpc>
                  <a:spcPct val="90000"/>
                </a:lnSpc>
                <a:spcBef>
                  <a:spcPts val="600"/>
                </a:spcBef>
                <a:spcAft>
                  <a:spcPts val="0"/>
                </a:spcAft>
                <a:buNone/>
              </a:pPr>
              <a:r>
                <a:rPr lang="en" sz="1700">
                  <a:solidFill>
                    <a:schemeClr val="dk1"/>
                  </a:solidFill>
                  <a:latin typeface="Times New Roman"/>
                  <a:ea typeface="Times New Roman"/>
                  <a:cs typeface="Times New Roman"/>
                  <a:sym typeface="Times New Roman"/>
                </a:rPr>
                <a:t>To provide skills and knowledge that will allow students to PROGRESS to the next stage of the DISCIPLINE</a:t>
              </a:r>
              <a:endParaRPr sz="1700">
                <a:solidFill>
                  <a:schemeClr val="dk1"/>
                </a:solidFill>
                <a:latin typeface="Times New Roman"/>
                <a:ea typeface="Times New Roman"/>
                <a:cs typeface="Times New Roman"/>
                <a:sym typeface="Times New Roman"/>
              </a:endParaRPr>
            </a:p>
          </p:txBody>
        </p:sp>
        <p:sp>
          <p:nvSpPr>
            <p:cNvPr id="390" name="Google Shape;390;p55"/>
            <p:cNvSpPr/>
            <p:nvPr/>
          </p:nvSpPr>
          <p:spPr>
            <a:xfrm>
              <a:off x="2619763" y="734181"/>
              <a:ext cx="8105953" cy="1533599"/>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1" name="Google Shape;391;p55"/>
            <p:cNvSpPr txBox="1"/>
            <p:nvPr/>
          </p:nvSpPr>
          <p:spPr>
            <a:xfrm>
              <a:off x="2619763" y="1117581"/>
              <a:ext cx="7722553" cy="766799"/>
            </a:xfrm>
            <a:prstGeom prst="rect">
              <a:avLst/>
            </a:prstGeom>
            <a:noFill/>
            <a:ln>
              <a:noFill/>
            </a:ln>
          </p:spPr>
          <p:txBody>
            <a:bodyPr spcFirstLastPara="1" wrap="square" lIns="80000" tIns="80000" rIns="190500" bIns="182600" anchor="ctr" anchorCtr="0">
              <a:noAutofit/>
            </a:bodyPr>
            <a:lstStyle/>
            <a:p>
              <a:pPr marL="0" marR="0" lvl="0" indent="0" algn="l" rtl="0">
                <a:lnSpc>
                  <a:spcPct val="90000"/>
                </a:lnSpc>
                <a:spcBef>
                  <a:spcPts val="0"/>
                </a:spcBef>
                <a:spcAft>
                  <a:spcPts val="0"/>
                </a:spcAft>
                <a:buNone/>
              </a:pPr>
              <a:r>
                <a:rPr lang="en" sz="2100">
                  <a:solidFill>
                    <a:schemeClr val="lt1"/>
                  </a:solidFill>
                  <a:latin typeface="Arial"/>
                  <a:ea typeface="Arial"/>
                  <a:cs typeface="Arial"/>
                  <a:sym typeface="Arial"/>
                </a:rPr>
                <a:t>OUTCOME</a:t>
              </a:r>
              <a:endParaRPr sz="2100">
                <a:solidFill>
                  <a:schemeClr val="lt1"/>
                </a:solidFill>
                <a:latin typeface="Arial"/>
                <a:ea typeface="Arial"/>
                <a:cs typeface="Arial"/>
                <a:sym typeface="Arial"/>
              </a:endParaRPr>
            </a:p>
          </p:txBody>
        </p:sp>
        <p:sp>
          <p:nvSpPr>
            <p:cNvPr id="392" name="Google Shape;392;p55"/>
            <p:cNvSpPr/>
            <p:nvPr/>
          </p:nvSpPr>
          <p:spPr>
            <a:xfrm>
              <a:off x="2619763" y="1919310"/>
              <a:ext cx="2428099" cy="2764393"/>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55"/>
            <p:cNvSpPr txBox="1"/>
            <p:nvPr/>
          </p:nvSpPr>
          <p:spPr>
            <a:xfrm>
              <a:off x="2619763" y="1919310"/>
              <a:ext cx="2428099" cy="2764393"/>
            </a:xfrm>
            <a:prstGeom prst="rect">
              <a:avLst/>
            </a:prstGeom>
            <a:noFill/>
            <a:ln>
              <a:noFill/>
            </a:ln>
          </p:spPr>
          <p:txBody>
            <a:bodyPr spcFirstLastPara="1" wrap="square" lIns="62850" tIns="62850" rIns="62850" bIns="62850" anchor="t" anchorCtr="0">
              <a:noAutofit/>
            </a:bodyPr>
            <a:lstStyle/>
            <a:p>
              <a:pPr marL="0" marR="0" lvl="0" indent="0" algn="l" rtl="0">
                <a:lnSpc>
                  <a:spcPct val="100000"/>
                </a:lnSpc>
                <a:spcBef>
                  <a:spcPts val="0"/>
                </a:spcBef>
                <a:spcAft>
                  <a:spcPts val="0"/>
                </a:spcAft>
                <a:buClr>
                  <a:schemeClr val="dk1"/>
                </a:buClr>
                <a:buSzPts val="1700"/>
                <a:buFont typeface="Times New Roman"/>
                <a:buNone/>
              </a:pPr>
              <a:r>
                <a:rPr lang="en" sz="1700">
                  <a:solidFill>
                    <a:schemeClr val="dk1"/>
                  </a:solidFill>
                  <a:latin typeface="Times New Roman"/>
                  <a:ea typeface="Times New Roman"/>
                  <a:cs typeface="Times New Roman"/>
                  <a:sym typeface="Times New Roman"/>
                </a:rPr>
                <a:t>SYNTHESIZE information and</a:t>
              </a:r>
              <a:endParaRPr sz="1100"/>
            </a:p>
            <a:p>
              <a:pPr marL="0" marR="0" lvl="0" indent="0" algn="l" rtl="0">
                <a:lnSpc>
                  <a:spcPct val="100000"/>
                </a:lnSpc>
                <a:spcBef>
                  <a:spcPts val="0"/>
                </a:spcBef>
                <a:spcAft>
                  <a:spcPts val="0"/>
                </a:spcAft>
                <a:buClr>
                  <a:schemeClr val="dk1"/>
                </a:buClr>
                <a:buSzPts val="1700"/>
                <a:buFont typeface="Arial"/>
                <a:buNone/>
              </a:pPr>
              <a:endParaRPr sz="1700">
                <a:solidFill>
                  <a:schemeClr val="dk1"/>
                </a:solidFill>
                <a:latin typeface="Times New Roman"/>
                <a:ea typeface="Times New Roman"/>
                <a:cs typeface="Times New Roman"/>
                <a:sym typeface="Times New Roman"/>
              </a:endParaRPr>
            </a:p>
            <a:p>
              <a:pPr marL="0" marR="0" lvl="0" indent="0" algn="l" rtl="0">
                <a:lnSpc>
                  <a:spcPct val="90000"/>
                </a:lnSpc>
                <a:spcBef>
                  <a:spcPts val="0"/>
                </a:spcBef>
                <a:spcAft>
                  <a:spcPts val="0"/>
                </a:spcAft>
                <a:buNone/>
              </a:pPr>
              <a:r>
                <a:rPr lang="en" sz="1700">
                  <a:solidFill>
                    <a:schemeClr val="dk1"/>
                  </a:solidFill>
                  <a:latin typeface="Times New Roman"/>
                  <a:ea typeface="Times New Roman"/>
                  <a:cs typeface="Times New Roman"/>
                  <a:sym typeface="Times New Roman"/>
                </a:rPr>
                <a:t>APPLY a skill to a problem using discipline-specific ways of thinking and acting</a:t>
              </a:r>
              <a:endParaRPr sz="1100"/>
            </a:p>
          </p:txBody>
        </p:sp>
        <p:sp>
          <p:nvSpPr>
            <p:cNvPr id="394" name="Google Shape;394;p55"/>
            <p:cNvSpPr/>
            <p:nvPr/>
          </p:nvSpPr>
          <p:spPr>
            <a:xfrm>
              <a:off x="5047862" y="1245200"/>
              <a:ext cx="5677854" cy="1533599"/>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55"/>
            <p:cNvSpPr txBox="1"/>
            <p:nvPr/>
          </p:nvSpPr>
          <p:spPr>
            <a:xfrm>
              <a:off x="5047862" y="1628600"/>
              <a:ext cx="5294454" cy="766799"/>
            </a:xfrm>
            <a:prstGeom prst="rect">
              <a:avLst/>
            </a:prstGeom>
            <a:noFill/>
            <a:ln>
              <a:noFill/>
            </a:ln>
          </p:spPr>
          <p:txBody>
            <a:bodyPr spcFirstLastPara="1" wrap="square" lIns="80000" tIns="80000" rIns="190500" bIns="182600" anchor="ctr" anchorCtr="0">
              <a:noAutofit/>
            </a:bodyPr>
            <a:lstStyle/>
            <a:p>
              <a:pPr marL="0" marR="0" lvl="0" indent="0" algn="l" rtl="0">
                <a:lnSpc>
                  <a:spcPct val="90000"/>
                </a:lnSpc>
                <a:spcBef>
                  <a:spcPts val="0"/>
                </a:spcBef>
                <a:spcAft>
                  <a:spcPts val="0"/>
                </a:spcAft>
                <a:buNone/>
              </a:pPr>
              <a:r>
                <a:rPr lang="en" sz="2100">
                  <a:solidFill>
                    <a:schemeClr val="lt1"/>
                  </a:solidFill>
                  <a:latin typeface="Arial"/>
                  <a:ea typeface="Arial"/>
                  <a:cs typeface="Arial"/>
                  <a:sym typeface="Arial"/>
                </a:rPr>
                <a:t>STRATEGY</a:t>
              </a:r>
              <a:endParaRPr sz="2100">
                <a:solidFill>
                  <a:schemeClr val="lt1"/>
                </a:solidFill>
                <a:latin typeface="Arial"/>
                <a:ea typeface="Arial"/>
                <a:cs typeface="Arial"/>
                <a:sym typeface="Arial"/>
              </a:endParaRPr>
            </a:p>
          </p:txBody>
        </p:sp>
        <p:sp>
          <p:nvSpPr>
            <p:cNvPr id="396" name="Google Shape;396;p55"/>
            <p:cNvSpPr/>
            <p:nvPr/>
          </p:nvSpPr>
          <p:spPr>
            <a:xfrm>
              <a:off x="5047862" y="2430328"/>
              <a:ext cx="2428099" cy="2782877"/>
            </a:xfrm>
            <a:prstGeom prst="rect">
              <a:avLst/>
            </a:prstGeom>
            <a:solidFill>
              <a:schemeClr val="lt1"/>
            </a:solidFill>
            <a:ln w="12700" cap="flat" cmpd="sng">
              <a:solidFill>
                <a:srgbClr val="599BD5"/>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7" name="Google Shape;397;p55"/>
            <p:cNvSpPr txBox="1"/>
            <p:nvPr/>
          </p:nvSpPr>
          <p:spPr>
            <a:xfrm>
              <a:off x="5047862" y="2430328"/>
              <a:ext cx="2428099" cy="2782877"/>
            </a:xfrm>
            <a:prstGeom prst="rect">
              <a:avLst/>
            </a:prstGeom>
            <a:noFill/>
            <a:ln>
              <a:noFill/>
            </a:ln>
          </p:spPr>
          <p:txBody>
            <a:bodyPr spcFirstLastPara="1" wrap="square" lIns="62850" tIns="62850" rIns="62850" bIns="62850" anchor="t" anchorCtr="0">
              <a:noAutofit/>
            </a:bodyPr>
            <a:lstStyle/>
            <a:p>
              <a:pPr marL="0" marR="0" lvl="0" indent="0" algn="l" rtl="0">
                <a:lnSpc>
                  <a:spcPct val="90000"/>
                </a:lnSpc>
                <a:spcBef>
                  <a:spcPts val="600"/>
                </a:spcBef>
                <a:spcAft>
                  <a:spcPts val="0"/>
                </a:spcAft>
                <a:buNone/>
              </a:pPr>
              <a:r>
                <a:rPr lang="en" sz="1700">
                  <a:solidFill>
                    <a:schemeClr val="dk1"/>
                  </a:solidFill>
                  <a:latin typeface="Times New Roman"/>
                  <a:ea typeface="Times New Roman"/>
                  <a:cs typeface="Times New Roman"/>
                  <a:sym typeface="Times New Roman"/>
                </a:rPr>
                <a:t>Open Book exam;</a:t>
              </a:r>
              <a:endParaRPr sz="1100"/>
            </a:p>
            <a:p>
              <a:pPr marL="0" marR="0" lvl="0" indent="0" algn="l" rtl="0">
                <a:lnSpc>
                  <a:spcPct val="90000"/>
                </a:lnSpc>
                <a:spcBef>
                  <a:spcPts val="600"/>
                </a:spcBef>
                <a:spcAft>
                  <a:spcPts val="0"/>
                </a:spcAft>
                <a:buNone/>
              </a:pPr>
              <a:r>
                <a:rPr lang="en" sz="1700">
                  <a:solidFill>
                    <a:schemeClr val="dk1"/>
                  </a:solidFill>
                  <a:latin typeface="Times New Roman"/>
                  <a:ea typeface="Times New Roman"/>
                  <a:cs typeface="Times New Roman"/>
                  <a:sym typeface="Times New Roman"/>
                </a:rPr>
                <a:t>Requirement for accurate and detailed citation of all sources (including each other)</a:t>
              </a:r>
              <a:endParaRPr sz="1700">
                <a:solidFill>
                  <a:schemeClr val="dk1"/>
                </a:solidFill>
                <a:latin typeface="Times New Roman"/>
                <a:ea typeface="Times New Roman"/>
                <a:cs typeface="Times New Roman"/>
                <a:sym typeface="Times New Roman"/>
              </a:endParaRPr>
            </a:p>
          </p:txBody>
        </p:sp>
        <p:sp>
          <p:nvSpPr>
            <p:cNvPr id="398" name="Google Shape;398;p55"/>
            <p:cNvSpPr/>
            <p:nvPr/>
          </p:nvSpPr>
          <p:spPr>
            <a:xfrm>
              <a:off x="7475961" y="1756219"/>
              <a:ext cx="3249755" cy="1533599"/>
            </a:xfrm>
            <a:prstGeom prst="rightArrow">
              <a:avLst>
                <a:gd name="adj1" fmla="val 50000"/>
                <a:gd name="adj2"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9" name="Google Shape;399;p55"/>
            <p:cNvSpPr txBox="1"/>
            <p:nvPr/>
          </p:nvSpPr>
          <p:spPr>
            <a:xfrm>
              <a:off x="7475961" y="2139619"/>
              <a:ext cx="2866355" cy="766799"/>
            </a:xfrm>
            <a:prstGeom prst="rect">
              <a:avLst/>
            </a:prstGeom>
            <a:noFill/>
            <a:ln>
              <a:noFill/>
            </a:ln>
          </p:spPr>
          <p:txBody>
            <a:bodyPr spcFirstLastPara="1" wrap="square" lIns="80000" tIns="80000" rIns="190500" bIns="182600" anchor="ctr" anchorCtr="0">
              <a:noAutofit/>
            </a:bodyPr>
            <a:lstStyle/>
            <a:p>
              <a:pPr marL="0" marR="0" lvl="0" indent="0" algn="l" rtl="0">
                <a:lnSpc>
                  <a:spcPct val="90000"/>
                </a:lnSpc>
                <a:spcBef>
                  <a:spcPts val="0"/>
                </a:spcBef>
                <a:spcAft>
                  <a:spcPts val="0"/>
                </a:spcAft>
                <a:buNone/>
              </a:pPr>
              <a:r>
                <a:rPr lang="en" sz="2100">
                  <a:solidFill>
                    <a:schemeClr val="lt1"/>
                  </a:solidFill>
                  <a:latin typeface="Arial"/>
                  <a:ea typeface="Arial"/>
                  <a:cs typeface="Arial"/>
                  <a:sym typeface="Arial"/>
                </a:rPr>
                <a:t>TECHNOLOGY</a:t>
              </a:r>
              <a:endParaRPr sz="2100">
                <a:solidFill>
                  <a:schemeClr val="lt1"/>
                </a:solidFill>
                <a:latin typeface="Arial"/>
                <a:ea typeface="Arial"/>
                <a:cs typeface="Arial"/>
                <a:sym typeface="Arial"/>
              </a:endParaRPr>
            </a:p>
          </p:txBody>
        </p:sp>
      </p:grpSp>
      <p:sp>
        <p:nvSpPr>
          <p:cNvPr id="400" name="Google Shape;400;p55"/>
          <p:cNvSpPr txBox="1"/>
          <p:nvPr/>
        </p:nvSpPr>
        <p:spPr>
          <a:xfrm>
            <a:off x="6039388" y="2745111"/>
            <a:ext cx="1794164" cy="692497"/>
          </a:xfrm>
          <a:prstGeom prst="rect">
            <a:avLst/>
          </a:prstGeom>
          <a:solidFill>
            <a:srgbClr val="FFFF00"/>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a:solidFill>
                  <a:schemeClr val="dk1"/>
                </a:solidFill>
              </a:rPr>
              <a:t>Techniques and approaches</a:t>
            </a:r>
            <a:endParaRPr sz="1400">
              <a:solidFill>
                <a:schemeClr val="dk1"/>
              </a:solidFill>
              <a:latin typeface="Arial"/>
              <a:ea typeface="Arial"/>
              <a:cs typeface="Arial"/>
              <a:sym typeface="Arial"/>
            </a:endParaRPr>
          </a:p>
        </p:txBody>
      </p:sp>
      <p:pic>
        <p:nvPicPr>
          <p:cNvPr id="2" name="slid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2939" y="3917092"/>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6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a:t>
            </a:fld>
            <a:endParaRPr sz="1100"/>
          </a:p>
        </p:txBody>
      </p:sp>
      <p:pic>
        <p:nvPicPr>
          <p:cNvPr id="143" name="Google Shape;143;p27"/>
          <p:cNvPicPr preferRelativeResize="0"/>
          <p:nvPr/>
        </p:nvPicPr>
        <p:blipFill>
          <a:blip r:embed="rId5">
            <a:alphaModFix/>
          </a:blip>
          <a:stretch>
            <a:fillRect/>
          </a:stretch>
        </p:blipFill>
        <p:spPr>
          <a:xfrm>
            <a:off x="152400" y="682450"/>
            <a:ext cx="8839197" cy="3778588"/>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6"/>
    </mc:Choice>
    <mc:Fallback xmlns="">
      <p:transition spd="slow" advTm="2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30</a:t>
            </a:fld>
            <a:endParaRPr sz="1100"/>
          </a:p>
        </p:txBody>
      </p:sp>
      <p:grpSp>
        <p:nvGrpSpPr>
          <p:cNvPr id="406" name="Google Shape;406;p56"/>
          <p:cNvGrpSpPr/>
          <p:nvPr/>
        </p:nvGrpSpPr>
        <p:grpSpPr>
          <a:xfrm>
            <a:off x="685069" y="324610"/>
            <a:ext cx="7756032" cy="2796062"/>
            <a:chOff x="1334" y="1704"/>
            <a:chExt cx="10341376" cy="3728082"/>
          </a:xfrm>
        </p:grpSpPr>
        <p:sp>
          <p:nvSpPr>
            <p:cNvPr id="407" name="Google Shape;407;p56"/>
            <p:cNvSpPr/>
            <p:nvPr/>
          </p:nvSpPr>
          <p:spPr>
            <a:xfrm rot="-5400000">
              <a:off x="1334" y="1704"/>
              <a:ext cx="3728082" cy="3728082"/>
            </a:xfrm>
            <a:prstGeom prst="down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8" name="Google Shape;408;p56"/>
            <p:cNvSpPr txBox="1"/>
            <p:nvPr/>
          </p:nvSpPr>
          <p:spPr>
            <a:xfrm>
              <a:off x="1335" y="933723"/>
              <a:ext cx="3075668" cy="1864041"/>
            </a:xfrm>
            <a:prstGeom prst="rect">
              <a:avLst/>
            </a:prstGeom>
            <a:noFill/>
            <a:ln>
              <a:noFill/>
            </a:ln>
          </p:spPr>
          <p:txBody>
            <a:bodyPr spcFirstLastPara="1" wrap="square" lIns="160025" tIns="160025" rIns="160025" bIns="160025" anchor="ctr" anchorCtr="0">
              <a:noAutofit/>
            </a:bodyPr>
            <a:lstStyle/>
            <a:p>
              <a:pPr marL="0" marR="0" lvl="0" indent="0" algn="ctr" rtl="0">
                <a:lnSpc>
                  <a:spcPct val="90000"/>
                </a:lnSpc>
                <a:spcBef>
                  <a:spcPts val="0"/>
                </a:spcBef>
                <a:spcAft>
                  <a:spcPts val="0"/>
                </a:spcAft>
                <a:buNone/>
              </a:pPr>
              <a:r>
                <a:rPr lang="en" sz="2300">
                  <a:solidFill>
                    <a:schemeClr val="lt1"/>
                  </a:solidFill>
                  <a:latin typeface="Arial"/>
                  <a:ea typeface="Arial"/>
                  <a:cs typeface="Arial"/>
                  <a:sym typeface="Arial"/>
                </a:rPr>
                <a:t>GOAL</a:t>
              </a:r>
              <a:endParaRPr sz="2300">
                <a:solidFill>
                  <a:schemeClr val="lt1"/>
                </a:solidFill>
                <a:latin typeface="Arial"/>
                <a:ea typeface="Arial"/>
                <a:cs typeface="Arial"/>
                <a:sym typeface="Arial"/>
              </a:endParaRPr>
            </a:p>
          </p:txBody>
        </p:sp>
        <p:sp>
          <p:nvSpPr>
            <p:cNvPr id="409" name="Google Shape;409;p56"/>
            <p:cNvSpPr/>
            <p:nvPr/>
          </p:nvSpPr>
          <p:spPr>
            <a:xfrm rot="5400000">
              <a:off x="6303582" y="1704"/>
              <a:ext cx="3728082" cy="3728082"/>
            </a:xfrm>
            <a:prstGeom prst="downArrow">
              <a:avLst>
                <a:gd name="adj1" fmla="val 50000"/>
                <a:gd name="adj2" fmla="val 35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56"/>
            <p:cNvSpPr txBox="1"/>
            <p:nvPr/>
          </p:nvSpPr>
          <p:spPr>
            <a:xfrm>
              <a:off x="6956010" y="933724"/>
              <a:ext cx="3386700" cy="1863900"/>
            </a:xfrm>
            <a:prstGeom prst="rect">
              <a:avLst/>
            </a:prstGeom>
            <a:noFill/>
            <a:ln>
              <a:noFill/>
            </a:ln>
          </p:spPr>
          <p:txBody>
            <a:bodyPr spcFirstLastPara="1" wrap="square" lIns="160025" tIns="160025" rIns="160025" bIns="160025" anchor="ctr" anchorCtr="0">
              <a:noAutofit/>
            </a:bodyPr>
            <a:lstStyle/>
            <a:p>
              <a:pPr marL="0" marR="0" lvl="0" indent="0" algn="ctr" rtl="0">
                <a:lnSpc>
                  <a:spcPct val="90000"/>
                </a:lnSpc>
                <a:spcBef>
                  <a:spcPts val="0"/>
                </a:spcBef>
                <a:spcAft>
                  <a:spcPts val="0"/>
                </a:spcAft>
                <a:buNone/>
              </a:pPr>
              <a:r>
                <a:rPr lang="en" sz="2300">
                  <a:solidFill>
                    <a:schemeClr val="lt1"/>
                  </a:solidFill>
                  <a:latin typeface="Arial"/>
                  <a:ea typeface="Arial"/>
                  <a:cs typeface="Arial"/>
                  <a:sym typeface="Arial"/>
                </a:rPr>
                <a:t>ASSESSMENT</a:t>
              </a:r>
              <a:endParaRPr sz="2300">
                <a:solidFill>
                  <a:schemeClr val="lt1"/>
                </a:solidFill>
                <a:latin typeface="Arial"/>
                <a:ea typeface="Arial"/>
                <a:cs typeface="Arial"/>
                <a:sym typeface="Arial"/>
              </a:endParaRPr>
            </a:p>
          </p:txBody>
        </p:sp>
      </p:grpSp>
      <p:pic>
        <p:nvPicPr>
          <p:cNvPr id="411" name="Google Shape;411;p56" descr="turn to clear vision | rachaelvoorhees | Flickr"/>
          <p:cNvPicPr preferRelativeResize="0"/>
          <p:nvPr/>
        </p:nvPicPr>
        <p:blipFill rotWithShape="1">
          <a:blip r:embed="rId5">
            <a:alphaModFix/>
          </a:blip>
          <a:srcRect/>
          <a:stretch/>
        </p:blipFill>
        <p:spPr>
          <a:xfrm>
            <a:off x="3075812" y="1991752"/>
            <a:ext cx="2888673" cy="1966216"/>
          </a:xfrm>
          <a:prstGeom prst="rect">
            <a:avLst/>
          </a:prstGeom>
          <a:noFill/>
          <a:ln>
            <a:noFill/>
          </a:ln>
        </p:spPr>
      </p:pic>
      <p:sp>
        <p:nvSpPr>
          <p:cNvPr id="412" name="Google Shape;412;p56"/>
          <p:cNvSpPr/>
          <p:nvPr/>
        </p:nvSpPr>
        <p:spPr>
          <a:xfrm>
            <a:off x="4338412" y="3720790"/>
            <a:ext cx="363474" cy="733806"/>
          </a:xfrm>
          <a:prstGeom prst="downArrow">
            <a:avLst>
              <a:gd name="adj1" fmla="val 50000"/>
              <a:gd name="adj2" fmla="val 50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413" name="Google Shape;413;p56"/>
          <p:cNvSpPr txBox="1"/>
          <p:nvPr/>
        </p:nvSpPr>
        <p:spPr>
          <a:xfrm>
            <a:off x="2985353" y="4594163"/>
            <a:ext cx="3069590" cy="392415"/>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100">
                <a:solidFill>
                  <a:schemeClr val="dk1"/>
                </a:solidFill>
                <a:latin typeface="Arial"/>
                <a:ea typeface="Arial"/>
                <a:cs typeface="Arial"/>
                <a:sym typeface="Arial"/>
              </a:rPr>
              <a:t>ACADEMIC INTEGRITY</a:t>
            </a:r>
            <a:endParaRPr sz="2100">
              <a:solidFill>
                <a:schemeClr val="dk1"/>
              </a:solidFill>
              <a:latin typeface="Arial"/>
              <a:ea typeface="Arial"/>
              <a:cs typeface="Arial"/>
              <a:sym typeface="Arial"/>
            </a:endParaRPr>
          </a:p>
        </p:txBody>
      </p:sp>
      <p:sp>
        <p:nvSpPr>
          <p:cNvPr id="414" name="Google Shape;414;p56"/>
          <p:cNvSpPr/>
          <p:nvPr/>
        </p:nvSpPr>
        <p:spPr>
          <a:xfrm rot="928221">
            <a:off x="5671251" y="3652844"/>
            <a:ext cx="2743200" cy="1129146"/>
          </a:xfrm>
          <a:prstGeom prst="ellipse">
            <a:avLst/>
          </a:prstGeom>
          <a:solidFill>
            <a:srgbClr val="54813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800">
                <a:solidFill>
                  <a:schemeClr val="lt1"/>
                </a:solidFill>
                <a:latin typeface="Arial"/>
                <a:ea typeface="Arial"/>
                <a:cs typeface="Arial"/>
                <a:sym typeface="Arial"/>
              </a:rPr>
              <a:t>TRUST and SHARED VALUES</a:t>
            </a:r>
            <a:endParaRPr sz="1800">
              <a:solidFill>
                <a:schemeClr val="lt1"/>
              </a:solidFill>
              <a:latin typeface="Arial"/>
              <a:ea typeface="Arial"/>
              <a:cs typeface="Arial"/>
              <a:sym typeface="Arial"/>
            </a:endParaRPr>
          </a:p>
        </p:txBody>
      </p:sp>
      <p:pic>
        <p:nvPicPr>
          <p:cNvPr id="2" name="slid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8829" y="372079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6256"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3000"/>
              <a:t>TAKEAWAYS</a:t>
            </a:r>
            <a:endParaRPr sz="3000"/>
          </a:p>
        </p:txBody>
      </p:sp>
      <p:sp>
        <p:nvSpPr>
          <p:cNvPr id="420" name="Google Shape;420;p5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2400">
                <a:latin typeface="Times New Roman"/>
                <a:ea typeface="Times New Roman"/>
                <a:cs typeface="Times New Roman"/>
                <a:sym typeface="Times New Roman"/>
              </a:rPr>
              <a:t>In order to find APPROPRIATE SOLUTIONS we can work to</a:t>
            </a:r>
            <a:endParaRPr sz="2400">
              <a:latin typeface="Times New Roman"/>
              <a:ea typeface="Times New Roman"/>
              <a:cs typeface="Times New Roman"/>
              <a:sym typeface="Times New Roman"/>
            </a:endParaRPr>
          </a:p>
          <a:p>
            <a:pPr marL="177800" lvl="0" indent="-38100" algn="l" rtl="0">
              <a:lnSpc>
                <a:spcPct val="90000"/>
              </a:lnSpc>
              <a:spcBef>
                <a:spcPts val="800"/>
              </a:spcBef>
              <a:spcAft>
                <a:spcPts val="0"/>
              </a:spcAft>
              <a:buClr>
                <a:schemeClr val="dk1"/>
              </a:buClr>
              <a:buSzPts val="2100"/>
              <a:buNone/>
            </a:pPr>
            <a:endParaRPr sz="2400">
              <a:latin typeface="Times New Roman"/>
              <a:ea typeface="Times New Roman"/>
              <a:cs typeface="Times New Roman"/>
              <a:sym typeface="Times New Roman"/>
            </a:endParaRPr>
          </a:p>
          <a:p>
            <a:pPr marL="177800" lvl="0" indent="-190500" algn="l" rtl="0">
              <a:lnSpc>
                <a:spcPct val="90000"/>
              </a:lnSpc>
              <a:spcBef>
                <a:spcPts val="800"/>
              </a:spcBef>
              <a:spcAft>
                <a:spcPts val="0"/>
              </a:spcAft>
              <a:buClr>
                <a:schemeClr val="dk1"/>
              </a:buClr>
              <a:buSzPts val="2400"/>
              <a:buChar char="•"/>
            </a:pPr>
            <a:r>
              <a:rPr lang="en" sz="2400">
                <a:latin typeface="Times New Roman"/>
                <a:ea typeface="Times New Roman"/>
                <a:cs typeface="Times New Roman"/>
                <a:sym typeface="Times New Roman"/>
              </a:rPr>
              <a:t>IDENTIFY the source of the problem (Technical, Design, Goals);</a:t>
            </a:r>
            <a:endParaRPr sz="2400"/>
          </a:p>
          <a:p>
            <a:pPr marL="177800" lvl="0" indent="-190500" algn="l" rtl="0">
              <a:lnSpc>
                <a:spcPct val="90000"/>
              </a:lnSpc>
              <a:spcBef>
                <a:spcPts val="800"/>
              </a:spcBef>
              <a:spcAft>
                <a:spcPts val="0"/>
              </a:spcAft>
              <a:buClr>
                <a:schemeClr val="dk1"/>
              </a:buClr>
              <a:buSzPts val="2400"/>
              <a:buChar char="•"/>
            </a:pPr>
            <a:r>
              <a:rPr lang="en" sz="2400">
                <a:latin typeface="Times New Roman"/>
                <a:ea typeface="Times New Roman"/>
                <a:cs typeface="Times New Roman"/>
                <a:sym typeface="Times New Roman"/>
              </a:rPr>
              <a:t>INTERROGATE the ASSUMPTIONS we are making about the learning environment;</a:t>
            </a:r>
            <a:endParaRPr sz="2400"/>
          </a:p>
          <a:p>
            <a:pPr marL="177800" lvl="0" indent="-190500" algn="l" rtl="0">
              <a:lnSpc>
                <a:spcPct val="90000"/>
              </a:lnSpc>
              <a:spcBef>
                <a:spcPts val="800"/>
              </a:spcBef>
              <a:spcAft>
                <a:spcPts val="0"/>
              </a:spcAft>
              <a:buClr>
                <a:schemeClr val="dk1"/>
              </a:buClr>
              <a:buSzPts val="2400"/>
              <a:buChar char="•"/>
            </a:pPr>
            <a:r>
              <a:rPr lang="en" sz="2400">
                <a:latin typeface="Times New Roman"/>
                <a:ea typeface="Times New Roman"/>
                <a:cs typeface="Times New Roman"/>
                <a:sym typeface="Times New Roman"/>
              </a:rPr>
              <a:t>ALIGN our practices with our GOALS;</a:t>
            </a:r>
            <a:endParaRPr sz="2400"/>
          </a:p>
          <a:p>
            <a:pPr marL="177800" lvl="0" indent="-190500" algn="l" rtl="0">
              <a:lnSpc>
                <a:spcPct val="90000"/>
              </a:lnSpc>
              <a:spcBef>
                <a:spcPts val="800"/>
              </a:spcBef>
              <a:spcAft>
                <a:spcPts val="0"/>
              </a:spcAft>
              <a:buClr>
                <a:schemeClr val="dk1"/>
              </a:buClr>
              <a:buSzPts val="2400"/>
              <a:buChar char="•"/>
            </a:pPr>
            <a:r>
              <a:rPr lang="en" sz="2400">
                <a:latin typeface="Times New Roman"/>
                <a:ea typeface="Times New Roman"/>
                <a:cs typeface="Times New Roman"/>
                <a:sym typeface="Times New Roman"/>
              </a:rPr>
              <a:t>CULTIVATE TRUST by thinking of the AGENCY of students as partners.</a:t>
            </a:r>
            <a:endParaRPr sz="2400">
              <a:latin typeface="Times New Roman"/>
              <a:ea typeface="Times New Roman"/>
              <a:cs typeface="Times New Roman"/>
              <a:sym typeface="Times New Roman"/>
            </a:endParaRPr>
          </a:p>
        </p:txBody>
      </p:sp>
      <p:sp>
        <p:nvSpPr>
          <p:cNvPr id="421" name="Google Shape;421;p5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31</a:t>
            </a:fld>
            <a:endParaRPr sz="11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8"/>
          <p:cNvSpPr txBox="1">
            <a:spLocks noGrp="1"/>
          </p:cNvSpPr>
          <p:nvPr>
            <p:ph type="title"/>
          </p:nvPr>
        </p:nvSpPr>
        <p:spPr>
          <a:xfrm>
            <a:off x="629841" y="342900"/>
            <a:ext cx="7089396" cy="539602"/>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2400"/>
              <a:buFont typeface="Times New Roman"/>
              <a:buNone/>
            </a:pPr>
            <a:r>
              <a:rPr lang="en" sz="1100"/>
              <a:t>LET’S HAVE THE CONVERSATION</a:t>
            </a:r>
            <a:endParaRPr sz="1100"/>
          </a:p>
        </p:txBody>
      </p:sp>
      <p:pic>
        <p:nvPicPr>
          <p:cNvPr id="427" name="Google Shape;427;p58"/>
          <p:cNvPicPr preferRelativeResize="0">
            <a:picLocks noGrp="1"/>
          </p:cNvPicPr>
          <p:nvPr>
            <p:ph type="body" idx="1"/>
          </p:nvPr>
        </p:nvPicPr>
        <p:blipFill rotWithShape="1">
          <a:blip r:embed="rId3">
            <a:alphaModFix/>
          </a:blip>
          <a:srcRect/>
          <a:stretch/>
        </p:blipFill>
        <p:spPr>
          <a:xfrm>
            <a:off x="4812344" y="1637414"/>
            <a:ext cx="3672050" cy="2459526"/>
          </a:xfrm>
          <a:prstGeom prst="rect">
            <a:avLst/>
          </a:prstGeom>
          <a:noFill/>
          <a:ln>
            <a:noFill/>
          </a:ln>
        </p:spPr>
      </p:pic>
      <p:sp>
        <p:nvSpPr>
          <p:cNvPr id="428" name="Google Shape;428;p58"/>
          <p:cNvSpPr txBox="1">
            <a:spLocks noGrp="1"/>
          </p:cNvSpPr>
          <p:nvPr>
            <p:ph type="body" idx="2"/>
          </p:nvPr>
        </p:nvSpPr>
        <p:spPr>
          <a:xfrm>
            <a:off x="675167" y="983512"/>
            <a:ext cx="3934047" cy="3418229"/>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1800"/>
              <a:buNone/>
            </a:pPr>
            <a:r>
              <a:rPr lang="en" sz="1800">
                <a:latin typeface="Times New Roman"/>
                <a:ea typeface="Times New Roman"/>
                <a:cs typeface="Times New Roman"/>
                <a:sym typeface="Times New Roman"/>
              </a:rPr>
              <a:t>LISA DICKSON: Chair, Pedagogy Visioning Committee</a:t>
            </a:r>
            <a:endParaRPr sz="1100"/>
          </a:p>
          <a:p>
            <a:pPr marL="0" lvl="0" indent="0" algn="l" rtl="0">
              <a:lnSpc>
                <a:spcPct val="90000"/>
              </a:lnSpc>
              <a:spcBef>
                <a:spcPts val="800"/>
              </a:spcBef>
              <a:spcAft>
                <a:spcPts val="0"/>
              </a:spcAft>
              <a:buClr>
                <a:schemeClr val="dk1"/>
              </a:buClr>
              <a:buSzPts val="1800"/>
              <a:buNone/>
            </a:pPr>
            <a:r>
              <a:rPr lang="en" sz="1800" u="sng">
                <a:solidFill>
                  <a:schemeClr val="hlink"/>
                </a:solidFill>
                <a:latin typeface="Times New Roman"/>
                <a:ea typeface="Times New Roman"/>
                <a:cs typeface="Times New Roman"/>
                <a:sym typeface="Times New Roman"/>
                <a:hlinkClick r:id="rId4"/>
              </a:rPr>
              <a:t>Lisa.Dickson@unbc.ca</a:t>
            </a:r>
            <a:endParaRPr sz="18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1800"/>
              <a:buNone/>
            </a:pPr>
            <a:r>
              <a:rPr lang="en" sz="1800">
                <a:latin typeface="Times New Roman"/>
                <a:ea typeface="Times New Roman"/>
                <a:cs typeface="Times New Roman"/>
                <a:sym typeface="Times New Roman"/>
              </a:rPr>
              <a:t>GRANT POTTER: eLearning Co-ordinator, CTLT</a:t>
            </a:r>
            <a:endParaRPr sz="1800">
              <a:solidFill>
                <a:srgbClr val="FF0000"/>
              </a:solidFill>
              <a:latin typeface="Times New Roman"/>
              <a:ea typeface="Times New Roman"/>
              <a:cs typeface="Times New Roman"/>
              <a:sym typeface="Times New Roman"/>
            </a:endParaRPr>
          </a:p>
          <a:p>
            <a:pPr marL="0" lvl="0" indent="0" algn="l" rtl="0">
              <a:lnSpc>
                <a:spcPct val="90000"/>
              </a:lnSpc>
              <a:spcBef>
                <a:spcPts val="800"/>
              </a:spcBef>
              <a:spcAft>
                <a:spcPts val="0"/>
              </a:spcAft>
              <a:buClr>
                <a:srgbClr val="FF0000"/>
              </a:buClr>
              <a:buSzPts val="1800"/>
              <a:buNone/>
            </a:pPr>
            <a:r>
              <a:rPr lang="en" sz="1800" u="sng">
                <a:solidFill>
                  <a:schemeClr val="hlink"/>
                </a:solidFill>
                <a:latin typeface="Times New Roman"/>
                <a:ea typeface="Times New Roman"/>
                <a:cs typeface="Times New Roman"/>
                <a:sym typeface="Times New Roman"/>
                <a:hlinkClick r:id="rId5"/>
              </a:rPr>
              <a:t>Grant.Potter@unbc.ca</a:t>
            </a:r>
            <a:endParaRPr sz="1800">
              <a:solidFill>
                <a:srgbClr val="FF0000"/>
              </a:solidFill>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1800"/>
              <a:buNone/>
            </a:pPr>
            <a:r>
              <a:rPr lang="en" sz="1800">
                <a:latin typeface="Times New Roman"/>
                <a:ea typeface="Times New Roman"/>
                <a:cs typeface="Times New Roman"/>
                <a:sym typeface="Times New Roman"/>
              </a:rPr>
              <a:t>ANNE SOMMERFELD: Interim Director of the CTLT</a:t>
            </a:r>
            <a:endParaRPr sz="1100"/>
          </a:p>
          <a:p>
            <a:pPr marL="0" lvl="0" indent="0" algn="l" rtl="0">
              <a:lnSpc>
                <a:spcPct val="90000"/>
              </a:lnSpc>
              <a:spcBef>
                <a:spcPts val="800"/>
              </a:spcBef>
              <a:spcAft>
                <a:spcPts val="0"/>
              </a:spcAft>
              <a:buClr>
                <a:schemeClr val="dk1"/>
              </a:buClr>
              <a:buSzPts val="1800"/>
              <a:buNone/>
            </a:pPr>
            <a:r>
              <a:rPr lang="en" sz="1800" u="sng">
                <a:solidFill>
                  <a:schemeClr val="hlink"/>
                </a:solidFill>
                <a:latin typeface="Times New Roman"/>
                <a:ea typeface="Times New Roman"/>
                <a:cs typeface="Times New Roman"/>
                <a:sym typeface="Times New Roman"/>
                <a:hlinkClick r:id="rId6"/>
              </a:rPr>
              <a:t>Anne.Sommerfeld@unbc.ca</a:t>
            </a:r>
            <a:endParaRPr sz="1800">
              <a:latin typeface="Times New Roman"/>
              <a:ea typeface="Times New Roman"/>
              <a:cs typeface="Times New Roman"/>
              <a:sym typeface="Times New Roman"/>
            </a:endParaRPr>
          </a:p>
          <a:p>
            <a:pPr marL="0" lvl="0" indent="0" algn="l" rtl="0">
              <a:lnSpc>
                <a:spcPct val="90000"/>
              </a:lnSpc>
              <a:spcBef>
                <a:spcPts val="800"/>
              </a:spcBef>
              <a:spcAft>
                <a:spcPts val="0"/>
              </a:spcAft>
              <a:buClr>
                <a:schemeClr val="dk1"/>
              </a:buClr>
              <a:buSzPts val="1800"/>
              <a:buNone/>
            </a:pPr>
            <a:endParaRPr sz="1800">
              <a:latin typeface="Times New Roman"/>
              <a:ea typeface="Times New Roman"/>
              <a:cs typeface="Times New Roman"/>
              <a:sym typeface="Times New Roman"/>
            </a:endParaRPr>
          </a:p>
        </p:txBody>
      </p:sp>
      <p:sp>
        <p:nvSpPr>
          <p:cNvPr id="429" name="Google Shape;429;p5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32</a:t>
            </a:fld>
            <a:endParaRPr sz="11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endParaRPr sz="1100"/>
          </a:p>
        </p:txBody>
      </p:sp>
      <p:pic>
        <p:nvPicPr>
          <p:cNvPr id="435" name="Google Shape;435;p59"/>
          <p:cNvPicPr preferRelativeResize="0">
            <a:picLocks noGrp="1"/>
          </p:cNvPicPr>
          <p:nvPr>
            <p:ph type="body" idx="1"/>
          </p:nvPr>
        </p:nvPicPr>
        <p:blipFill rotWithShape="1">
          <a:blip r:embed="rId3">
            <a:alphaModFix/>
          </a:blip>
          <a:srcRect/>
          <a:stretch/>
        </p:blipFill>
        <p:spPr>
          <a:xfrm>
            <a:off x="2124372" y="1369219"/>
            <a:ext cx="4895255" cy="3263504"/>
          </a:xfrm>
          <a:prstGeom prst="rect">
            <a:avLst/>
          </a:prstGeom>
          <a:noFill/>
          <a:ln>
            <a:noFill/>
          </a:ln>
        </p:spPr>
      </p:pic>
      <p:sp>
        <p:nvSpPr>
          <p:cNvPr id="436" name="Google Shape;436;p5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33</a:t>
            </a:fld>
            <a:endParaRPr sz="11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535500" y="296225"/>
            <a:ext cx="80730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2500"/>
              <a:t>PROBLEM: Academic dishonesty during online exams</a:t>
            </a:r>
            <a:endParaRPr sz="2500"/>
          </a:p>
        </p:txBody>
      </p:sp>
      <p:sp>
        <p:nvSpPr>
          <p:cNvPr id="149" name="Google Shape;149;p28"/>
          <p:cNvSpPr txBox="1">
            <a:spLocks noGrp="1"/>
          </p:cNvSpPr>
          <p:nvPr>
            <p:ph type="body" idx="1"/>
          </p:nvPr>
        </p:nvSpPr>
        <p:spPr>
          <a:xfrm>
            <a:off x="535500" y="1235125"/>
            <a:ext cx="2171700" cy="2230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latin typeface="Times New Roman"/>
                <a:ea typeface="Times New Roman"/>
                <a:cs typeface="Times New Roman"/>
                <a:sym typeface="Times New Roman"/>
              </a:rPr>
              <a:t>If the students are not watched throughout the exam, what is to stop them from conferring with each other or using their textbook or the internet to find the answers?</a:t>
            </a:r>
            <a:endParaRPr sz="1800">
              <a:latin typeface="Times New Roman"/>
              <a:ea typeface="Times New Roman"/>
              <a:cs typeface="Times New Roman"/>
              <a:sym typeface="Times New Roman"/>
            </a:endParaRPr>
          </a:p>
        </p:txBody>
      </p:sp>
      <p:sp>
        <p:nvSpPr>
          <p:cNvPr id="150" name="Google Shape;150;p28"/>
          <p:cNvSpPr txBox="1">
            <a:spLocks noGrp="1"/>
          </p:cNvSpPr>
          <p:nvPr>
            <p:ph type="body" idx="2"/>
          </p:nvPr>
        </p:nvSpPr>
        <p:spPr>
          <a:xfrm>
            <a:off x="535500" y="3641950"/>
            <a:ext cx="2348400" cy="11925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latin typeface="Times New Roman"/>
                <a:ea typeface="Times New Roman"/>
                <a:cs typeface="Times New Roman"/>
                <a:sym typeface="Times New Roman"/>
              </a:rPr>
              <a:t>How can I observe students in an online exam to make sure they aren’t cheating?</a:t>
            </a:r>
            <a:endParaRPr sz="1800">
              <a:latin typeface="Times New Roman"/>
              <a:ea typeface="Times New Roman"/>
              <a:cs typeface="Times New Roman"/>
              <a:sym typeface="Times New Roman"/>
            </a:endParaRPr>
          </a:p>
        </p:txBody>
      </p:sp>
      <p:sp>
        <p:nvSpPr>
          <p:cNvPr id="151" name="Google Shape;151;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4</a:t>
            </a:fld>
            <a:endParaRPr sz="1100"/>
          </a:p>
        </p:txBody>
      </p:sp>
      <p:pic>
        <p:nvPicPr>
          <p:cNvPr id="152" name="Google Shape;152;p28" title="Student checking their phone for answers during an online exam"/>
          <p:cNvPicPr preferRelativeResize="0"/>
          <p:nvPr/>
        </p:nvPicPr>
        <p:blipFill rotWithShape="1">
          <a:blip r:embed="rId5">
            <a:alphaModFix/>
          </a:blip>
          <a:srcRect/>
          <a:stretch/>
        </p:blipFill>
        <p:spPr>
          <a:xfrm>
            <a:off x="3544916" y="1290416"/>
            <a:ext cx="5238725" cy="3489875"/>
          </a:xfrm>
          <a:prstGeom prst="rect">
            <a:avLst/>
          </a:prstGeom>
          <a:noFill/>
          <a:ln>
            <a:noFill/>
          </a:ln>
        </p:spPr>
      </p:pic>
      <p:pic>
        <p:nvPicPr>
          <p:cNvPr id="2" name="slid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5444" y="4270247"/>
            <a:ext cx="640451" cy="640451"/>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5</a:t>
            </a:fld>
            <a:endParaRPr sz="1100"/>
          </a:p>
        </p:txBody>
      </p:sp>
      <p:pic>
        <p:nvPicPr>
          <p:cNvPr id="158" name="Google Shape;158;p29"/>
          <p:cNvPicPr preferRelativeResize="0"/>
          <p:nvPr/>
        </p:nvPicPr>
        <p:blipFill>
          <a:blip r:embed="rId5">
            <a:alphaModFix/>
          </a:blip>
          <a:stretch>
            <a:fillRect/>
          </a:stretch>
        </p:blipFill>
        <p:spPr>
          <a:xfrm>
            <a:off x="2541313" y="167825"/>
            <a:ext cx="6029327" cy="4543525"/>
          </a:xfrm>
          <a:prstGeom prst="rect">
            <a:avLst/>
          </a:prstGeom>
          <a:noFill/>
          <a:ln>
            <a:noFill/>
          </a:ln>
        </p:spPr>
      </p:pic>
      <p:sp>
        <p:nvSpPr>
          <p:cNvPr id="159" name="Google Shape;159;p29"/>
          <p:cNvSpPr txBox="1"/>
          <p:nvPr/>
        </p:nvSpPr>
        <p:spPr>
          <a:xfrm>
            <a:off x="106950" y="4767263"/>
            <a:ext cx="8408400" cy="4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chemeClr val="hlink"/>
                </a:solidFill>
                <a:hlinkClick r:id="rId6"/>
              </a:rPr>
              <a:t>https://www.theverge.com/2020/4/29/21232777/examity-remote-test-proctoring-online-class-education</a:t>
            </a:r>
            <a:r>
              <a:rPr lang="en" sz="1200"/>
              <a:t> </a:t>
            </a:r>
            <a:endParaRPr sz="1200"/>
          </a:p>
        </p:txBody>
      </p:sp>
      <p:sp>
        <p:nvSpPr>
          <p:cNvPr id="160" name="Google Shape;160;p29"/>
          <p:cNvSpPr txBox="1"/>
          <p:nvPr/>
        </p:nvSpPr>
        <p:spPr>
          <a:xfrm>
            <a:off x="184450" y="938100"/>
            <a:ext cx="2146800" cy="256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Times New Roman"/>
                <a:ea typeface="Times New Roman"/>
                <a:cs typeface="Times New Roman"/>
                <a:sym typeface="Times New Roman"/>
              </a:rPr>
              <a:t>PROBLEM:</a:t>
            </a:r>
            <a:br>
              <a:rPr lang="en" sz="2500">
                <a:latin typeface="Times New Roman"/>
                <a:ea typeface="Times New Roman"/>
                <a:cs typeface="Times New Roman"/>
                <a:sym typeface="Times New Roman"/>
              </a:rPr>
            </a:br>
            <a:r>
              <a:rPr lang="en" sz="2500">
                <a:latin typeface="Times New Roman"/>
                <a:ea typeface="Times New Roman"/>
                <a:cs typeface="Times New Roman"/>
                <a:sym typeface="Times New Roman"/>
              </a:rPr>
              <a:t/>
            </a:r>
            <a:br>
              <a:rPr lang="en" sz="2500">
                <a:latin typeface="Times New Roman"/>
                <a:ea typeface="Times New Roman"/>
                <a:cs typeface="Times New Roman"/>
                <a:sym typeface="Times New Roman"/>
              </a:rPr>
            </a:br>
            <a:r>
              <a:rPr lang="en" sz="2500">
                <a:latin typeface="Times New Roman"/>
                <a:ea typeface="Times New Roman"/>
                <a:cs typeface="Times New Roman"/>
                <a:sym typeface="Times New Roman"/>
              </a:rPr>
              <a:t>Promises and claims of online proctoring services</a:t>
            </a:r>
            <a:endParaRPr sz="2500">
              <a:latin typeface="Times New Roman"/>
              <a:ea typeface="Times New Roman"/>
              <a:cs typeface="Times New Roman"/>
              <a:sym typeface="Times New Roman"/>
            </a:endParaRPr>
          </a:p>
        </p:txBody>
      </p:sp>
      <p:pic>
        <p:nvPicPr>
          <p:cNvPr id="2"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9013" y="409138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6</a:t>
            </a:fld>
            <a:endParaRPr sz="1100"/>
          </a:p>
        </p:txBody>
      </p:sp>
      <p:pic>
        <p:nvPicPr>
          <p:cNvPr id="166" name="Google Shape;166;p30"/>
          <p:cNvPicPr preferRelativeResize="0"/>
          <p:nvPr/>
        </p:nvPicPr>
        <p:blipFill>
          <a:blip r:embed="rId5">
            <a:alphaModFix/>
          </a:blip>
          <a:stretch>
            <a:fillRect/>
          </a:stretch>
        </p:blipFill>
        <p:spPr>
          <a:xfrm>
            <a:off x="108431" y="2469425"/>
            <a:ext cx="2396494" cy="2571751"/>
          </a:xfrm>
          <a:prstGeom prst="rect">
            <a:avLst/>
          </a:prstGeom>
          <a:noFill/>
          <a:ln>
            <a:noFill/>
          </a:ln>
        </p:spPr>
      </p:pic>
      <p:pic>
        <p:nvPicPr>
          <p:cNvPr id="167" name="Google Shape;167;p30"/>
          <p:cNvPicPr preferRelativeResize="0"/>
          <p:nvPr/>
        </p:nvPicPr>
        <p:blipFill>
          <a:blip r:embed="rId6">
            <a:alphaModFix/>
          </a:blip>
          <a:stretch>
            <a:fillRect/>
          </a:stretch>
        </p:blipFill>
        <p:spPr>
          <a:xfrm>
            <a:off x="4443200" y="118375"/>
            <a:ext cx="4700801" cy="2286750"/>
          </a:xfrm>
          <a:prstGeom prst="rect">
            <a:avLst/>
          </a:prstGeom>
          <a:noFill/>
          <a:ln>
            <a:noFill/>
          </a:ln>
        </p:spPr>
      </p:pic>
      <p:pic>
        <p:nvPicPr>
          <p:cNvPr id="168" name="Google Shape;168;p30"/>
          <p:cNvPicPr preferRelativeResize="0"/>
          <p:nvPr/>
        </p:nvPicPr>
        <p:blipFill>
          <a:blip r:embed="rId7">
            <a:alphaModFix/>
          </a:blip>
          <a:stretch>
            <a:fillRect/>
          </a:stretch>
        </p:blipFill>
        <p:spPr>
          <a:xfrm>
            <a:off x="108425" y="118384"/>
            <a:ext cx="2057401" cy="2172269"/>
          </a:xfrm>
          <a:prstGeom prst="rect">
            <a:avLst/>
          </a:prstGeom>
          <a:noFill/>
          <a:ln>
            <a:noFill/>
          </a:ln>
        </p:spPr>
      </p:pic>
      <p:pic>
        <p:nvPicPr>
          <p:cNvPr id="169" name="Google Shape;169;p30"/>
          <p:cNvPicPr preferRelativeResize="0"/>
          <p:nvPr/>
        </p:nvPicPr>
        <p:blipFill>
          <a:blip r:embed="rId8">
            <a:alphaModFix/>
          </a:blip>
          <a:stretch>
            <a:fillRect/>
          </a:stretch>
        </p:blipFill>
        <p:spPr>
          <a:xfrm>
            <a:off x="6157675" y="1003075"/>
            <a:ext cx="2750627" cy="3400375"/>
          </a:xfrm>
          <a:prstGeom prst="rect">
            <a:avLst/>
          </a:prstGeom>
          <a:noFill/>
          <a:ln>
            <a:noFill/>
          </a:ln>
        </p:spPr>
      </p:pic>
      <p:pic>
        <p:nvPicPr>
          <p:cNvPr id="170" name="Google Shape;170;p30"/>
          <p:cNvPicPr preferRelativeResize="0"/>
          <p:nvPr/>
        </p:nvPicPr>
        <p:blipFill>
          <a:blip r:embed="rId9">
            <a:alphaModFix/>
          </a:blip>
          <a:stretch>
            <a:fillRect/>
          </a:stretch>
        </p:blipFill>
        <p:spPr>
          <a:xfrm>
            <a:off x="2657325" y="2703612"/>
            <a:ext cx="3347951" cy="2103372"/>
          </a:xfrm>
          <a:prstGeom prst="rect">
            <a:avLst/>
          </a:prstGeom>
          <a:noFill/>
          <a:ln>
            <a:noFill/>
          </a:ln>
        </p:spPr>
      </p:pic>
      <p:pic>
        <p:nvPicPr>
          <p:cNvPr id="171" name="Google Shape;171;p30"/>
          <p:cNvPicPr preferRelativeResize="0"/>
          <p:nvPr/>
        </p:nvPicPr>
        <p:blipFill>
          <a:blip r:embed="rId10">
            <a:alphaModFix/>
          </a:blip>
          <a:stretch>
            <a:fillRect/>
          </a:stretch>
        </p:blipFill>
        <p:spPr>
          <a:xfrm>
            <a:off x="2165825" y="118372"/>
            <a:ext cx="2396500" cy="2439302"/>
          </a:xfrm>
          <a:prstGeom prst="rect">
            <a:avLst/>
          </a:prstGeom>
          <a:noFill/>
          <a:ln>
            <a:noFill/>
          </a:ln>
        </p:spPr>
      </p:pic>
      <p:pic>
        <p:nvPicPr>
          <p:cNvPr id="2" name="slid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31200" y="4283480"/>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1"/>
          <p:cNvSpPr txBox="1">
            <a:spLocks noGrp="1"/>
          </p:cNvSpPr>
          <p:nvPr>
            <p:ph type="title"/>
          </p:nvPr>
        </p:nvSpPr>
        <p:spPr>
          <a:xfrm>
            <a:off x="568175" y="213325"/>
            <a:ext cx="3682800" cy="7155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chemeClr val="dk1"/>
              </a:buClr>
              <a:buSzPts val="3300"/>
              <a:buFont typeface="Times New Roman"/>
              <a:buNone/>
            </a:pPr>
            <a:r>
              <a:rPr lang="en" sz="2000"/>
              <a:t>IDENTIFYING THE PROBLEM</a:t>
            </a:r>
            <a:endParaRPr sz="2000"/>
          </a:p>
        </p:txBody>
      </p:sp>
      <p:pic>
        <p:nvPicPr>
          <p:cNvPr id="177" name="Google Shape;177;p31" title="stylized fish skeleton"/>
          <p:cNvPicPr preferRelativeResize="0">
            <a:picLocks noGrp="1"/>
          </p:cNvPicPr>
          <p:nvPr>
            <p:ph type="body" idx="1"/>
          </p:nvPr>
        </p:nvPicPr>
        <p:blipFill rotWithShape="1">
          <a:blip r:embed="rId5">
            <a:alphaModFix/>
          </a:blip>
          <a:srcRect/>
          <a:stretch/>
        </p:blipFill>
        <p:spPr>
          <a:xfrm>
            <a:off x="568175" y="1663680"/>
            <a:ext cx="3898800" cy="2967000"/>
          </a:xfrm>
          <a:prstGeom prst="rect">
            <a:avLst/>
          </a:prstGeom>
          <a:noFill/>
          <a:ln>
            <a:noFill/>
          </a:ln>
        </p:spPr>
      </p:pic>
      <p:pic>
        <p:nvPicPr>
          <p:cNvPr id="178" name="Google Shape;178;p31" title="Godzilla at a dam overlooking a city"/>
          <p:cNvPicPr preferRelativeResize="0"/>
          <p:nvPr/>
        </p:nvPicPr>
        <p:blipFill rotWithShape="1">
          <a:blip r:embed="rId6">
            <a:alphaModFix/>
          </a:blip>
          <a:srcRect/>
          <a:stretch/>
        </p:blipFill>
        <p:spPr>
          <a:xfrm>
            <a:off x="5008550" y="1663675"/>
            <a:ext cx="3755475" cy="2966999"/>
          </a:xfrm>
          <a:prstGeom prst="rect">
            <a:avLst/>
          </a:prstGeom>
          <a:noFill/>
          <a:ln>
            <a:noFill/>
          </a:ln>
        </p:spPr>
      </p:pic>
      <p:sp>
        <p:nvSpPr>
          <p:cNvPr id="179" name="Google Shape;179;p31"/>
          <p:cNvSpPr txBox="1"/>
          <p:nvPr/>
        </p:nvSpPr>
        <p:spPr>
          <a:xfrm>
            <a:off x="1788910" y="795791"/>
            <a:ext cx="5566200" cy="715500"/>
          </a:xfrm>
          <a:prstGeom prst="rect">
            <a:avLst/>
          </a:prstGeom>
          <a:solidFill>
            <a:srgbClr val="C4E0B2"/>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100" b="0" i="0" u="none" strike="noStrike" cap="none">
                <a:solidFill>
                  <a:schemeClr val="dk1"/>
                </a:solidFill>
                <a:latin typeface="Times New Roman"/>
                <a:ea typeface="Times New Roman"/>
                <a:cs typeface="Times New Roman"/>
                <a:sym typeface="Times New Roman"/>
              </a:rPr>
              <a:t>Sometimes, what appears to be a TECH problem is actually a problem farther UPSTREAM.</a:t>
            </a:r>
            <a:endParaRPr sz="2100" b="0" i="0" u="none" strike="noStrike" cap="none">
              <a:solidFill>
                <a:schemeClr val="dk1"/>
              </a:solidFill>
              <a:latin typeface="Times New Roman"/>
              <a:ea typeface="Times New Roman"/>
              <a:cs typeface="Times New Roman"/>
              <a:sym typeface="Times New Roman"/>
            </a:endParaRPr>
          </a:p>
        </p:txBody>
      </p:sp>
      <p:sp>
        <p:nvSpPr>
          <p:cNvPr id="180" name="Google Shape;180;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7</a:t>
            </a:fld>
            <a:endParaRPr sz="1100"/>
          </a:p>
        </p:txBody>
      </p:sp>
      <p:pic>
        <p:nvPicPr>
          <p:cNvPr id="2" name="slid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31200" y="4091385"/>
            <a:ext cx="812800" cy="812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body" idx="1"/>
          </p:nvPr>
        </p:nvSpPr>
        <p:spPr>
          <a:xfrm>
            <a:off x="4629150" y="415058"/>
            <a:ext cx="38862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latin typeface="Times New Roman"/>
                <a:ea typeface="Times New Roman"/>
                <a:cs typeface="Times New Roman"/>
                <a:sym typeface="Times New Roman"/>
              </a:rPr>
              <a:t>DESIGN</a:t>
            </a:r>
            <a:endParaRPr sz="1800">
              <a:latin typeface="Times New Roman"/>
              <a:ea typeface="Times New Roman"/>
              <a:cs typeface="Times New Roman"/>
              <a:sym typeface="Times New Roman"/>
            </a:endParaRPr>
          </a:p>
        </p:txBody>
      </p:sp>
      <p:sp>
        <p:nvSpPr>
          <p:cNvPr id="193" name="Google Shape;193;p33"/>
          <p:cNvSpPr txBox="1">
            <a:spLocks noGrp="1"/>
          </p:cNvSpPr>
          <p:nvPr>
            <p:ph type="body" idx="2"/>
          </p:nvPr>
        </p:nvSpPr>
        <p:spPr>
          <a:xfrm>
            <a:off x="750360" y="415058"/>
            <a:ext cx="3886200" cy="3263504"/>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dk1"/>
              </a:buClr>
              <a:buSzPts val="2100"/>
              <a:buNone/>
            </a:pPr>
            <a:r>
              <a:rPr lang="en" sz="1800">
                <a:latin typeface="Times New Roman"/>
                <a:ea typeface="Times New Roman"/>
                <a:cs typeface="Times New Roman"/>
                <a:sym typeface="Times New Roman"/>
              </a:rPr>
              <a:t>REFLECTION/PHILOSOPHY</a:t>
            </a:r>
            <a:endParaRPr sz="1800">
              <a:latin typeface="Times New Roman"/>
              <a:ea typeface="Times New Roman"/>
              <a:cs typeface="Times New Roman"/>
              <a:sym typeface="Times New Roman"/>
            </a:endParaRPr>
          </a:p>
        </p:txBody>
      </p:sp>
      <p:pic>
        <p:nvPicPr>
          <p:cNvPr id="194" name="Google Shape;194;p33" title="stylized, colourful bright ideas graphic where the &quot;bulb&quot; is in the shape of a brain"/>
          <p:cNvPicPr preferRelativeResize="0"/>
          <p:nvPr/>
        </p:nvPicPr>
        <p:blipFill rotWithShape="1">
          <a:blip r:embed="rId5">
            <a:alphaModFix/>
          </a:blip>
          <a:srcRect/>
          <a:stretch/>
        </p:blipFill>
        <p:spPr>
          <a:xfrm>
            <a:off x="4677096" y="1052983"/>
            <a:ext cx="3805128" cy="2493335"/>
          </a:xfrm>
          <a:prstGeom prst="rect">
            <a:avLst/>
          </a:prstGeom>
          <a:noFill/>
          <a:ln>
            <a:noFill/>
          </a:ln>
        </p:spPr>
      </p:pic>
      <p:pic>
        <p:nvPicPr>
          <p:cNvPr id="195" name="Google Shape;195;p33" title="graphic of a head in silhouette with gears turning inside"/>
          <p:cNvPicPr preferRelativeResize="0"/>
          <p:nvPr/>
        </p:nvPicPr>
        <p:blipFill rotWithShape="1">
          <a:blip r:embed="rId6">
            <a:alphaModFix/>
          </a:blip>
          <a:srcRect/>
          <a:stretch/>
        </p:blipFill>
        <p:spPr>
          <a:xfrm>
            <a:off x="750360" y="920741"/>
            <a:ext cx="2757820" cy="2757820"/>
          </a:xfrm>
          <a:prstGeom prst="rect">
            <a:avLst/>
          </a:prstGeom>
          <a:noFill/>
          <a:ln>
            <a:noFill/>
          </a:ln>
        </p:spPr>
      </p:pic>
      <p:sp>
        <p:nvSpPr>
          <p:cNvPr id="196" name="Google Shape;196;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8</a:t>
            </a:fld>
            <a:endParaRPr sz="1100"/>
          </a:p>
        </p:txBody>
      </p:sp>
      <p:sp>
        <p:nvSpPr>
          <p:cNvPr id="197" name="Google Shape;197;p33"/>
          <p:cNvSpPr/>
          <p:nvPr/>
        </p:nvSpPr>
        <p:spPr>
          <a:xfrm>
            <a:off x="1093643" y="3459632"/>
            <a:ext cx="2071254" cy="1323109"/>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Arial"/>
                <a:ea typeface="Arial"/>
                <a:cs typeface="Arial"/>
                <a:sym typeface="Arial"/>
              </a:rPr>
              <a:t>ASSUMPTIONS ABOUT THE LEARNING ENVIRONMENT</a:t>
            </a:r>
            <a:endParaRPr sz="1400" b="0" i="0" u="none" strike="noStrike" cap="none">
              <a:solidFill>
                <a:schemeClr val="lt1"/>
              </a:solidFill>
              <a:latin typeface="Arial"/>
              <a:ea typeface="Arial"/>
              <a:cs typeface="Arial"/>
              <a:sym typeface="Arial"/>
            </a:endParaRPr>
          </a:p>
        </p:txBody>
      </p:sp>
      <p:sp>
        <p:nvSpPr>
          <p:cNvPr id="198" name="Google Shape;198;p33"/>
          <p:cNvSpPr/>
          <p:nvPr/>
        </p:nvSpPr>
        <p:spPr>
          <a:xfrm>
            <a:off x="5544033" y="3483894"/>
            <a:ext cx="2071254" cy="1323109"/>
          </a:xfrm>
          <a:prstGeom prst="ellipse">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0" i="0" u="none" strike="noStrike" cap="none">
                <a:solidFill>
                  <a:schemeClr val="lt1"/>
                </a:solidFill>
                <a:latin typeface="Arial"/>
                <a:ea typeface="Arial"/>
                <a:cs typeface="Arial"/>
                <a:sym typeface="Arial"/>
              </a:rPr>
              <a:t>ALIGNMENT OF GOALS and PRACTICES</a:t>
            </a:r>
            <a:endParaRPr sz="1400" b="0" i="0" u="none" strike="noStrike" cap="none">
              <a:solidFill>
                <a:schemeClr val="lt1"/>
              </a:solidFill>
              <a:latin typeface="Arial"/>
              <a:ea typeface="Arial"/>
              <a:cs typeface="Arial"/>
              <a:sym typeface="Aria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sz="1100"/>
              <a:t>9</a:t>
            </a:fld>
            <a:endParaRPr sz="1100"/>
          </a:p>
        </p:txBody>
      </p:sp>
      <p:pic>
        <p:nvPicPr>
          <p:cNvPr id="204" name="Google Shape;204;p34"/>
          <p:cNvPicPr preferRelativeResize="0"/>
          <p:nvPr/>
        </p:nvPicPr>
        <p:blipFill>
          <a:blip r:embed="rId5">
            <a:alphaModFix/>
          </a:blip>
          <a:stretch>
            <a:fillRect/>
          </a:stretch>
        </p:blipFill>
        <p:spPr>
          <a:xfrm>
            <a:off x="152400" y="451888"/>
            <a:ext cx="8839200" cy="4239733"/>
          </a:xfrm>
          <a:prstGeom prst="rect">
            <a:avLst/>
          </a:prstGeom>
          <a:noFill/>
          <a:ln>
            <a:no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45847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5|12.4|2.4"/>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TotalTime>
  <Words>1931</Words>
  <Application>Microsoft Macintosh PowerPoint</Application>
  <PresentationFormat>On-screen Show (16:9)</PresentationFormat>
  <Paragraphs>266</Paragraphs>
  <Slides>33</Slides>
  <Notes>33</Notes>
  <HiddenSlides>0</HiddenSlides>
  <MMClips>31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33</vt:i4>
      </vt:variant>
    </vt:vector>
  </HeadingPairs>
  <TitlesOfParts>
    <vt:vector size="38" baseType="lpstr">
      <vt:lpstr>Arial</vt:lpstr>
      <vt:lpstr>Times New Roman</vt:lpstr>
      <vt:lpstr>Wingdings</vt:lpstr>
      <vt:lpstr>Simple Light</vt:lpstr>
      <vt:lpstr>Office Theme</vt:lpstr>
      <vt:lpstr>PowerPoint Presentation</vt:lpstr>
      <vt:lpstr>PowerPoint Presentation</vt:lpstr>
      <vt:lpstr>PowerPoint Presentation</vt:lpstr>
      <vt:lpstr>PROBLEM: Academic dishonesty during online exams</vt:lpstr>
      <vt:lpstr>PowerPoint Presentation</vt:lpstr>
      <vt:lpstr>PowerPoint Presentation</vt:lpstr>
      <vt:lpstr>IDENTIFYING THE PROBLEM</vt:lpstr>
      <vt:lpstr>PowerPoint Presentation</vt:lpstr>
      <vt:lpstr>PowerPoint Presentation</vt:lpstr>
      <vt:lpstr>A PROBLEM  FOR PHILOSOPHY</vt:lpstr>
      <vt:lpstr>SYSTEMIC CONSIDERATION</vt:lpstr>
      <vt:lpstr>SUPPORT AND TRUST</vt:lpstr>
      <vt:lpstr>CREATING AN INTELLECTUAL COMMUNITY</vt:lpstr>
      <vt:lpstr>THINKING TOGETHER</vt:lpstr>
      <vt:lpstr>SHIFTING THE PARADIGM</vt:lpstr>
      <vt:lpstr>NOVEL CONDITIONS,  REORGANIZED UNDERSTANDING</vt:lpstr>
      <vt:lpstr>QUESTIONS for REFLECTION</vt:lpstr>
      <vt:lpstr>REFRAMING THE QUESTION</vt:lpstr>
      <vt:lpstr>PowerPoint Presentation</vt:lpstr>
      <vt:lpstr>A PROBLEM FOR DESIGN</vt:lpstr>
      <vt:lpstr>MINING THE QUESTION:</vt:lpstr>
      <vt:lpstr>REFRAMING THE QUESTION</vt:lpstr>
      <vt:lpstr>A PROBLEM OF DESIGN: Example from IASK </vt:lpstr>
      <vt:lpstr>PowerPoint Presentation</vt:lpstr>
      <vt:lpstr>STOP, ASK, REFLECT</vt:lpstr>
      <vt:lpstr>CLARITY OF RATIONALE🡪TRUST</vt:lpstr>
      <vt:lpstr>DESIGN SOLUTION:  Aligning Goals and Assessments</vt:lpstr>
      <vt:lpstr>PowerPoint Presentation</vt:lpstr>
      <vt:lpstr>PowerPoint Presentation</vt:lpstr>
      <vt:lpstr>PowerPoint Presentation</vt:lpstr>
      <vt:lpstr>TAKEAWAYS</vt:lpstr>
      <vt:lpstr>LET’S HAVE THE CONVERSATION</vt:lpstr>
      <vt:lpstr>PowerPoint Presentation</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Dickson</dc:creator>
  <cp:lastModifiedBy>Grant Potter</cp:lastModifiedBy>
  <cp:revision>20</cp:revision>
  <dcterms:modified xsi:type="dcterms:W3CDTF">2020-10-19T17:03:28Z</dcterms:modified>
</cp:coreProperties>
</file>