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gxN/DUWaJ6vnErWel2vGz28Q8hv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8b43c41474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8b43c41474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b43c4147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8b43c4147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6 pillars or learning plus Excellence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3C47D"/>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FSbx19GSGg0"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5400"/>
              <a:buFont typeface="Calibri"/>
              <a:buNone/>
            </a:pPr>
            <a:r>
              <a:rPr lang="en-US" sz="5400"/>
              <a:t>Managing Student Expectations for Online Learning </a:t>
            </a:r>
            <a:endParaRPr sz="5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8b43c41474_1_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A quick film...</a:t>
            </a:r>
            <a:endParaRPr/>
          </a:p>
        </p:txBody>
      </p:sp>
      <p:pic>
        <p:nvPicPr>
          <p:cNvPr id="90" name="Google Shape;90;g8b43c41474_1_5" descr="In this video, Binyomin Abrams, master lecturer of chemistry at the Boston University College of Arts &amp; Sciences, teaches his first class remotely, and talks about the challenges and rewards of remote teaching and learning during the COVID-19 pandemic.&#10;&#10;It’s perhaps the biggest experiment in higher education in modern times. As universities across the country and world close their campuses and send students home to continue learning remotely, scholars and professors shift to remote teaching, reconnecting with their students via technology amid the global COVID-19 pandemic.&#10;&#10;Read the article &quot;Remote Teaching and Learning in the Time of COVID-19&quot; on BU Today: https://www.bu.edu/articles/2020/remote-teaching-learning-chemistry-during-covid-19-pandemic/" title="Remote Teaching and Learning During the COVID-19 Pandemic: Chemistry 102">
            <a:hlinkClick r:id="rId3"/>
          </p:cNvPr>
          <p:cNvPicPr preferRelativeResize="0"/>
          <p:nvPr/>
        </p:nvPicPr>
        <p:blipFill>
          <a:blip r:embed="rId4">
            <a:alphaModFix/>
          </a:blip>
          <a:stretch>
            <a:fillRect/>
          </a:stretch>
        </p:blipFill>
        <p:spPr>
          <a:xfrm>
            <a:off x="1571550" y="1373050"/>
            <a:ext cx="8850376" cy="5128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Establishing trust with dedicated online syllabi</a:t>
            </a:r>
            <a:endParaRPr/>
          </a:p>
        </p:txBody>
      </p:sp>
      <p:sp>
        <p:nvSpPr>
          <p:cNvPr id="96" name="Google Shape;96;p2"/>
          <p:cNvSpPr txBox="1">
            <a:spLocks noGrp="1"/>
          </p:cNvSpPr>
          <p:nvPr>
            <p:ph type="body" idx="1"/>
          </p:nvPr>
        </p:nvSpPr>
        <p:spPr>
          <a:xfrm>
            <a:off x="838200" y="1933800"/>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Dedicated online syllabi can clarify:</a:t>
            </a:r>
            <a:endParaRPr/>
          </a:p>
          <a:p>
            <a:pPr marL="0" lvl="0" indent="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Font typeface="Calibri"/>
              <a:buChar char="-"/>
            </a:pPr>
            <a:r>
              <a:rPr lang="en-US"/>
              <a:t>Office hours</a:t>
            </a:r>
            <a:endParaRPr/>
          </a:p>
          <a:p>
            <a:pPr marL="228600" lvl="0" indent="-228600" algn="l" rtl="0">
              <a:lnSpc>
                <a:spcPct val="90000"/>
              </a:lnSpc>
              <a:spcBef>
                <a:spcPts val="1000"/>
              </a:spcBef>
              <a:spcAft>
                <a:spcPts val="0"/>
              </a:spcAft>
              <a:buClr>
                <a:schemeClr val="dk1"/>
              </a:buClr>
              <a:buSzPts val="2800"/>
              <a:buFont typeface="Calibri"/>
              <a:buChar char="-"/>
            </a:pPr>
            <a:r>
              <a:rPr lang="en-US"/>
              <a:t>Assessment rubrics</a:t>
            </a:r>
            <a:endParaRPr/>
          </a:p>
          <a:p>
            <a:pPr marL="228600" lvl="0" indent="-228600" algn="l" rtl="0">
              <a:lnSpc>
                <a:spcPct val="90000"/>
              </a:lnSpc>
              <a:spcBef>
                <a:spcPts val="1000"/>
              </a:spcBef>
              <a:spcAft>
                <a:spcPts val="0"/>
              </a:spcAft>
              <a:buClr>
                <a:schemeClr val="dk1"/>
              </a:buClr>
              <a:buSzPts val="2800"/>
              <a:buFont typeface="Calibri"/>
              <a:buChar char="-"/>
            </a:pPr>
            <a:r>
              <a:rPr lang="en-US"/>
              <a:t>Access to library resources</a:t>
            </a:r>
            <a:endParaRPr/>
          </a:p>
          <a:p>
            <a:pPr marL="228600" lvl="0" indent="-165100" algn="l" rtl="0">
              <a:lnSpc>
                <a:spcPct val="90000"/>
              </a:lnSpc>
              <a:spcBef>
                <a:spcPts val="1000"/>
              </a:spcBef>
              <a:spcAft>
                <a:spcPts val="0"/>
              </a:spcAft>
              <a:buSzPts val="1800"/>
              <a:buChar char="-"/>
            </a:pPr>
            <a:r>
              <a:rPr lang="en-US"/>
              <a:t>Synchronous delivery vs. Asynchronous delivery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‘Online office hours’</a:t>
            </a:r>
            <a:endParaRPr/>
          </a:p>
        </p:txBody>
      </p:sp>
      <p:sp>
        <p:nvSpPr>
          <p:cNvPr id="102" name="Google Shape;102;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177800" lvl="0" indent="0" algn="l" rtl="0">
              <a:lnSpc>
                <a:spcPct val="90000"/>
              </a:lnSpc>
              <a:spcBef>
                <a:spcPts val="0"/>
              </a:spcBef>
              <a:spcAft>
                <a:spcPts val="0"/>
              </a:spcAft>
              <a:buClr>
                <a:schemeClr val="dk1"/>
              </a:buClr>
              <a:buSzPts val="2800"/>
              <a:buNone/>
            </a:pPr>
            <a:endParaRPr/>
          </a:p>
          <a:p>
            <a:pPr marL="457200" lvl="0" indent="-342900" algn="l" rtl="0">
              <a:lnSpc>
                <a:spcPct val="90000"/>
              </a:lnSpc>
              <a:spcBef>
                <a:spcPts val="0"/>
              </a:spcBef>
              <a:spcAft>
                <a:spcPts val="0"/>
              </a:spcAft>
              <a:buSzPts val="1800"/>
              <a:buChar char="-"/>
            </a:pPr>
            <a:r>
              <a:rPr lang="en-US"/>
              <a:t>Discussion thread related to course assessments</a:t>
            </a:r>
            <a:endParaRPr/>
          </a:p>
          <a:p>
            <a:pPr marL="228600" lvl="0" indent="-50800" algn="l" rtl="0">
              <a:lnSpc>
                <a:spcPct val="90000"/>
              </a:lnSpc>
              <a:spcBef>
                <a:spcPts val="0"/>
              </a:spcBef>
              <a:spcAft>
                <a:spcPts val="0"/>
              </a:spcAft>
              <a:buClr>
                <a:schemeClr val="dk1"/>
              </a:buClr>
              <a:buSzPts val="2800"/>
              <a:buNone/>
            </a:pPr>
            <a:endParaRPr/>
          </a:p>
          <a:p>
            <a:pPr marL="457200" lvl="0" indent="-342900" algn="l" rtl="0">
              <a:lnSpc>
                <a:spcPct val="90000"/>
              </a:lnSpc>
              <a:spcBef>
                <a:spcPts val="0"/>
              </a:spcBef>
              <a:spcAft>
                <a:spcPts val="0"/>
              </a:spcAft>
              <a:buSzPts val="1800"/>
              <a:buChar char="-"/>
            </a:pPr>
            <a:r>
              <a:rPr lang="en-US"/>
              <a:t>Open ‘collaborate’ session at a designated time</a:t>
            </a:r>
            <a:endParaRPr/>
          </a:p>
          <a:p>
            <a:pPr marL="0" lvl="0" indent="0" algn="l" rtl="0">
              <a:lnSpc>
                <a:spcPct val="90000"/>
              </a:lnSpc>
              <a:spcBef>
                <a:spcPts val="0"/>
              </a:spcBef>
              <a:spcAft>
                <a:spcPts val="0"/>
              </a:spcAft>
              <a:buNone/>
            </a:pPr>
            <a:endParaRPr/>
          </a:p>
          <a:p>
            <a:pPr marL="457200" lvl="0" indent="-342900" algn="l" rtl="0">
              <a:lnSpc>
                <a:spcPct val="90000"/>
              </a:lnSpc>
              <a:spcBef>
                <a:spcPts val="0"/>
              </a:spcBef>
              <a:spcAft>
                <a:spcPts val="0"/>
              </a:spcAft>
              <a:buSzPts val="1800"/>
              <a:buChar char="-"/>
            </a:pPr>
            <a:r>
              <a:rPr lang="en-US"/>
              <a:t>Students and instructors benefit when e-mail is kept to a minimum</a:t>
            </a:r>
            <a:br>
              <a:rPr lang="en-US"/>
            </a:br>
            <a:br>
              <a:rPr lang="en-US"/>
            </a:br>
            <a:r>
              <a:rPr lang="en-US" b="1"/>
              <a:t>Other ideas for creating online office hours?</a:t>
            </a:r>
            <a:endParaRP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a:spLocks noGrp="1"/>
          </p:cNvSpPr>
          <p:nvPr>
            <p:ph type="title"/>
          </p:nvPr>
        </p:nvSpPr>
        <p:spPr>
          <a:xfrm>
            <a:off x="739050" y="500050"/>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Assessment rubrics</a:t>
            </a:r>
            <a:endParaRPr/>
          </a:p>
        </p:txBody>
      </p:sp>
      <p:sp>
        <p:nvSpPr>
          <p:cNvPr id="108" name="Google Shape;108;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endParaRPr/>
          </a:p>
          <a:p>
            <a:pPr marL="457200" lvl="0" indent="-342900" algn="l" rtl="0">
              <a:lnSpc>
                <a:spcPct val="90000"/>
              </a:lnSpc>
              <a:spcBef>
                <a:spcPts val="0"/>
              </a:spcBef>
              <a:spcAft>
                <a:spcPts val="0"/>
              </a:spcAft>
              <a:buSzPts val="1800"/>
              <a:buChar char="-"/>
            </a:pPr>
            <a:r>
              <a:rPr lang="en-US"/>
              <a:t>Rubrics for class participation are especially important, as expectations surrounding participation are vague without them</a:t>
            </a:r>
            <a:endParaRPr/>
          </a:p>
          <a:p>
            <a:pPr marL="0" lvl="0" indent="0" algn="l" rtl="0">
              <a:lnSpc>
                <a:spcPct val="90000"/>
              </a:lnSpc>
              <a:spcBef>
                <a:spcPts val="0"/>
              </a:spcBef>
              <a:spcAft>
                <a:spcPts val="0"/>
              </a:spcAft>
              <a:buNone/>
            </a:pPr>
            <a:endParaRPr/>
          </a:p>
          <a:p>
            <a:pPr marL="457200" lvl="0" indent="-342900" algn="l" rtl="0">
              <a:lnSpc>
                <a:spcPct val="90000"/>
              </a:lnSpc>
              <a:spcBef>
                <a:spcPts val="0"/>
              </a:spcBef>
              <a:spcAft>
                <a:spcPts val="0"/>
              </a:spcAft>
              <a:buSzPts val="1800"/>
              <a:buChar char="-"/>
            </a:pPr>
            <a:r>
              <a:rPr lang="en-US"/>
              <a:t>Using examples could aid in clarifying a rubric</a:t>
            </a:r>
            <a:endParaRPr/>
          </a:p>
          <a:p>
            <a:pPr marL="0" lvl="0" indent="0" algn="l" rtl="0">
              <a:lnSpc>
                <a:spcPct val="90000"/>
              </a:lnSpc>
              <a:spcBef>
                <a:spcPts val="0"/>
              </a:spcBef>
              <a:spcAft>
                <a:spcPts val="0"/>
              </a:spcAft>
              <a:buNone/>
            </a:pPr>
            <a:endParaRPr/>
          </a:p>
          <a:p>
            <a:pPr marL="457200" lvl="0" indent="-342900" algn="l" rtl="0">
              <a:lnSpc>
                <a:spcPct val="90000"/>
              </a:lnSpc>
              <a:spcBef>
                <a:spcPts val="0"/>
              </a:spcBef>
              <a:spcAft>
                <a:spcPts val="0"/>
              </a:spcAft>
              <a:buSzPts val="1800"/>
              <a:buChar char="-"/>
            </a:pPr>
            <a:r>
              <a:rPr lang="en-US"/>
              <a:t>Sharing is caring! Writing rubrics presents an opportunity for collaboration amongst instructors and students</a:t>
            </a:r>
            <a:endParaRPr/>
          </a:p>
          <a:p>
            <a:pPr marL="457200" lvl="0" indent="0" algn="l" rtl="0">
              <a:lnSpc>
                <a:spcPct val="90000"/>
              </a:lnSpc>
              <a:spcBef>
                <a:spcPts val="0"/>
              </a:spcBef>
              <a:spcAft>
                <a:spcPts val="0"/>
              </a:spcAft>
              <a:buNone/>
            </a:pPr>
            <a:endParaRPr/>
          </a:p>
          <a:p>
            <a:pPr marL="457200" lvl="0" indent="0" algn="l" rtl="0">
              <a:lnSpc>
                <a:spcPct val="90000"/>
              </a:lnSpc>
              <a:spcBef>
                <a:spcPts val="0"/>
              </a:spcBef>
              <a:spcAft>
                <a:spcPts val="0"/>
              </a:spcAft>
              <a:buNone/>
            </a:pPr>
            <a:r>
              <a:rPr lang="en-US" b="1"/>
              <a:t>What are the barriers to employing rubric best practices?</a:t>
            </a:r>
            <a:br>
              <a:rPr lang="en-US" b="1"/>
            </a:br>
            <a:endParaRPr b="1"/>
          </a:p>
          <a:p>
            <a:pPr marL="0" lvl="0" indent="0" algn="l" rtl="0">
              <a:lnSpc>
                <a:spcPct val="90000"/>
              </a:lnSpc>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Access to Library Resources</a:t>
            </a:r>
            <a:endParaRPr/>
          </a:p>
        </p:txBody>
      </p:sp>
      <p:sp>
        <p:nvSpPr>
          <p:cNvPr id="114" name="Google Shape;114;p5"/>
          <p:cNvSpPr txBox="1">
            <a:spLocks noGrp="1"/>
          </p:cNvSpPr>
          <p:nvPr>
            <p:ph type="body" idx="1"/>
          </p:nvPr>
        </p:nvSpPr>
        <p:spPr>
          <a:xfrm>
            <a:off x="783825" y="11735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How will library resources be utilized or accessed in the Fall?</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Will the library be open with social distancing protocols in place ? </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“On Reserve” items </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Material request service “click and collect”</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Access to UNBC archive materials</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Bookstore - textbooks are listed and available from bookstore website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6"/>
          <p:cNvSpPr txBox="1">
            <a:spLocks noGrp="1"/>
          </p:cNvSpPr>
          <p:nvPr>
            <p:ph type="title"/>
          </p:nvPr>
        </p:nvSpPr>
        <p:spPr>
          <a:xfrm>
            <a:off x="794725" y="37597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1000"/>
              </a:spcBef>
              <a:spcAft>
                <a:spcPts val="0"/>
              </a:spcAft>
              <a:buNone/>
            </a:pPr>
            <a:r>
              <a:rPr lang="en-US"/>
              <a:t>Synchronous delivery vs. Asynchronous delivery</a:t>
            </a:r>
            <a:endParaRPr/>
          </a:p>
        </p:txBody>
      </p:sp>
      <p:sp>
        <p:nvSpPr>
          <p:cNvPr id="120" name="Google Shape;120;p6"/>
          <p:cNvSpPr txBox="1">
            <a:spLocks noGrp="1"/>
          </p:cNvSpPr>
          <p:nvPr>
            <p:ph type="body" idx="1"/>
          </p:nvPr>
        </p:nvSpPr>
        <p:spPr>
          <a:xfrm>
            <a:off x="970400" y="19551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a:t>Asynchronous</a:t>
            </a:r>
            <a:endParaRPr/>
          </a:p>
          <a:p>
            <a:pPr marL="0" lvl="0" indent="0" algn="l" rtl="0">
              <a:lnSpc>
                <a:spcPct val="90000"/>
              </a:lnSpc>
              <a:spcBef>
                <a:spcPts val="0"/>
              </a:spcBef>
              <a:spcAft>
                <a:spcPts val="0"/>
              </a:spcAft>
              <a:buNone/>
            </a:pPr>
            <a:endParaRPr/>
          </a:p>
          <a:p>
            <a:pPr marL="457200" lvl="0" indent="-342900" algn="l" rtl="0">
              <a:lnSpc>
                <a:spcPct val="90000"/>
              </a:lnSpc>
              <a:spcBef>
                <a:spcPts val="0"/>
              </a:spcBef>
              <a:spcAft>
                <a:spcPts val="0"/>
              </a:spcAft>
              <a:buSzPts val="1800"/>
              <a:buChar char="-"/>
            </a:pPr>
            <a:r>
              <a:rPr lang="en-US"/>
              <a:t>Recorded lectures should be shorter than in-person lectures</a:t>
            </a:r>
            <a:endParaRPr/>
          </a:p>
          <a:p>
            <a:pPr marL="457200" lvl="0" indent="-342900" algn="l" rtl="0">
              <a:lnSpc>
                <a:spcPct val="90000"/>
              </a:lnSpc>
              <a:spcBef>
                <a:spcPts val="0"/>
              </a:spcBef>
              <a:spcAft>
                <a:spcPts val="0"/>
              </a:spcAft>
              <a:buSzPts val="1800"/>
              <a:buChar char="-"/>
            </a:pPr>
            <a:r>
              <a:rPr lang="en-US"/>
              <a:t>Consistency in discussion board moderation</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Synchronous</a:t>
            </a:r>
            <a:endParaRPr/>
          </a:p>
          <a:p>
            <a:pPr marL="0" lvl="0" indent="0" algn="l" rtl="0">
              <a:lnSpc>
                <a:spcPct val="90000"/>
              </a:lnSpc>
              <a:spcBef>
                <a:spcPts val="0"/>
              </a:spcBef>
              <a:spcAft>
                <a:spcPts val="0"/>
              </a:spcAft>
              <a:buNone/>
            </a:pPr>
            <a:endParaRPr/>
          </a:p>
          <a:p>
            <a:pPr marL="457200" lvl="0" indent="-342900" algn="l" rtl="0">
              <a:lnSpc>
                <a:spcPct val="90000"/>
              </a:lnSpc>
              <a:spcBef>
                <a:spcPts val="0"/>
              </a:spcBef>
              <a:spcAft>
                <a:spcPts val="0"/>
              </a:spcAft>
              <a:buSzPts val="1800"/>
              <a:buChar char="-"/>
            </a:pPr>
            <a:r>
              <a:rPr lang="en-US"/>
              <a:t>Encourage students to share video</a:t>
            </a:r>
            <a:endParaRPr/>
          </a:p>
          <a:p>
            <a:pPr marL="457200" lvl="0" indent="-342900" algn="l" rtl="0">
              <a:lnSpc>
                <a:spcPct val="90000"/>
              </a:lnSpc>
              <a:spcBef>
                <a:spcPts val="0"/>
              </a:spcBef>
              <a:spcAft>
                <a:spcPts val="0"/>
              </a:spcAft>
              <a:buSzPts val="1800"/>
              <a:buChar char="-"/>
            </a:pPr>
            <a:r>
              <a:rPr lang="en-US"/>
              <a:t>Explicit opportunities for interaction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8b43c41474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Final thoughts...</a:t>
            </a:r>
            <a:endParaRPr/>
          </a:p>
        </p:txBody>
      </p:sp>
      <p:sp>
        <p:nvSpPr>
          <p:cNvPr id="126" name="Google Shape;126;g8b43c41474_0_0"/>
          <p:cNvSpPr txBox="1">
            <a:spLocks noGrp="1"/>
          </p:cNvSpPr>
          <p:nvPr>
            <p:ph type="body" idx="1"/>
          </p:nvPr>
        </p:nvSpPr>
        <p:spPr>
          <a:xfrm>
            <a:off x="838200" y="2662500"/>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How do you envision managing student expectations for online learning? </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235</Words>
  <Application>Microsoft Office PowerPoint</Application>
  <PresentationFormat>Widescreen</PresentationFormat>
  <Paragraphs>51</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Managing Student Expectations for Online Learning </vt:lpstr>
      <vt:lpstr>A quick film...</vt:lpstr>
      <vt:lpstr>Establishing trust with dedicated online syllabi</vt:lpstr>
      <vt:lpstr>‘Online office hours’</vt:lpstr>
      <vt:lpstr>Assessment rubrics</vt:lpstr>
      <vt:lpstr>Access to Library Resources</vt:lpstr>
      <vt:lpstr>Synchronous delivery vs. Asynchronous delivery</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Student Expectations for Online Learning </dc:title>
  <dc:creator>Zach Fleck</dc:creator>
  <cp:lastModifiedBy>Melanie Knutson</cp:lastModifiedBy>
  <cp:revision>1</cp:revision>
  <dcterms:created xsi:type="dcterms:W3CDTF">2020-07-02T20:58:11Z</dcterms:created>
  <dcterms:modified xsi:type="dcterms:W3CDTF">2021-01-06T20:12:27Z</dcterms:modified>
</cp:coreProperties>
</file>