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6" r:id="rId4"/>
    <p:sldId id="267" r:id="rId5"/>
    <p:sldId id="260" r:id="rId6"/>
    <p:sldId id="261" r:id="rId7"/>
    <p:sldId id="262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7834-F760-4943-93A8-7C786EE9D8CB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B84-7A20-4425-B3F2-D1D758B51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9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7834-F760-4943-93A8-7C786EE9D8CB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B84-7A20-4425-B3F2-D1D758B51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7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7834-F760-4943-93A8-7C786EE9D8CB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B84-7A20-4425-B3F2-D1D758B51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5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7834-F760-4943-93A8-7C786EE9D8CB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B84-7A20-4425-B3F2-D1D758B51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2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7834-F760-4943-93A8-7C786EE9D8CB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B84-7A20-4425-B3F2-D1D758B51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1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7834-F760-4943-93A8-7C786EE9D8CB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B84-7A20-4425-B3F2-D1D758B51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2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7834-F760-4943-93A8-7C786EE9D8CB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B84-7A20-4425-B3F2-D1D758B51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7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7834-F760-4943-93A8-7C786EE9D8CB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B84-7A20-4425-B3F2-D1D758B51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7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7834-F760-4943-93A8-7C786EE9D8CB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B84-7A20-4425-B3F2-D1D758B51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5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7834-F760-4943-93A8-7C786EE9D8CB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B84-7A20-4425-B3F2-D1D758B51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6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7834-F760-4943-93A8-7C786EE9D8CB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B84-7A20-4425-B3F2-D1D758B51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3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17834-F760-4943-93A8-7C786EE9D8CB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B8B84-7A20-4425-B3F2-D1D758B51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9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bc.ca/current-students/ulea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sc@unbc.c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http://www.unbc.ca/as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sc@unbc.c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bc.ca/academic-success-centre/online-writing-tutoria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HelveticaNeueLT Pro 45 Lt" panose="020B0403020202020204"/>
              </a:rPr>
              <a:t>Student Services September 2020</a:t>
            </a:r>
          </a:p>
          <a:p>
            <a:pPr algn="ctr"/>
            <a:r>
              <a:rPr lang="en-US" dirty="0">
                <a:latin typeface="HelveticaNeueLT Pro 45 Lt" panose="020B0403020202020204"/>
              </a:rPr>
              <a:t>What students can expect and how to get involved.</a:t>
            </a:r>
          </a:p>
        </p:txBody>
      </p:sp>
    </p:spTree>
    <p:extLst>
      <p:ext uri="{BB962C8B-B14F-4D97-AF65-F5344CB8AC3E}">
        <p14:creationId xmlns:p14="http://schemas.microsoft.com/office/powerpoint/2010/main" val="1487561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295" y="2925439"/>
            <a:ext cx="4047409" cy="215171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HelveticaNeueLT Pro 45 Lt" panose="020B0403020202020204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4423" y="501819"/>
            <a:ext cx="564315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300" b="1" dirty="0">
                <a:solidFill>
                  <a:prstClr val="black"/>
                </a:solidFill>
                <a:latin typeface="+mj-lt"/>
              </a:rPr>
              <a:t>Elders In Your Classroom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64673" y="2213739"/>
            <a:ext cx="71410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000"/>
              <a:t>- Elder </a:t>
            </a:r>
            <a:r>
              <a:rPr lang="en-CA" sz="3000" dirty="0"/>
              <a:t>in Residence, Marcel Gagnon</a:t>
            </a:r>
            <a:br>
              <a:rPr lang="en-CA" sz="3000"/>
            </a:br>
            <a:r>
              <a:rPr lang="en-CA" sz="3000"/>
              <a:t>- Honorariums</a:t>
            </a:r>
            <a:br>
              <a:rPr lang="en-CA" sz="3000"/>
            </a:br>
            <a:r>
              <a:rPr lang="en-CA" sz="3000"/>
              <a:t>- Gifts</a:t>
            </a:r>
            <a:br>
              <a:rPr lang="en-CA" sz="3000" dirty="0"/>
            </a:br>
            <a:br>
              <a:rPr lang="en-CA" sz="3000" dirty="0"/>
            </a:br>
            <a:r>
              <a:rPr lang="en-CA" sz="3000" dirty="0"/>
              <a:t>Elders are our precious knowledge holders, </a:t>
            </a:r>
            <a:br>
              <a:rPr lang="en-CA" sz="3000" dirty="0"/>
            </a:br>
            <a:r>
              <a:rPr lang="en-CA" sz="3000" dirty="0"/>
              <a:t>we need to keep them safe</a:t>
            </a:r>
            <a:endParaRPr lang="en-US" sz="3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55" y="485712"/>
            <a:ext cx="2791096" cy="146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43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3644899"/>
            <a:ext cx="4351338" cy="25320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HelveticaNeueLT Pro 45 Lt" panose="020B0403020202020204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03766" y="593933"/>
            <a:ext cx="418446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300" b="1" dirty="0">
                <a:solidFill>
                  <a:prstClr val="black"/>
                </a:solidFill>
                <a:latin typeface="+mj-lt"/>
              </a:rPr>
              <a:t>Acknowledgments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840378" y="1482923"/>
            <a:ext cx="1051342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/>
              <a:t>UNBC  respects and appreciates the local territories for which we reside, work and play.</a:t>
            </a:r>
          </a:p>
          <a:p>
            <a:br>
              <a:rPr lang="en-CA" sz="3200" dirty="0"/>
            </a:br>
            <a:r>
              <a:rPr lang="en-CA" sz="3200" dirty="0"/>
              <a:t>-  </a:t>
            </a:r>
            <a:r>
              <a:rPr lang="en-CA" sz="2500" dirty="0"/>
              <a:t>zoom changed the way we acknowledge the land</a:t>
            </a:r>
          </a:p>
          <a:p>
            <a:pPr marL="342900" indent="-342900">
              <a:buFontTx/>
              <a:buChar char="-"/>
            </a:pPr>
            <a:r>
              <a:rPr lang="en-CA" sz="2500" dirty="0"/>
              <a:t>we can still acknowledge each other and start our </a:t>
            </a:r>
          </a:p>
          <a:p>
            <a:r>
              <a:rPr lang="en-CA" sz="2500" dirty="0"/>
              <a:t> meetings off in a good way</a:t>
            </a:r>
            <a:endParaRPr lang="en-US" sz="25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94" y="2416482"/>
            <a:ext cx="3249706" cy="292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3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81" y="1825625"/>
            <a:ext cx="4232837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HelveticaNeueLT Pro 45 Lt" panose="020B0403020202020204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344091" y="593933"/>
            <a:ext cx="4844143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300" b="1" dirty="0">
                <a:solidFill>
                  <a:prstClr val="black"/>
                </a:solidFill>
                <a:latin typeface="+mj-lt"/>
              </a:rPr>
              <a:t>First Nations Centre</a:t>
            </a:r>
          </a:p>
        </p:txBody>
      </p:sp>
      <p:sp>
        <p:nvSpPr>
          <p:cNvPr id="8" name="Rectangle 7"/>
          <p:cNvSpPr/>
          <p:nvPr/>
        </p:nvSpPr>
        <p:spPr>
          <a:xfrm>
            <a:off x="592183" y="1601760"/>
            <a:ext cx="11007633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/>
              <a:t> </a:t>
            </a:r>
            <a:r>
              <a:rPr lang="en-CA" sz="2800" b="1" dirty="0"/>
              <a:t>Student supports </a:t>
            </a:r>
            <a:br>
              <a:rPr lang="en-CA" sz="2800" dirty="0"/>
            </a:br>
            <a:r>
              <a:rPr lang="en-CA" sz="2800" dirty="0"/>
              <a:t>-</a:t>
            </a:r>
            <a:r>
              <a:rPr lang="en-CA" sz="2800" u="sng" dirty="0"/>
              <a:t>Staff</a:t>
            </a:r>
            <a:br>
              <a:rPr lang="en-CA" sz="2800" dirty="0"/>
            </a:br>
            <a:r>
              <a:rPr lang="en-CA" sz="2800" dirty="0"/>
              <a:t>    -Spencer Hammond, Roxanne </a:t>
            </a:r>
            <a:r>
              <a:rPr lang="en-CA" sz="2800" dirty="0" err="1"/>
              <a:t>Humpherville</a:t>
            </a:r>
            <a:r>
              <a:rPr lang="en-CA" sz="2800" dirty="0"/>
              <a:t>, Jenn Martin</a:t>
            </a:r>
            <a:br>
              <a:rPr lang="en-CA" sz="2800" dirty="0"/>
            </a:br>
            <a:r>
              <a:rPr lang="en-CA" sz="2800" dirty="0"/>
              <a:t>    -Campus Cousins</a:t>
            </a:r>
            <a:br>
              <a:rPr lang="en-CA" sz="2800" dirty="0"/>
            </a:br>
            <a:r>
              <a:rPr lang="en-CA" sz="2800" dirty="0"/>
              <a:t>-</a:t>
            </a:r>
            <a:r>
              <a:rPr lang="en-CA" sz="2800" u="sng" dirty="0"/>
              <a:t>Events</a:t>
            </a:r>
            <a:br>
              <a:rPr lang="en-CA" sz="2800" dirty="0"/>
            </a:br>
            <a:r>
              <a:rPr lang="en-CA" sz="2800" dirty="0"/>
              <a:t>     -weekly themed zoom meetings to connect with staff</a:t>
            </a:r>
            <a:br>
              <a:rPr lang="en-CA" sz="2800" dirty="0"/>
            </a:br>
            <a:r>
              <a:rPr lang="en-CA" sz="2800" dirty="0"/>
              <a:t>     -Elder in Residence</a:t>
            </a:r>
            <a:br>
              <a:rPr lang="en-CA" sz="2800" dirty="0"/>
            </a:br>
            <a:r>
              <a:rPr lang="en-CA" sz="2800" dirty="0"/>
              <a:t>-</a:t>
            </a:r>
            <a:r>
              <a:rPr lang="en-CA" sz="2800" u="sng" dirty="0"/>
              <a:t>Space</a:t>
            </a:r>
            <a:br>
              <a:rPr lang="en-CA" sz="2800" dirty="0"/>
            </a:br>
            <a:r>
              <a:rPr lang="en-CA" sz="2800" dirty="0"/>
              <a:t>     -different hours/safe space with limited numbers allowed in each space</a:t>
            </a:r>
            <a:br>
              <a:rPr lang="en-CA" sz="3200" dirty="0"/>
            </a:br>
            <a:endParaRPr lang="en-US" sz="25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417" y="-10202"/>
            <a:ext cx="2555454" cy="263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04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HelveticaNeueLT Pro 45 Lt" panose="020B0403020202020204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081" y="1825624"/>
            <a:ext cx="74850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chance to hone leadership skills by creating a customized, self-paced program comprised of experiential learning opportunities including: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workshops,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training,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activities,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 planning and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mentorship.​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welcome faculty collaboration on any of the workshops, training or other activities. </a:t>
            </a: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have students interested in planning an event of their own, Student Life can provide logistical and financial support. Full program details and event proposal available at </a:t>
            </a:r>
            <a:r>
              <a:rPr lang="en-US" dirty="0">
                <a:hlinkClick r:id="rId3"/>
              </a:rPr>
              <a:t>https://www.unbc.ca/current-students/ulead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93703" y="474971"/>
            <a:ext cx="6004594" cy="12157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300" b="1" dirty="0">
                <a:solidFill>
                  <a:prstClr val="black"/>
                </a:solidFill>
                <a:latin typeface="+mj-lt"/>
              </a:rPr>
              <a:t>ULEAD</a:t>
            </a:r>
          </a:p>
          <a:p>
            <a:pPr lvl="0" algn="ctr"/>
            <a:r>
              <a:rPr lang="en-US" sz="3000" b="1" dirty="0">
                <a:solidFill>
                  <a:prstClr val="black"/>
                </a:solidFill>
                <a:latin typeface="+mj-lt"/>
              </a:rPr>
              <a:t>Leadership as a process, not a position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697" y="1745371"/>
            <a:ext cx="4066903" cy="37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47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HelveticaNeueLT Pro 45 Lt" panose="020B0403020202020204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850068-D131-A848-B490-EBDA677012B3}"/>
              </a:ext>
            </a:extLst>
          </p:cNvPr>
          <p:cNvSpPr txBox="1">
            <a:spLocks/>
          </p:cNvSpPr>
          <p:nvPr/>
        </p:nvSpPr>
        <p:spPr>
          <a:xfrm>
            <a:off x="3709851" y="134937"/>
            <a:ext cx="4772297" cy="915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Academic Success Centre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141BF8F-4723-E049-8D39-D0A3566757D1}"/>
              </a:ext>
            </a:extLst>
          </p:cNvPr>
          <p:cNvSpPr txBox="1">
            <a:spLocks/>
          </p:cNvSpPr>
          <p:nvPr/>
        </p:nvSpPr>
        <p:spPr>
          <a:xfrm>
            <a:off x="4990445" y="1050803"/>
            <a:ext cx="6943422" cy="445937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FREE supports for UNBC students! </a:t>
            </a:r>
          </a:p>
          <a:p>
            <a:pPr marL="342900" indent="-342900"/>
            <a:r>
              <a:rPr lang="en-US" dirty="0"/>
              <a:t>By-appointment tutoring </a:t>
            </a:r>
          </a:p>
          <a:p>
            <a:pPr marL="800100" lvl="1" indent="-342900"/>
            <a:r>
              <a:rPr lang="en-US" dirty="0"/>
              <a:t>Study skills </a:t>
            </a:r>
          </a:p>
          <a:p>
            <a:pPr marL="800100" lvl="1" indent="-342900"/>
            <a:r>
              <a:rPr lang="en-US" dirty="0"/>
              <a:t>Writing </a:t>
            </a:r>
          </a:p>
          <a:p>
            <a:pPr marL="800100" lvl="1" indent="-342900"/>
            <a:r>
              <a:rPr lang="en-US" dirty="0"/>
              <a:t>Content - math, stats, physics, computer science, economics, and commerce </a:t>
            </a:r>
          </a:p>
          <a:p>
            <a:pPr marL="342900" indent="-342900"/>
            <a:r>
              <a:rPr lang="en-US" dirty="0"/>
              <a:t>Online Drop-in tutoring</a:t>
            </a:r>
          </a:p>
          <a:p>
            <a:pPr marL="800100" lvl="1" indent="-342900"/>
            <a:r>
              <a:rPr lang="en-US" dirty="0"/>
              <a:t>available during Fall and Winter semesters, check website for schedules</a:t>
            </a:r>
          </a:p>
          <a:p>
            <a:pPr marL="342900" indent="-342900"/>
            <a:r>
              <a:rPr lang="en-US" dirty="0"/>
              <a:t>Asynchronous online writing help </a:t>
            </a:r>
          </a:p>
          <a:p>
            <a:pPr marL="800100" lvl="1" indent="-342900"/>
            <a:r>
              <a:rPr lang="en-US" dirty="0"/>
              <a:t>receive feedback within 48 hours</a:t>
            </a:r>
          </a:p>
          <a:p>
            <a:pPr marL="342900" indent="-342900"/>
            <a:r>
              <a:rPr lang="en-US" dirty="0"/>
              <a:t>Supplemental Instruction and PLTL sessions for select courses</a:t>
            </a:r>
          </a:p>
          <a:p>
            <a:pPr marL="342900" indent="-342900"/>
            <a:r>
              <a:rPr lang="en-US" dirty="0"/>
              <a:t>Reference materials and online resources</a:t>
            </a:r>
          </a:p>
          <a:p>
            <a:pPr marL="342900" indent="-342900"/>
            <a:r>
              <a:rPr lang="en-US" dirty="0"/>
              <a:t>Workshops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First floor of the library, PG campus</a:t>
            </a:r>
            <a:br>
              <a:rPr lang="en-US" dirty="0"/>
            </a:br>
            <a:r>
              <a:rPr lang="en-US" dirty="0"/>
              <a:t>250-960-6367 / </a:t>
            </a:r>
            <a:r>
              <a:rPr lang="en-US" dirty="0">
                <a:hlinkClick r:id="rId3"/>
              </a:rPr>
              <a:t>asc@unbc.ca</a:t>
            </a:r>
            <a:r>
              <a:rPr lang="en-US" dirty="0"/>
              <a:t> / </a:t>
            </a:r>
            <a:r>
              <a:rPr lang="en-US" dirty="0">
                <a:hlinkClick r:id="rId4"/>
              </a:rPr>
              <a:t>www.unbc.ca/asc</a:t>
            </a:r>
            <a:r>
              <a:rPr lang="en-US" dirty="0"/>
              <a:t> </a:t>
            </a:r>
            <a:br>
              <a:rPr lang="en-US" dirty="0"/>
            </a:br>
            <a:r>
              <a:rPr lang="en-CA" dirty="0"/>
              <a:t>Toll-free: 1-888-440-3440 (ask for the ASC)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9"/>
          <a:stretch/>
        </p:blipFill>
        <p:spPr>
          <a:xfrm>
            <a:off x="258134" y="1050803"/>
            <a:ext cx="3894110" cy="457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9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HelveticaNeueLT Pro 45 Lt" panose="020B0403020202020204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2926" y="1690688"/>
            <a:ext cx="10006148" cy="3078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b="1" dirty="0">
                <a:solidFill>
                  <a:srgbClr val="29292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Bookable Tutoring</a:t>
            </a:r>
            <a:r>
              <a:rPr lang="en-CA" dirty="0">
                <a:solidFill>
                  <a:srgbClr val="29292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Call 250-960-6367 or email </a:t>
            </a:r>
            <a:r>
              <a:rPr lang="en-CA" b="1" u="sng" dirty="0">
                <a:solidFill>
                  <a:srgbClr val="0064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asc@unbc.ca</a:t>
            </a:r>
            <a:r>
              <a:rPr lang="en-CA" dirty="0">
                <a:solidFill>
                  <a:srgbClr val="29292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dirty="0">
                <a:solidFill>
                  <a:srgbClr val="29292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b="1" dirty="0">
                <a:solidFill>
                  <a:srgbClr val="29292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Drop-in Tutoring: </a:t>
            </a:r>
            <a:r>
              <a:rPr lang="en-CA" dirty="0">
                <a:solidFill>
                  <a:srgbClr val="29292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Learning Commons Blackboard shell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dirty="0">
                <a:solidFill>
                  <a:srgbClr val="29292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b="1" dirty="0">
                <a:solidFill>
                  <a:srgbClr val="29292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Asynchronous online writing help:  NO CHANGE</a:t>
            </a:r>
            <a:r>
              <a:rPr lang="en-CA" dirty="0">
                <a:solidFill>
                  <a:srgbClr val="29292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follow the instructions on the link </a:t>
            </a:r>
            <a:r>
              <a:rPr lang="en-CA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https://www.unbc.ca/academic-success-centre/online-writing-tutorial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Supplemental Instruction (SI) 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accessed through the SI Blackboard shell for the specific course.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4705" y="275878"/>
            <a:ext cx="675172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00" b="1" dirty="0">
                <a:latin typeface="+mj-lt"/>
              </a:rPr>
              <a:t>How to Access ASC – Fall 2020</a:t>
            </a:r>
          </a:p>
        </p:txBody>
      </p:sp>
    </p:spTree>
    <p:extLst>
      <p:ext uri="{BB962C8B-B14F-4D97-AF65-F5344CB8AC3E}">
        <p14:creationId xmlns:p14="http://schemas.microsoft.com/office/powerpoint/2010/main" val="3275042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HelveticaNeueLT Pro 45 Lt" panose="020B0403020202020204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2926" y="1690688"/>
            <a:ext cx="10006148" cy="1579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3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Questions?  Comments?  Ideas?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3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Let’s Chat!</a:t>
            </a:r>
          </a:p>
        </p:txBody>
      </p:sp>
      <p:sp>
        <p:nvSpPr>
          <p:cNvPr id="7" name="Rectangle 6"/>
          <p:cNvSpPr/>
          <p:nvPr/>
        </p:nvSpPr>
        <p:spPr>
          <a:xfrm>
            <a:off x="3264705" y="275878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3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4450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4193</TotalTime>
  <Words>442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HelveticaNeueLT Pro 45 Lt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Northern British 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Maxwell-Campagna</dc:creator>
  <cp:lastModifiedBy>Melanie Knutson</cp:lastModifiedBy>
  <cp:revision>33</cp:revision>
  <dcterms:created xsi:type="dcterms:W3CDTF">2020-07-14T20:46:41Z</dcterms:created>
  <dcterms:modified xsi:type="dcterms:W3CDTF">2021-01-06T19:56:22Z</dcterms:modified>
</cp:coreProperties>
</file>