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50"/>
  </p:notesMasterIdLst>
  <p:handoutMasterIdLst>
    <p:handoutMasterId r:id="rId51"/>
  </p:handoutMasterIdLst>
  <p:sldIdLst>
    <p:sldId id="547" r:id="rId3"/>
    <p:sldId id="550" r:id="rId4"/>
    <p:sldId id="654" r:id="rId5"/>
    <p:sldId id="655" r:id="rId6"/>
    <p:sldId id="590" r:id="rId7"/>
    <p:sldId id="591" r:id="rId8"/>
    <p:sldId id="563" r:id="rId9"/>
    <p:sldId id="555" r:id="rId10"/>
    <p:sldId id="586" r:id="rId11"/>
    <p:sldId id="674" r:id="rId12"/>
    <p:sldId id="675" r:id="rId13"/>
    <p:sldId id="676" r:id="rId14"/>
    <p:sldId id="677" r:id="rId15"/>
    <p:sldId id="678" r:id="rId16"/>
    <p:sldId id="560" r:id="rId17"/>
    <p:sldId id="561" r:id="rId18"/>
    <p:sldId id="562" r:id="rId19"/>
    <p:sldId id="656" r:id="rId20"/>
    <p:sldId id="657" r:id="rId21"/>
    <p:sldId id="658" r:id="rId22"/>
    <p:sldId id="659" r:id="rId23"/>
    <p:sldId id="660" r:id="rId24"/>
    <p:sldId id="568" r:id="rId25"/>
    <p:sldId id="679" r:id="rId26"/>
    <p:sldId id="667" r:id="rId27"/>
    <p:sldId id="683" r:id="rId28"/>
    <p:sldId id="670" r:id="rId29"/>
    <p:sldId id="680" r:id="rId30"/>
    <p:sldId id="570" r:id="rId31"/>
    <p:sldId id="588" r:id="rId32"/>
    <p:sldId id="682" r:id="rId33"/>
    <p:sldId id="572" r:id="rId34"/>
    <p:sldId id="671" r:id="rId35"/>
    <p:sldId id="672" r:id="rId36"/>
    <p:sldId id="598" r:id="rId37"/>
    <p:sldId id="599" r:id="rId38"/>
    <p:sldId id="681" r:id="rId39"/>
    <p:sldId id="573" r:id="rId40"/>
    <p:sldId id="666" r:id="rId41"/>
    <p:sldId id="574" r:id="rId42"/>
    <p:sldId id="577" r:id="rId43"/>
    <p:sldId id="684" r:id="rId44"/>
    <p:sldId id="685" r:id="rId45"/>
    <p:sldId id="686" r:id="rId46"/>
    <p:sldId id="687" r:id="rId47"/>
    <p:sldId id="653" r:id="rId48"/>
    <p:sldId id="589" r:id="rId49"/>
  </p:sldIdLst>
  <p:sldSz cx="12190413" cy="6859588"/>
  <p:notesSz cx="9296400" cy="7010400"/>
  <p:defaultText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208">
          <p15:clr>
            <a:srgbClr val="A4A3A4"/>
          </p15:clr>
        </p15:guide>
        <p15:guide id="2" pos="292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S" initials="I"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DCDC"/>
    <a:srgbClr val="A5A4A8"/>
    <a:srgbClr val="F84E57"/>
    <a:srgbClr val="7F7F7F"/>
    <a:srgbClr val="D5D5D6"/>
    <a:srgbClr val="EF3340"/>
    <a:srgbClr val="ECECEC"/>
    <a:srgbClr val="EEEEEE"/>
    <a:srgbClr val="E8E8E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4"/>
    <p:restoredTop sz="75317" autoAdjust="0"/>
  </p:normalViewPr>
  <p:slideViewPr>
    <p:cSldViewPr>
      <p:cViewPr varScale="1">
        <p:scale>
          <a:sx n="55" d="100"/>
          <a:sy n="55" d="100"/>
        </p:scale>
        <p:origin x="1494" y="72"/>
      </p:cViewPr>
      <p:guideLst>
        <p:guide orient="horz" pos="2160"/>
        <p:guide pos="2880"/>
        <p:guide orient="horz" pos="2161"/>
        <p:guide pos="3840"/>
      </p:guideLst>
    </p:cSldViewPr>
  </p:slideViewPr>
  <p:notesTextViewPr>
    <p:cViewPr>
      <p:scale>
        <a:sx n="1" d="1"/>
        <a:sy n="1" d="1"/>
      </p:scale>
      <p:origin x="0" y="0"/>
    </p:cViewPr>
  </p:notesTextViewPr>
  <p:sorterViewPr>
    <p:cViewPr>
      <p:scale>
        <a:sx n="90" d="100"/>
        <a:sy n="90" d="100"/>
      </p:scale>
      <p:origin x="0" y="0"/>
    </p:cViewPr>
  </p:sorterViewPr>
  <p:notesViewPr>
    <p:cSldViewPr>
      <p:cViewPr varScale="1">
        <p:scale>
          <a:sx n="81" d="100"/>
          <a:sy n="81" d="100"/>
        </p:scale>
        <p:origin x="-2850" y="-102"/>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5" y="0"/>
            <a:ext cx="4029282" cy="350760"/>
          </a:xfrm>
          <a:prstGeom prst="rect">
            <a:avLst/>
          </a:prstGeom>
        </p:spPr>
        <p:txBody>
          <a:bodyPr vert="horz" lIns="91440" tIns="45720" rIns="91440" bIns="45720" rtlCol="0"/>
          <a:lstStyle>
            <a:lvl1pPr algn="r">
              <a:defRPr sz="1200"/>
            </a:lvl1pPr>
          </a:lstStyle>
          <a:p>
            <a:fld id="{88201EF1-5DEF-43D6-BD52-0222D072E8AF}" type="datetimeFigureOut">
              <a:rPr lang="en-US" smtClean="0"/>
              <a:t>3/19/2020</a:t>
            </a:fld>
            <a:endParaRPr lang="en-US"/>
          </a:p>
        </p:txBody>
      </p:sp>
      <p:sp>
        <p:nvSpPr>
          <p:cNvPr id="4" name="Footer Placeholder 3"/>
          <p:cNvSpPr>
            <a:spLocks noGrp="1"/>
          </p:cNvSpPr>
          <p:nvPr>
            <p:ph type="ftr" sz="quarter" idx="2"/>
          </p:nvPr>
        </p:nvSpPr>
        <p:spPr>
          <a:xfrm>
            <a:off x="2"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5" y="6658443"/>
            <a:ext cx="4029282" cy="350760"/>
          </a:xfrm>
          <a:prstGeom prst="rect">
            <a:avLst/>
          </a:prstGeom>
        </p:spPr>
        <p:txBody>
          <a:bodyPr vert="horz" lIns="91440" tIns="45720" rIns="91440" bIns="45720" rtlCol="0" anchor="b"/>
          <a:lstStyle>
            <a:lvl1pPr algn="r">
              <a:defRPr sz="1200"/>
            </a:lvl1pPr>
          </a:lstStyle>
          <a:p>
            <a:fld id="{70A1B713-822F-42DE-B51A-35F135F6BFA4}" type="slidenum">
              <a:rPr lang="en-US" smtClean="0"/>
              <a:t>‹#›</a:t>
            </a:fld>
            <a:endParaRPr lang="en-US"/>
          </a:p>
        </p:txBody>
      </p:sp>
    </p:spTree>
    <p:extLst>
      <p:ext uri="{BB962C8B-B14F-4D97-AF65-F5344CB8AC3E}">
        <p14:creationId xmlns:p14="http://schemas.microsoft.com/office/powerpoint/2010/main" val="1216846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D17DC900-DA40-4FA6-8BBA-5728A537C9AF}" type="datetimeFigureOut">
              <a:rPr lang="en-US" smtClean="0"/>
              <a:t>3/19/2020</a:t>
            </a:fld>
            <a:endParaRPr lang="en-US"/>
          </a:p>
        </p:txBody>
      </p:sp>
      <p:sp>
        <p:nvSpPr>
          <p:cNvPr id="4" name="Slide Image Placeholder 3"/>
          <p:cNvSpPr>
            <a:spLocks noGrp="1" noRot="1" noChangeAspect="1"/>
          </p:cNvSpPr>
          <p:nvPr>
            <p:ph type="sldImg" idx="2"/>
          </p:nvPr>
        </p:nvSpPr>
        <p:spPr>
          <a:xfrm>
            <a:off x="2312988" y="525463"/>
            <a:ext cx="4670425"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5DE3BF39-BB0C-44BB-A420-6D6FDC791C5C}" type="slidenum">
              <a:rPr lang="en-US" smtClean="0"/>
              <a:t>‹#›</a:t>
            </a:fld>
            <a:endParaRPr lang="en-US"/>
          </a:p>
        </p:txBody>
      </p:sp>
    </p:spTree>
    <p:extLst>
      <p:ext uri="{BB962C8B-B14F-4D97-AF65-F5344CB8AC3E}">
        <p14:creationId xmlns:p14="http://schemas.microsoft.com/office/powerpoint/2010/main" val="4178738507"/>
      </p:ext>
    </p:extLst>
  </p:cSld>
  <p:clrMap bg1="lt1" tx1="dk1" bg2="lt2" tx2="dk2" accent1="accent1" accent2="accent2" accent3="accent3" accent4="accent4" accent5="accent5" accent6="accent6" hlink="hlink" folHlink="folHlink"/>
  <p:notesStyle>
    <a:lvl1pPr marL="0" algn="l" defTabSz="1088502" rtl="0" eaLnBrk="1" latinLnBrk="0" hangingPunct="1">
      <a:defRPr sz="1400" kern="1200">
        <a:solidFill>
          <a:schemeClr val="tx1"/>
        </a:solidFill>
        <a:latin typeface="+mn-lt"/>
        <a:ea typeface="+mn-ea"/>
        <a:cs typeface="+mn-cs"/>
      </a:defRPr>
    </a:lvl1pPr>
    <a:lvl2pPr marL="544251" algn="l" defTabSz="1088502" rtl="0" eaLnBrk="1" latinLnBrk="0" hangingPunct="1">
      <a:defRPr sz="1400" kern="1200">
        <a:solidFill>
          <a:schemeClr val="tx1"/>
        </a:solidFill>
        <a:latin typeface="+mn-lt"/>
        <a:ea typeface="+mn-ea"/>
        <a:cs typeface="+mn-cs"/>
      </a:defRPr>
    </a:lvl2pPr>
    <a:lvl3pPr marL="1088502" algn="l" defTabSz="1088502" rtl="0" eaLnBrk="1" latinLnBrk="0" hangingPunct="1">
      <a:defRPr sz="1400" kern="1200">
        <a:solidFill>
          <a:schemeClr val="tx1"/>
        </a:solidFill>
        <a:latin typeface="+mn-lt"/>
        <a:ea typeface="+mn-ea"/>
        <a:cs typeface="+mn-cs"/>
      </a:defRPr>
    </a:lvl3pPr>
    <a:lvl4pPr marL="1632753" algn="l" defTabSz="1088502" rtl="0" eaLnBrk="1" latinLnBrk="0" hangingPunct="1">
      <a:defRPr sz="1400" kern="1200">
        <a:solidFill>
          <a:schemeClr val="tx1"/>
        </a:solidFill>
        <a:latin typeface="+mn-lt"/>
        <a:ea typeface="+mn-ea"/>
        <a:cs typeface="+mn-cs"/>
      </a:defRPr>
    </a:lvl4pPr>
    <a:lvl5pPr marL="2177004" algn="l" defTabSz="1088502" rtl="0" eaLnBrk="1" latinLnBrk="0" hangingPunct="1">
      <a:defRPr sz="1400" kern="1200">
        <a:solidFill>
          <a:schemeClr val="tx1"/>
        </a:solidFill>
        <a:latin typeface="+mn-lt"/>
        <a:ea typeface="+mn-ea"/>
        <a:cs typeface="+mn-cs"/>
      </a:defRPr>
    </a:lvl5pPr>
    <a:lvl6pPr marL="2721254" algn="l" defTabSz="1088502" rtl="0" eaLnBrk="1" latinLnBrk="0" hangingPunct="1">
      <a:defRPr sz="1400" kern="1200">
        <a:solidFill>
          <a:schemeClr val="tx1"/>
        </a:solidFill>
        <a:latin typeface="+mn-lt"/>
        <a:ea typeface="+mn-ea"/>
        <a:cs typeface="+mn-cs"/>
      </a:defRPr>
    </a:lvl6pPr>
    <a:lvl7pPr marL="3265505" algn="l" defTabSz="1088502" rtl="0" eaLnBrk="1" latinLnBrk="0" hangingPunct="1">
      <a:defRPr sz="1400" kern="1200">
        <a:solidFill>
          <a:schemeClr val="tx1"/>
        </a:solidFill>
        <a:latin typeface="+mn-lt"/>
        <a:ea typeface="+mn-ea"/>
        <a:cs typeface="+mn-cs"/>
      </a:defRPr>
    </a:lvl7pPr>
    <a:lvl8pPr marL="3809756" algn="l" defTabSz="1088502" rtl="0" eaLnBrk="1" latinLnBrk="0" hangingPunct="1">
      <a:defRPr sz="1400" kern="1200">
        <a:solidFill>
          <a:schemeClr val="tx1"/>
        </a:solidFill>
        <a:latin typeface="+mn-lt"/>
        <a:ea typeface="+mn-ea"/>
        <a:cs typeface="+mn-cs"/>
      </a:defRPr>
    </a:lvl8pPr>
    <a:lvl9pPr marL="4354007" algn="l" defTabSz="1088502"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t>1</a:t>
            </a:fld>
            <a:endParaRPr lang="en-US"/>
          </a:p>
        </p:txBody>
      </p:sp>
    </p:spTree>
    <p:extLst>
      <p:ext uri="{BB962C8B-B14F-4D97-AF65-F5344CB8AC3E}">
        <p14:creationId xmlns:p14="http://schemas.microsoft.com/office/powerpoint/2010/main" val="2202026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t>10</a:t>
            </a:fld>
            <a:endParaRPr lang="en-US"/>
          </a:p>
        </p:txBody>
      </p:sp>
    </p:spTree>
    <p:extLst>
      <p:ext uri="{BB962C8B-B14F-4D97-AF65-F5344CB8AC3E}">
        <p14:creationId xmlns:p14="http://schemas.microsoft.com/office/powerpoint/2010/main" val="843594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t>11</a:t>
            </a:fld>
            <a:endParaRPr lang="en-US"/>
          </a:p>
        </p:txBody>
      </p:sp>
    </p:spTree>
    <p:extLst>
      <p:ext uri="{BB962C8B-B14F-4D97-AF65-F5344CB8AC3E}">
        <p14:creationId xmlns:p14="http://schemas.microsoft.com/office/powerpoint/2010/main" val="3812023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t>12</a:t>
            </a:fld>
            <a:endParaRPr lang="en-US" dirty="0"/>
          </a:p>
        </p:txBody>
      </p:sp>
    </p:spTree>
    <p:extLst>
      <p:ext uri="{BB962C8B-B14F-4D97-AF65-F5344CB8AC3E}">
        <p14:creationId xmlns:p14="http://schemas.microsoft.com/office/powerpoint/2010/main" val="39133103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E3BF39-BB0C-44BB-A420-6D6FDC791C5C}" type="slidenum">
              <a:rPr lang="en-US" smtClean="0"/>
              <a:t>13</a:t>
            </a:fld>
            <a:endParaRPr lang="en-US" dirty="0"/>
          </a:p>
        </p:txBody>
      </p:sp>
    </p:spTree>
    <p:extLst>
      <p:ext uri="{BB962C8B-B14F-4D97-AF65-F5344CB8AC3E}">
        <p14:creationId xmlns:p14="http://schemas.microsoft.com/office/powerpoint/2010/main" val="6790808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E3BF39-BB0C-44BB-A420-6D6FDC791C5C}" type="slidenum">
              <a:rPr lang="en-US" smtClean="0"/>
              <a:t>14</a:t>
            </a:fld>
            <a:endParaRPr lang="en-US" dirty="0"/>
          </a:p>
        </p:txBody>
      </p:sp>
    </p:spTree>
    <p:extLst>
      <p:ext uri="{BB962C8B-B14F-4D97-AF65-F5344CB8AC3E}">
        <p14:creationId xmlns:p14="http://schemas.microsoft.com/office/powerpoint/2010/main" val="6790808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E3BF39-BB0C-44BB-A420-6D6FDC791C5C}" type="slidenum">
              <a:rPr lang="en-US" smtClean="0"/>
              <a:t>15</a:t>
            </a:fld>
            <a:endParaRPr lang="en-US"/>
          </a:p>
        </p:txBody>
      </p:sp>
    </p:spTree>
    <p:extLst>
      <p:ext uri="{BB962C8B-B14F-4D97-AF65-F5344CB8AC3E}">
        <p14:creationId xmlns:p14="http://schemas.microsoft.com/office/powerpoint/2010/main" val="6790808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E3BF39-BB0C-44BB-A420-6D6FDC791C5C}" type="slidenum">
              <a:rPr lang="en-US" smtClean="0"/>
              <a:t>16</a:t>
            </a:fld>
            <a:endParaRPr lang="en-US"/>
          </a:p>
        </p:txBody>
      </p:sp>
    </p:spTree>
    <p:extLst>
      <p:ext uri="{BB962C8B-B14F-4D97-AF65-F5344CB8AC3E}">
        <p14:creationId xmlns:p14="http://schemas.microsoft.com/office/powerpoint/2010/main" val="679080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CA" dirty="0"/>
          </a:p>
        </p:txBody>
      </p:sp>
      <p:sp>
        <p:nvSpPr>
          <p:cNvPr id="4" name="Slide Number Placeholder 3"/>
          <p:cNvSpPr>
            <a:spLocks noGrp="1"/>
          </p:cNvSpPr>
          <p:nvPr>
            <p:ph type="sldNum" sz="quarter" idx="10"/>
          </p:nvPr>
        </p:nvSpPr>
        <p:spPr/>
        <p:txBody>
          <a:bodyPr/>
          <a:lstStyle/>
          <a:p>
            <a:fld id="{5DE3BF39-BB0C-44BB-A420-6D6FDC791C5C}" type="slidenum">
              <a:rPr lang="en-US" smtClean="0"/>
              <a:t>17</a:t>
            </a:fld>
            <a:endParaRPr lang="en-US"/>
          </a:p>
        </p:txBody>
      </p:sp>
    </p:spTree>
    <p:extLst>
      <p:ext uri="{BB962C8B-B14F-4D97-AF65-F5344CB8AC3E}">
        <p14:creationId xmlns:p14="http://schemas.microsoft.com/office/powerpoint/2010/main" val="6790808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913310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913310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E3BF39-BB0C-44BB-A420-6D6FDC791C5C}" type="slidenum">
              <a:rPr lang="en-US" smtClean="0"/>
              <a:t>2</a:t>
            </a:fld>
            <a:endParaRPr lang="en-US"/>
          </a:p>
        </p:txBody>
      </p:sp>
    </p:spTree>
    <p:extLst>
      <p:ext uri="{BB962C8B-B14F-4D97-AF65-F5344CB8AC3E}">
        <p14:creationId xmlns:p14="http://schemas.microsoft.com/office/powerpoint/2010/main" val="23762902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39133103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39133103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39133103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t>23</a:t>
            </a:fld>
            <a:endParaRPr lang="en-US"/>
          </a:p>
        </p:txBody>
      </p:sp>
    </p:spTree>
    <p:extLst>
      <p:ext uri="{BB962C8B-B14F-4D97-AF65-F5344CB8AC3E}">
        <p14:creationId xmlns:p14="http://schemas.microsoft.com/office/powerpoint/2010/main" val="8163716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E3BF39-BB0C-44BB-A420-6D6FDC791C5C}" type="slidenum">
              <a:rPr lang="en-US" smtClean="0"/>
              <a:t>24</a:t>
            </a:fld>
            <a:endParaRPr lang="en-US"/>
          </a:p>
        </p:txBody>
      </p:sp>
    </p:spTree>
    <p:extLst>
      <p:ext uri="{BB962C8B-B14F-4D97-AF65-F5344CB8AC3E}">
        <p14:creationId xmlns:p14="http://schemas.microsoft.com/office/powerpoint/2010/main" val="39280169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t>25</a:t>
            </a:fld>
            <a:endParaRPr lang="en-US"/>
          </a:p>
        </p:txBody>
      </p:sp>
    </p:spTree>
    <p:extLst>
      <p:ext uri="{BB962C8B-B14F-4D97-AF65-F5344CB8AC3E}">
        <p14:creationId xmlns:p14="http://schemas.microsoft.com/office/powerpoint/2010/main" val="16344842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E3BF39-BB0C-44BB-A420-6D6FDC791C5C}" type="slidenum">
              <a:rPr lang="en-US" smtClean="0"/>
              <a:t>26</a:t>
            </a:fld>
            <a:endParaRPr lang="en-US"/>
          </a:p>
        </p:txBody>
      </p:sp>
    </p:spTree>
    <p:extLst>
      <p:ext uri="{BB962C8B-B14F-4D97-AF65-F5344CB8AC3E}">
        <p14:creationId xmlns:p14="http://schemas.microsoft.com/office/powerpoint/2010/main" val="39280169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36926348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E3BF39-BB0C-44BB-A420-6D6FDC791C5C}" type="slidenum">
              <a:rPr lang="en-US" smtClean="0"/>
              <a:t>28</a:t>
            </a:fld>
            <a:endParaRPr lang="en-US"/>
          </a:p>
        </p:txBody>
      </p:sp>
    </p:spTree>
    <p:extLst>
      <p:ext uri="{BB962C8B-B14F-4D97-AF65-F5344CB8AC3E}">
        <p14:creationId xmlns:p14="http://schemas.microsoft.com/office/powerpoint/2010/main" val="21533065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t>29</a:t>
            </a:fld>
            <a:endParaRPr lang="en-US"/>
          </a:p>
        </p:txBody>
      </p:sp>
    </p:spTree>
    <p:extLst>
      <p:ext uri="{BB962C8B-B14F-4D97-AF65-F5344CB8AC3E}">
        <p14:creationId xmlns:p14="http://schemas.microsoft.com/office/powerpoint/2010/main" val="1516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DE3BF39-BB0C-44BB-A420-6D6FDC791C5C}" type="slidenum">
              <a:rPr lang="en-US" smtClean="0"/>
              <a:t>3</a:t>
            </a:fld>
            <a:endParaRPr lang="en-US"/>
          </a:p>
        </p:txBody>
      </p:sp>
    </p:spTree>
    <p:extLst>
      <p:ext uri="{BB962C8B-B14F-4D97-AF65-F5344CB8AC3E}">
        <p14:creationId xmlns:p14="http://schemas.microsoft.com/office/powerpoint/2010/main" val="24877950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spcAft>
                <a:spcPts val="1800"/>
              </a:spcAft>
              <a:buClr>
                <a:srgbClr val="C00000"/>
              </a:buClr>
              <a:buSzPct val="75000"/>
              <a:buFont typeface="Calibri" panose="020F0502020204030204" pitchFamily="34" charset="0"/>
              <a:buNone/>
            </a:pPr>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t>30</a:t>
            </a:fld>
            <a:endParaRPr lang="en-US"/>
          </a:p>
        </p:txBody>
      </p:sp>
    </p:spTree>
    <p:extLst>
      <p:ext uri="{BB962C8B-B14F-4D97-AF65-F5344CB8AC3E}">
        <p14:creationId xmlns:p14="http://schemas.microsoft.com/office/powerpoint/2010/main" val="13188636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t>31</a:t>
            </a:fld>
            <a:endParaRPr lang="en-US"/>
          </a:p>
        </p:txBody>
      </p:sp>
    </p:spTree>
    <p:extLst>
      <p:ext uri="{BB962C8B-B14F-4D97-AF65-F5344CB8AC3E}">
        <p14:creationId xmlns:p14="http://schemas.microsoft.com/office/powerpoint/2010/main" val="16953054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t>32</a:t>
            </a:fld>
            <a:endParaRPr lang="en-US"/>
          </a:p>
        </p:txBody>
      </p:sp>
    </p:spTree>
    <p:extLst>
      <p:ext uri="{BB962C8B-B14F-4D97-AF65-F5344CB8AC3E}">
        <p14:creationId xmlns:p14="http://schemas.microsoft.com/office/powerpoint/2010/main" val="20308567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t>33</a:t>
            </a:fld>
            <a:endParaRPr lang="en-US" dirty="0"/>
          </a:p>
        </p:txBody>
      </p:sp>
    </p:spTree>
    <p:extLst>
      <p:ext uri="{BB962C8B-B14F-4D97-AF65-F5344CB8AC3E}">
        <p14:creationId xmlns:p14="http://schemas.microsoft.com/office/powerpoint/2010/main" val="20308567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t>34</a:t>
            </a:fld>
            <a:endParaRPr lang="en-US" dirty="0"/>
          </a:p>
        </p:txBody>
      </p:sp>
    </p:spTree>
    <p:extLst>
      <p:ext uri="{BB962C8B-B14F-4D97-AF65-F5344CB8AC3E}">
        <p14:creationId xmlns:p14="http://schemas.microsoft.com/office/powerpoint/2010/main" val="20308567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E3BF39-BB0C-44BB-A420-6D6FDC791C5C}" type="slidenum">
              <a:rPr lang="en-US" smtClean="0"/>
              <a:t>35</a:t>
            </a:fld>
            <a:endParaRPr lang="en-US"/>
          </a:p>
        </p:txBody>
      </p:sp>
    </p:spTree>
    <p:extLst>
      <p:ext uri="{BB962C8B-B14F-4D97-AF65-F5344CB8AC3E}">
        <p14:creationId xmlns:p14="http://schemas.microsoft.com/office/powerpoint/2010/main" val="1379423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E3BF39-BB0C-44BB-A420-6D6FDC791C5C}" type="slidenum">
              <a:rPr lang="en-US" smtClean="0"/>
              <a:t>36</a:t>
            </a:fld>
            <a:endParaRPr lang="en-US"/>
          </a:p>
        </p:txBody>
      </p:sp>
    </p:spTree>
    <p:extLst>
      <p:ext uri="{BB962C8B-B14F-4D97-AF65-F5344CB8AC3E}">
        <p14:creationId xmlns:p14="http://schemas.microsoft.com/office/powerpoint/2010/main" val="26747178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E3BF39-BB0C-44BB-A420-6D6FDC791C5C}" type="slidenum">
              <a:rPr lang="en-US" smtClean="0"/>
              <a:t>37</a:t>
            </a:fld>
            <a:endParaRPr lang="en-US"/>
          </a:p>
        </p:txBody>
      </p:sp>
    </p:spTree>
    <p:extLst>
      <p:ext uri="{BB962C8B-B14F-4D97-AF65-F5344CB8AC3E}">
        <p14:creationId xmlns:p14="http://schemas.microsoft.com/office/powerpoint/2010/main" val="18707408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t>38</a:t>
            </a:fld>
            <a:endParaRPr lang="en-US"/>
          </a:p>
        </p:txBody>
      </p:sp>
    </p:spTree>
    <p:extLst>
      <p:ext uri="{BB962C8B-B14F-4D97-AF65-F5344CB8AC3E}">
        <p14:creationId xmlns:p14="http://schemas.microsoft.com/office/powerpoint/2010/main" val="38642373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t>39</a:t>
            </a:fld>
            <a:endParaRPr lang="en-US"/>
          </a:p>
        </p:txBody>
      </p:sp>
    </p:spTree>
    <p:extLst>
      <p:ext uri="{BB962C8B-B14F-4D97-AF65-F5344CB8AC3E}">
        <p14:creationId xmlns:p14="http://schemas.microsoft.com/office/powerpoint/2010/main" val="3864237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t>4</a:t>
            </a:fld>
            <a:endParaRPr lang="en-US"/>
          </a:p>
        </p:txBody>
      </p:sp>
    </p:spTree>
    <p:extLst>
      <p:ext uri="{BB962C8B-B14F-4D97-AF65-F5344CB8AC3E}">
        <p14:creationId xmlns:p14="http://schemas.microsoft.com/office/powerpoint/2010/main" val="41555079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t>40</a:t>
            </a:fld>
            <a:endParaRPr lang="en-US"/>
          </a:p>
        </p:txBody>
      </p:sp>
    </p:spTree>
    <p:extLst>
      <p:ext uri="{BB962C8B-B14F-4D97-AF65-F5344CB8AC3E}">
        <p14:creationId xmlns:p14="http://schemas.microsoft.com/office/powerpoint/2010/main" val="381948491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E3BF39-BB0C-44BB-A420-6D6FDC791C5C}" type="slidenum">
              <a:rPr lang="en-US" smtClean="0"/>
              <a:t>41</a:t>
            </a:fld>
            <a:endParaRPr lang="en-US"/>
          </a:p>
        </p:txBody>
      </p:sp>
    </p:spTree>
    <p:extLst>
      <p:ext uri="{BB962C8B-B14F-4D97-AF65-F5344CB8AC3E}">
        <p14:creationId xmlns:p14="http://schemas.microsoft.com/office/powerpoint/2010/main" val="11580934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08" indent="-285708">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5DE3BF39-BB0C-44BB-A420-6D6FDC791C5C}" type="slidenum">
              <a:rPr lang="en-US" smtClean="0"/>
              <a:t>42</a:t>
            </a:fld>
            <a:endParaRPr lang="en-US"/>
          </a:p>
        </p:txBody>
      </p:sp>
    </p:spTree>
    <p:extLst>
      <p:ext uri="{BB962C8B-B14F-4D97-AF65-F5344CB8AC3E}">
        <p14:creationId xmlns:p14="http://schemas.microsoft.com/office/powerpoint/2010/main" val="40199468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E3BF39-BB0C-44BB-A420-6D6FDC791C5C}" type="slidenum">
              <a:rPr lang="en-US" smtClean="0"/>
              <a:t>43</a:t>
            </a:fld>
            <a:endParaRPr lang="en-US"/>
          </a:p>
        </p:txBody>
      </p:sp>
    </p:spTree>
    <p:extLst>
      <p:ext uri="{BB962C8B-B14F-4D97-AF65-F5344CB8AC3E}">
        <p14:creationId xmlns:p14="http://schemas.microsoft.com/office/powerpoint/2010/main" val="53671373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t>44</a:t>
            </a:fld>
            <a:endParaRPr lang="en-US"/>
          </a:p>
        </p:txBody>
      </p:sp>
    </p:spTree>
    <p:extLst>
      <p:ext uri="{BB962C8B-B14F-4D97-AF65-F5344CB8AC3E}">
        <p14:creationId xmlns:p14="http://schemas.microsoft.com/office/powerpoint/2010/main" val="38194849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t>45</a:t>
            </a:fld>
            <a:endParaRPr lang="en-US"/>
          </a:p>
        </p:txBody>
      </p:sp>
    </p:spTree>
    <p:extLst>
      <p:ext uri="{BB962C8B-B14F-4D97-AF65-F5344CB8AC3E}">
        <p14:creationId xmlns:p14="http://schemas.microsoft.com/office/powerpoint/2010/main" val="381948491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E3BF39-BB0C-44BB-A420-6D6FDC791C5C}" type="slidenum">
              <a:rPr lang="en-US" smtClean="0"/>
              <a:t>46</a:t>
            </a:fld>
            <a:endParaRPr lang="en-US"/>
          </a:p>
        </p:txBody>
      </p:sp>
    </p:spTree>
    <p:extLst>
      <p:ext uri="{BB962C8B-B14F-4D97-AF65-F5344CB8AC3E}">
        <p14:creationId xmlns:p14="http://schemas.microsoft.com/office/powerpoint/2010/main" val="22767058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E3BF39-BB0C-44BB-A420-6D6FDC791C5C}" type="slidenum">
              <a:rPr lang="en-US" smtClean="0"/>
              <a:t>47</a:t>
            </a:fld>
            <a:endParaRPr lang="en-US"/>
          </a:p>
        </p:txBody>
      </p:sp>
    </p:spTree>
    <p:extLst>
      <p:ext uri="{BB962C8B-B14F-4D97-AF65-F5344CB8AC3E}">
        <p14:creationId xmlns:p14="http://schemas.microsoft.com/office/powerpoint/2010/main" val="2788828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t>5</a:t>
            </a:fld>
            <a:endParaRPr lang="en-US"/>
          </a:p>
        </p:txBody>
      </p:sp>
    </p:spTree>
    <p:extLst>
      <p:ext uri="{BB962C8B-B14F-4D97-AF65-F5344CB8AC3E}">
        <p14:creationId xmlns:p14="http://schemas.microsoft.com/office/powerpoint/2010/main" val="2699991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t>6</a:t>
            </a:fld>
            <a:endParaRPr lang="en-US"/>
          </a:p>
        </p:txBody>
      </p:sp>
    </p:spTree>
    <p:extLst>
      <p:ext uri="{BB962C8B-B14F-4D97-AF65-F5344CB8AC3E}">
        <p14:creationId xmlns:p14="http://schemas.microsoft.com/office/powerpoint/2010/main" val="1741421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t>7</a:t>
            </a:fld>
            <a:endParaRPr lang="en-US"/>
          </a:p>
        </p:txBody>
      </p:sp>
    </p:spTree>
    <p:extLst>
      <p:ext uri="{BB962C8B-B14F-4D97-AF65-F5344CB8AC3E}">
        <p14:creationId xmlns:p14="http://schemas.microsoft.com/office/powerpoint/2010/main" val="1104463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9129C-6E72-4D60-BDDB-38D34D3D6BBD}" type="slidenum">
              <a:rPr lang="en-US" smtClean="0"/>
              <a:t>8</a:t>
            </a:fld>
            <a:endParaRPr lang="en-US"/>
          </a:p>
        </p:txBody>
      </p:sp>
    </p:spTree>
    <p:extLst>
      <p:ext uri="{BB962C8B-B14F-4D97-AF65-F5344CB8AC3E}">
        <p14:creationId xmlns:p14="http://schemas.microsoft.com/office/powerpoint/2010/main" val="1235656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E3BF39-BB0C-44BB-A420-6D6FDC791C5C}" type="slidenum">
              <a:rPr lang="en-US" smtClean="0"/>
              <a:t>9</a:t>
            </a:fld>
            <a:endParaRPr lang="en-US"/>
          </a:p>
        </p:txBody>
      </p:sp>
    </p:spTree>
    <p:extLst>
      <p:ext uri="{BB962C8B-B14F-4D97-AF65-F5344CB8AC3E}">
        <p14:creationId xmlns:p14="http://schemas.microsoft.com/office/powerpoint/2010/main" val="1157530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919"/>
            <a:ext cx="10361851" cy="1470365"/>
          </a:xfrm>
        </p:spPr>
        <p:txBody>
          <a:bodyPr/>
          <a:lstStyle/>
          <a:p>
            <a:r>
              <a:rPr lang="en-US"/>
              <a:t>Click to edit Master title style</a:t>
            </a:r>
          </a:p>
        </p:txBody>
      </p:sp>
      <p:sp>
        <p:nvSpPr>
          <p:cNvPr id="3" name="Subtitle 2"/>
          <p:cNvSpPr>
            <a:spLocks noGrp="1"/>
          </p:cNvSpPr>
          <p:nvPr>
            <p:ph type="subTitle" idx="1"/>
          </p:nvPr>
        </p:nvSpPr>
        <p:spPr>
          <a:xfrm>
            <a:off x="1828562" y="3887100"/>
            <a:ext cx="8533289" cy="1753006"/>
          </a:xfrm>
        </p:spPr>
        <p:txBody>
          <a:bodyPr/>
          <a:lstStyle>
            <a:lvl1pPr marL="0" indent="0" algn="ctr">
              <a:buNone/>
              <a:defRPr>
                <a:solidFill>
                  <a:schemeClr val="tx1">
                    <a:tint val="75000"/>
                  </a:schemeClr>
                </a:solidFill>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8F4DC5D-477A-4325-9761-482DE9B5E153}" type="datetime1">
              <a:rPr lang="en-CA" smtClean="0"/>
              <a:t>2020-03-19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ADB19-D8B2-423D-82D7-C6AFCD4FB25E}" type="slidenum">
              <a:rPr lang="en-US" smtClean="0"/>
              <a:t>‹#›</a:t>
            </a:fld>
            <a:endParaRPr lang="en-US"/>
          </a:p>
        </p:txBody>
      </p:sp>
    </p:spTree>
    <p:extLst>
      <p:ext uri="{BB962C8B-B14F-4D97-AF65-F5344CB8AC3E}">
        <p14:creationId xmlns:p14="http://schemas.microsoft.com/office/powerpoint/2010/main" val="261959433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BEF666-4AA8-4666-B053-D349BB878E6F}" type="datetime1">
              <a:rPr lang="en-CA" smtClean="0"/>
              <a:t>2020-03-19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ADB19-D8B2-423D-82D7-C6AFCD4FB25E}" type="slidenum">
              <a:rPr lang="en-US" smtClean="0"/>
              <a:t>‹#›</a:t>
            </a:fld>
            <a:endParaRPr lang="en-US"/>
          </a:p>
        </p:txBody>
      </p:sp>
    </p:spTree>
    <p:extLst>
      <p:ext uri="{BB962C8B-B14F-4D97-AF65-F5344CB8AC3E}">
        <p14:creationId xmlns:p14="http://schemas.microsoft.com/office/powerpoint/2010/main" val="3131206691"/>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702"/>
            <a:ext cx="2742843" cy="5852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521" y="274702"/>
            <a:ext cx="8025355" cy="5852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CF8A32-39DA-42A9-8F39-B325581F772B}" type="datetime1">
              <a:rPr lang="en-CA" smtClean="0"/>
              <a:t>2020-03-19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ADB19-D8B2-423D-82D7-C6AFCD4FB25E}" type="slidenum">
              <a:rPr lang="en-US" smtClean="0"/>
              <a:t>‹#›</a:t>
            </a:fld>
            <a:endParaRPr lang="en-US"/>
          </a:p>
        </p:txBody>
      </p:sp>
    </p:spTree>
    <p:extLst>
      <p:ext uri="{BB962C8B-B14F-4D97-AF65-F5344CB8AC3E}">
        <p14:creationId xmlns:p14="http://schemas.microsoft.com/office/powerpoint/2010/main" val="3579370268"/>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A6038-636F-814A-B01C-4417C5A72484}"/>
              </a:ext>
            </a:extLst>
          </p:cNvPr>
          <p:cNvSpPr>
            <a:spLocks noGrp="1"/>
          </p:cNvSpPr>
          <p:nvPr>
            <p:ph type="ctrTitle"/>
          </p:nvPr>
        </p:nvSpPr>
        <p:spPr>
          <a:xfrm>
            <a:off x="1523802" y="1122624"/>
            <a:ext cx="9142810" cy="2388153"/>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7EC7AA96-2F8B-6442-9E9E-32B6AF4AA51A}"/>
              </a:ext>
            </a:extLst>
          </p:cNvPr>
          <p:cNvSpPr>
            <a:spLocks noGrp="1"/>
          </p:cNvSpPr>
          <p:nvPr>
            <p:ph type="subTitle" idx="1"/>
          </p:nvPr>
        </p:nvSpPr>
        <p:spPr>
          <a:xfrm>
            <a:off x="1523802" y="3602872"/>
            <a:ext cx="9142810" cy="165614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9F6107-7D6E-144E-83CC-C8F67DD1533E}"/>
              </a:ext>
            </a:extLst>
          </p:cNvPr>
          <p:cNvSpPr>
            <a:spLocks noGrp="1"/>
          </p:cNvSpPr>
          <p:nvPr>
            <p:ph type="dt" sz="half" idx="10"/>
          </p:nvPr>
        </p:nvSpPr>
        <p:spPr/>
        <p:txBody>
          <a:bodyPr/>
          <a:lstStyle/>
          <a:p>
            <a:fld id="{FB9AEB75-CE5B-49C2-9895-8AD3FAFF7453}" type="datetime1">
              <a:rPr lang="en-CA" smtClean="0"/>
              <a:t>2020-03-19</a:t>
            </a:fld>
            <a:endParaRPr lang="en-US"/>
          </a:p>
        </p:txBody>
      </p:sp>
      <p:sp>
        <p:nvSpPr>
          <p:cNvPr id="5" name="Footer Placeholder 4">
            <a:extLst>
              <a:ext uri="{FF2B5EF4-FFF2-40B4-BE49-F238E27FC236}">
                <a16:creationId xmlns:a16="http://schemas.microsoft.com/office/drawing/2014/main" id="{57623FF8-A131-B74C-A88B-E450E6664F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F60226-871D-6F4F-B8A4-9E58AF56FF47}"/>
              </a:ext>
            </a:extLst>
          </p:cNvPr>
          <p:cNvSpPr>
            <a:spLocks noGrp="1"/>
          </p:cNvSpPr>
          <p:nvPr>
            <p:ph type="sldNum" sz="quarter" idx="12"/>
          </p:nvPr>
        </p:nvSpPr>
        <p:spPr/>
        <p:txBody>
          <a:bodyPr/>
          <a:lstStyle/>
          <a:p>
            <a:fld id="{17EF52DB-D3EB-164F-97AE-2F1F4668B206}" type="slidenum">
              <a:rPr lang="en-US" smtClean="0"/>
              <a:t>‹#›</a:t>
            </a:fld>
            <a:endParaRPr lang="en-US"/>
          </a:p>
        </p:txBody>
      </p:sp>
    </p:spTree>
    <p:extLst>
      <p:ext uri="{BB962C8B-B14F-4D97-AF65-F5344CB8AC3E}">
        <p14:creationId xmlns:p14="http://schemas.microsoft.com/office/powerpoint/2010/main" val="3206508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66F1-74AF-4C41-B5AB-0510B443B8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55DAF8-C1C0-9A46-A9E9-802B32700C9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621D6E-E3F1-564C-BB56-6BA2BDB7CCE4}"/>
              </a:ext>
            </a:extLst>
          </p:cNvPr>
          <p:cNvSpPr>
            <a:spLocks noGrp="1"/>
          </p:cNvSpPr>
          <p:nvPr>
            <p:ph type="dt" sz="half" idx="10"/>
          </p:nvPr>
        </p:nvSpPr>
        <p:spPr/>
        <p:txBody>
          <a:bodyPr/>
          <a:lstStyle/>
          <a:p>
            <a:fld id="{26F1483F-E6D6-41AE-8977-9B0421000FEA}" type="datetime1">
              <a:rPr lang="en-CA" smtClean="0"/>
              <a:t>2020-03-19</a:t>
            </a:fld>
            <a:endParaRPr lang="en-US"/>
          </a:p>
        </p:txBody>
      </p:sp>
      <p:sp>
        <p:nvSpPr>
          <p:cNvPr id="5" name="Footer Placeholder 4">
            <a:extLst>
              <a:ext uri="{FF2B5EF4-FFF2-40B4-BE49-F238E27FC236}">
                <a16:creationId xmlns:a16="http://schemas.microsoft.com/office/drawing/2014/main" id="{0EC004A1-61F2-A542-918C-9739534417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2D6BE9-6ECF-C843-A890-348D439993A8}"/>
              </a:ext>
            </a:extLst>
          </p:cNvPr>
          <p:cNvSpPr>
            <a:spLocks noGrp="1"/>
          </p:cNvSpPr>
          <p:nvPr>
            <p:ph type="sldNum" sz="quarter" idx="12"/>
          </p:nvPr>
        </p:nvSpPr>
        <p:spPr/>
        <p:txBody>
          <a:bodyPr/>
          <a:lstStyle/>
          <a:p>
            <a:fld id="{17EF52DB-D3EB-164F-97AE-2F1F4668B206}" type="slidenum">
              <a:rPr lang="en-US" smtClean="0"/>
              <a:t>‹#›</a:t>
            </a:fld>
            <a:endParaRPr lang="en-US"/>
          </a:p>
        </p:txBody>
      </p:sp>
    </p:spTree>
    <p:extLst>
      <p:ext uri="{BB962C8B-B14F-4D97-AF65-F5344CB8AC3E}">
        <p14:creationId xmlns:p14="http://schemas.microsoft.com/office/powerpoint/2010/main" val="1457303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CFFBA-8C7D-F84F-BFDE-3AE6293A6A01}"/>
              </a:ext>
            </a:extLst>
          </p:cNvPr>
          <p:cNvSpPr>
            <a:spLocks noGrp="1"/>
          </p:cNvSpPr>
          <p:nvPr>
            <p:ph type="title"/>
          </p:nvPr>
        </p:nvSpPr>
        <p:spPr>
          <a:xfrm>
            <a:off x="831743" y="1710134"/>
            <a:ext cx="10514231" cy="2853398"/>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3191F05-661A-5642-A6BE-BEA3B45324B7}"/>
              </a:ext>
            </a:extLst>
          </p:cNvPr>
          <p:cNvSpPr>
            <a:spLocks noGrp="1"/>
          </p:cNvSpPr>
          <p:nvPr>
            <p:ph type="body" idx="1"/>
          </p:nvPr>
        </p:nvSpPr>
        <p:spPr>
          <a:xfrm>
            <a:off x="831743" y="4590526"/>
            <a:ext cx="10514231" cy="150053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AD6304D-A118-744F-AAE5-BA62935A44CA}"/>
              </a:ext>
            </a:extLst>
          </p:cNvPr>
          <p:cNvSpPr>
            <a:spLocks noGrp="1"/>
          </p:cNvSpPr>
          <p:nvPr>
            <p:ph type="dt" sz="half" idx="10"/>
          </p:nvPr>
        </p:nvSpPr>
        <p:spPr/>
        <p:txBody>
          <a:bodyPr/>
          <a:lstStyle/>
          <a:p>
            <a:fld id="{1BE5A035-9423-44C9-A882-BE5A298069C3}" type="datetime1">
              <a:rPr lang="en-CA" smtClean="0"/>
              <a:t>2020-03-19</a:t>
            </a:fld>
            <a:endParaRPr lang="en-US"/>
          </a:p>
        </p:txBody>
      </p:sp>
      <p:sp>
        <p:nvSpPr>
          <p:cNvPr id="5" name="Footer Placeholder 4">
            <a:extLst>
              <a:ext uri="{FF2B5EF4-FFF2-40B4-BE49-F238E27FC236}">
                <a16:creationId xmlns:a16="http://schemas.microsoft.com/office/drawing/2014/main" id="{ADAC579C-7D17-AE40-980D-9AE2B7E061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2018BC-0DFD-CE46-94D7-FAEFF6B5775A}"/>
              </a:ext>
            </a:extLst>
          </p:cNvPr>
          <p:cNvSpPr>
            <a:spLocks noGrp="1"/>
          </p:cNvSpPr>
          <p:nvPr>
            <p:ph type="sldNum" sz="quarter" idx="12"/>
          </p:nvPr>
        </p:nvSpPr>
        <p:spPr/>
        <p:txBody>
          <a:bodyPr/>
          <a:lstStyle/>
          <a:p>
            <a:fld id="{17EF52DB-D3EB-164F-97AE-2F1F4668B206}" type="slidenum">
              <a:rPr lang="en-US" smtClean="0"/>
              <a:t>‹#›</a:t>
            </a:fld>
            <a:endParaRPr lang="en-US"/>
          </a:p>
        </p:txBody>
      </p:sp>
    </p:spTree>
    <p:extLst>
      <p:ext uri="{BB962C8B-B14F-4D97-AF65-F5344CB8AC3E}">
        <p14:creationId xmlns:p14="http://schemas.microsoft.com/office/powerpoint/2010/main" val="998940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4B246-7279-CE41-B044-CAEC1590C3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9C6E43-D98E-7A4D-863C-6D04AA29F6A7}"/>
              </a:ext>
            </a:extLst>
          </p:cNvPr>
          <p:cNvSpPr>
            <a:spLocks noGrp="1"/>
          </p:cNvSpPr>
          <p:nvPr>
            <p:ph sz="half" idx="1"/>
          </p:nvPr>
        </p:nvSpPr>
        <p:spPr>
          <a:xfrm>
            <a:off x="838091" y="1826048"/>
            <a:ext cx="5180926" cy="43523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67B853-825A-294C-B1BE-FCCF86CBB319}"/>
              </a:ext>
            </a:extLst>
          </p:cNvPr>
          <p:cNvSpPr>
            <a:spLocks noGrp="1"/>
          </p:cNvSpPr>
          <p:nvPr>
            <p:ph sz="half" idx="2"/>
          </p:nvPr>
        </p:nvSpPr>
        <p:spPr>
          <a:xfrm>
            <a:off x="6171396" y="1826048"/>
            <a:ext cx="5180926" cy="43523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A79FD4-45EA-4D42-9F00-35C5A2BF13F4}"/>
              </a:ext>
            </a:extLst>
          </p:cNvPr>
          <p:cNvSpPr>
            <a:spLocks noGrp="1"/>
          </p:cNvSpPr>
          <p:nvPr>
            <p:ph type="dt" sz="half" idx="10"/>
          </p:nvPr>
        </p:nvSpPr>
        <p:spPr/>
        <p:txBody>
          <a:bodyPr/>
          <a:lstStyle/>
          <a:p>
            <a:fld id="{ABC86C5D-287D-45C0-A653-6DEEAE390E6B}" type="datetime1">
              <a:rPr lang="en-CA" smtClean="0"/>
              <a:t>2020-03-19</a:t>
            </a:fld>
            <a:endParaRPr lang="en-US"/>
          </a:p>
        </p:txBody>
      </p:sp>
      <p:sp>
        <p:nvSpPr>
          <p:cNvPr id="6" name="Footer Placeholder 5">
            <a:extLst>
              <a:ext uri="{FF2B5EF4-FFF2-40B4-BE49-F238E27FC236}">
                <a16:creationId xmlns:a16="http://schemas.microsoft.com/office/drawing/2014/main" id="{35C910D2-3C04-2640-B4A4-60FA3AC03B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F94C68-0848-F848-A56B-D54778AA0398}"/>
              </a:ext>
            </a:extLst>
          </p:cNvPr>
          <p:cNvSpPr>
            <a:spLocks noGrp="1"/>
          </p:cNvSpPr>
          <p:nvPr>
            <p:ph type="sldNum" sz="quarter" idx="12"/>
          </p:nvPr>
        </p:nvSpPr>
        <p:spPr/>
        <p:txBody>
          <a:bodyPr/>
          <a:lstStyle/>
          <a:p>
            <a:fld id="{17EF52DB-D3EB-164F-97AE-2F1F4668B206}" type="slidenum">
              <a:rPr lang="en-US" smtClean="0"/>
              <a:t>‹#›</a:t>
            </a:fld>
            <a:endParaRPr lang="en-US"/>
          </a:p>
        </p:txBody>
      </p:sp>
    </p:spTree>
    <p:extLst>
      <p:ext uri="{BB962C8B-B14F-4D97-AF65-F5344CB8AC3E}">
        <p14:creationId xmlns:p14="http://schemas.microsoft.com/office/powerpoint/2010/main" val="3703936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E7E41-365C-5C4B-9F27-8F54010809C9}"/>
              </a:ext>
            </a:extLst>
          </p:cNvPr>
          <p:cNvSpPr>
            <a:spLocks noGrp="1"/>
          </p:cNvSpPr>
          <p:nvPr>
            <p:ph type="title"/>
          </p:nvPr>
        </p:nvSpPr>
        <p:spPr>
          <a:xfrm>
            <a:off x="839680" y="365210"/>
            <a:ext cx="10514231" cy="1325870"/>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9852C5-63A8-5A4A-A65F-A05567BC87D8}"/>
              </a:ext>
            </a:extLst>
          </p:cNvPr>
          <p:cNvSpPr>
            <a:spLocks noGrp="1"/>
          </p:cNvSpPr>
          <p:nvPr>
            <p:ph type="body" idx="1"/>
          </p:nvPr>
        </p:nvSpPr>
        <p:spPr>
          <a:xfrm>
            <a:off x="839680" y="1681552"/>
            <a:ext cx="5157116"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3833A8-1E62-B94E-B57E-72D29F474A18}"/>
              </a:ext>
            </a:extLst>
          </p:cNvPr>
          <p:cNvSpPr>
            <a:spLocks noGrp="1"/>
          </p:cNvSpPr>
          <p:nvPr>
            <p:ph sz="half" idx="2"/>
          </p:nvPr>
        </p:nvSpPr>
        <p:spPr>
          <a:xfrm>
            <a:off x="839680" y="2505655"/>
            <a:ext cx="5157116" cy="3685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D8E263-2F57-0D4A-BA0A-FD579E2E4907}"/>
              </a:ext>
            </a:extLst>
          </p:cNvPr>
          <p:cNvSpPr>
            <a:spLocks noGrp="1"/>
          </p:cNvSpPr>
          <p:nvPr>
            <p:ph type="body" sz="quarter" idx="3"/>
          </p:nvPr>
        </p:nvSpPr>
        <p:spPr>
          <a:xfrm>
            <a:off x="6171398" y="1681552"/>
            <a:ext cx="5182513"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C76B006-DED0-884F-B4FB-87592EB55D0A}"/>
              </a:ext>
            </a:extLst>
          </p:cNvPr>
          <p:cNvSpPr>
            <a:spLocks noGrp="1"/>
          </p:cNvSpPr>
          <p:nvPr>
            <p:ph sz="quarter" idx="4"/>
          </p:nvPr>
        </p:nvSpPr>
        <p:spPr>
          <a:xfrm>
            <a:off x="6171398" y="2505655"/>
            <a:ext cx="5182513" cy="3685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E02599-0093-EF4E-995A-465FDD57881C}"/>
              </a:ext>
            </a:extLst>
          </p:cNvPr>
          <p:cNvSpPr>
            <a:spLocks noGrp="1"/>
          </p:cNvSpPr>
          <p:nvPr>
            <p:ph type="dt" sz="half" idx="10"/>
          </p:nvPr>
        </p:nvSpPr>
        <p:spPr/>
        <p:txBody>
          <a:bodyPr/>
          <a:lstStyle/>
          <a:p>
            <a:fld id="{E3FFCFDB-7B4E-4A54-AA67-BBC319A42E3F}" type="datetime1">
              <a:rPr lang="en-CA" smtClean="0"/>
              <a:t>2020-03-19</a:t>
            </a:fld>
            <a:endParaRPr lang="en-US"/>
          </a:p>
        </p:txBody>
      </p:sp>
      <p:sp>
        <p:nvSpPr>
          <p:cNvPr id="8" name="Footer Placeholder 7">
            <a:extLst>
              <a:ext uri="{FF2B5EF4-FFF2-40B4-BE49-F238E27FC236}">
                <a16:creationId xmlns:a16="http://schemas.microsoft.com/office/drawing/2014/main" id="{25EF4287-0B8B-3049-A7E7-9FF3ACD526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600DD0-CE2D-CB49-BD03-3A825038BEAC}"/>
              </a:ext>
            </a:extLst>
          </p:cNvPr>
          <p:cNvSpPr>
            <a:spLocks noGrp="1"/>
          </p:cNvSpPr>
          <p:nvPr>
            <p:ph type="sldNum" sz="quarter" idx="12"/>
          </p:nvPr>
        </p:nvSpPr>
        <p:spPr/>
        <p:txBody>
          <a:bodyPr/>
          <a:lstStyle/>
          <a:p>
            <a:fld id="{17EF52DB-D3EB-164F-97AE-2F1F4668B206}" type="slidenum">
              <a:rPr lang="en-US" smtClean="0"/>
              <a:t>‹#›</a:t>
            </a:fld>
            <a:endParaRPr lang="en-US"/>
          </a:p>
        </p:txBody>
      </p:sp>
    </p:spTree>
    <p:extLst>
      <p:ext uri="{BB962C8B-B14F-4D97-AF65-F5344CB8AC3E}">
        <p14:creationId xmlns:p14="http://schemas.microsoft.com/office/powerpoint/2010/main" val="4113134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6BA5B-AC61-E14B-A27C-A2A286354C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B84A63-03F3-274D-A740-170FC82DFDE2}"/>
              </a:ext>
            </a:extLst>
          </p:cNvPr>
          <p:cNvSpPr>
            <a:spLocks noGrp="1"/>
          </p:cNvSpPr>
          <p:nvPr>
            <p:ph type="dt" sz="half" idx="10"/>
          </p:nvPr>
        </p:nvSpPr>
        <p:spPr/>
        <p:txBody>
          <a:bodyPr/>
          <a:lstStyle/>
          <a:p>
            <a:fld id="{ACC02CAE-7587-4719-8E9C-ED7C933BE324}" type="datetime1">
              <a:rPr lang="en-CA" smtClean="0"/>
              <a:t>2020-03-19</a:t>
            </a:fld>
            <a:endParaRPr lang="en-US"/>
          </a:p>
        </p:txBody>
      </p:sp>
      <p:sp>
        <p:nvSpPr>
          <p:cNvPr id="4" name="Footer Placeholder 3">
            <a:extLst>
              <a:ext uri="{FF2B5EF4-FFF2-40B4-BE49-F238E27FC236}">
                <a16:creationId xmlns:a16="http://schemas.microsoft.com/office/drawing/2014/main" id="{04443594-F290-2041-B377-C6DF14B81C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4ECD27-6DE3-A549-B4F7-9D7D0F7AB512}"/>
              </a:ext>
            </a:extLst>
          </p:cNvPr>
          <p:cNvSpPr>
            <a:spLocks noGrp="1"/>
          </p:cNvSpPr>
          <p:nvPr>
            <p:ph type="sldNum" sz="quarter" idx="12"/>
          </p:nvPr>
        </p:nvSpPr>
        <p:spPr/>
        <p:txBody>
          <a:bodyPr/>
          <a:lstStyle/>
          <a:p>
            <a:fld id="{17EF52DB-D3EB-164F-97AE-2F1F4668B206}" type="slidenum">
              <a:rPr lang="en-US" smtClean="0"/>
              <a:t>‹#›</a:t>
            </a:fld>
            <a:endParaRPr lang="en-US"/>
          </a:p>
        </p:txBody>
      </p:sp>
    </p:spTree>
    <p:extLst>
      <p:ext uri="{BB962C8B-B14F-4D97-AF65-F5344CB8AC3E}">
        <p14:creationId xmlns:p14="http://schemas.microsoft.com/office/powerpoint/2010/main" val="36187857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E524A6-A905-7C46-9C9A-2DF7BC080662}"/>
              </a:ext>
            </a:extLst>
          </p:cNvPr>
          <p:cNvSpPr>
            <a:spLocks noGrp="1"/>
          </p:cNvSpPr>
          <p:nvPr>
            <p:ph type="dt" sz="half" idx="10"/>
          </p:nvPr>
        </p:nvSpPr>
        <p:spPr/>
        <p:txBody>
          <a:bodyPr/>
          <a:lstStyle/>
          <a:p>
            <a:fld id="{CF2D3634-DF96-474E-8AD6-5409E0E056E3}" type="datetime1">
              <a:rPr lang="en-CA" smtClean="0"/>
              <a:t>2020-03-19</a:t>
            </a:fld>
            <a:endParaRPr lang="en-US"/>
          </a:p>
        </p:txBody>
      </p:sp>
      <p:sp>
        <p:nvSpPr>
          <p:cNvPr id="3" name="Footer Placeholder 2">
            <a:extLst>
              <a:ext uri="{FF2B5EF4-FFF2-40B4-BE49-F238E27FC236}">
                <a16:creationId xmlns:a16="http://schemas.microsoft.com/office/drawing/2014/main" id="{05F46B2B-6ABB-0043-8D74-06895C0EDA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90699B-0662-5E49-BB79-BD63627EEB5F}"/>
              </a:ext>
            </a:extLst>
          </p:cNvPr>
          <p:cNvSpPr>
            <a:spLocks noGrp="1"/>
          </p:cNvSpPr>
          <p:nvPr>
            <p:ph type="sldNum" sz="quarter" idx="12"/>
          </p:nvPr>
        </p:nvSpPr>
        <p:spPr/>
        <p:txBody>
          <a:bodyPr/>
          <a:lstStyle/>
          <a:p>
            <a:fld id="{17EF52DB-D3EB-164F-97AE-2F1F4668B206}" type="slidenum">
              <a:rPr lang="en-US" smtClean="0"/>
              <a:t>‹#›</a:t>
            </a:fld>
            <a:endParaRPr lang="en-US"/>
          </a:p>
        </p:txBody>
      </p:sp>
    </p:spTree>
    <p:extLst>
      <p:ext uri="{BB962C8B-B14F-4D97-AF65-F5344CB8AC3E}">
        <p14:creationId xmlns:p14="http://schemas.microsoft.com/office/powerpoint/2010/main" val="12860270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14198-1A36-B041-9678-85D51E89DD0B}"/>
              </a:ext>
            </a:extLst>
          </p:cNvPr>
          <p:cNvSpPr>
            <a:spLocks noGrp="1"/>
          </p:cNvSpPr>
          <p:nvPr>
            <p:ph type="title"/>
          </p:nvPr>
        </p:nvSpPr>
        <p:spPr>
          <a:xfrm>
            <a:off x="839680" y="457307"/>
            <a:ext cx="3931725" cy="1600571"/>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B7B900-8A05-CF44-B79B-63E5400468CB}"/>
              </a:ext>
            </a:extLst>
          </p:cNvPr>
          <p:cNvSpPr>
            <a:spLocks noGrp="1"/>
          </p:cNvSpPr>
          <p:nvPr>
            <p:ph idx="1"/>
          </p:nvPr>
        </p:nvSpPr>
        <p:spPr>
          <a:xfrm>
            <a:off x="5182513" y="987655"/>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D2253E-0573-6F49-ADDC-8A3A407EBFC7}"/>
              </a:ext>
            </a:extLst>
          </p:cNvPr>
          <p:cNvSpPr>
            <a:spLocks noGrp="1"/>
          </p:cNvSpPr>
          <p:nvPr>
            <p:ph type="body" sz="half" idx="2"/>
          </p:nvPr>
        </p:nvSpPr>
        <p:spPr>
          <a:xfrm>
            <a:off x="839680" y="2057876"/>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764A806-7A6E-F94C-B5E6-363D7E729792}"/>
              </a:ext>
            </a:extLst>
          </p:cNvPr>
          <p:cNvSpPr>
            <a:spLocks noGrp="1"/>
          </p:cNvSpPr>
          <p:nvPr>
            <p:ph type="dt" sz="half" idx="10"/>
          </p:nvPr>
        </p:nvSpPr>
        <p:spPr/>
        <p:txBody>
          <a:bodyPr/>
          <a:lstStyle/>
          <a:p>
            <a:fld id="{A37A6E03-EC6A-4BCF-B928-FAA2C2782DFC}" type="datetime1">
              <a:rPr lang="en-CA" smtClean="0"/>
              <a:t>2020-03-19</a:t>
            </a:fld>
            <a:endParaRPr lang="en-US"/>
          </a:p>
        </p:txBody>
      </p:sp>
      <p:sp>
        <p:nvSpPr>
          <p:cNvPr id="6" name="Footer Placeholder 5">
            <a:extLst>
              <a:ext uri="{FF2B5EF4-FFF2-40B4-BE49-F238E27FC236}">
                <a16:creationId xmlns:a16="http://schemas.microsoft.com/office/drawing/2014/main" id="{58047995-368D-AD41-A3D9-18C32C060C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367424-379F-3B40-BE2E-5182FB44101E}"/>
              </a:ext>
            </a:extLst>
          </p:cNvPr>
          <p:cNvSpPr>
            <a:spLocks noGrp="1"/>
          </p:cNvSpPr>
          <p:nvPr>
            <p:ph type="sldNum" sz="quarter" idx="12"/>
          </p:nvPr>
        </p:nvSpPr>
        <p:spPr/>
        <p:txBody>
          <a:bodyPr/>
          <a:lstStyle/>
          <a:p>
            <a:fld id="{17EF52DB-D3EB-164F-97AE-2F1F4668B206}" type="slidenum">
              <a:rPr lang="en-US" smtClean="0"/>
              <a:t>‹#›</a:t>
            </a:fld>
            <a:endParaRPr lang="en-US"/>
          </a:p>
        </p:txBody>
      </p:sp>
    </p:spTree>
    <p:extLst>
      <p:ext uri="{BB962C8B-B14F-4D97-AF65-F5344CB8AC3E}">
        <p14:creationId xmlns:p14="http://schemas.microsoft.com/office/powerpoint/2010/main" val="3518705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41C41F-E82C-47D1-B314-AB0D5035A863}" type="datetime1">
              <a:rPr lang="en-CA" smtClean="0"/>
              <a:t>2020-03-19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ADB19-D8B2-423D-82D7-C6AFCD4FB25E}" type="slidenum">
              <a:rPr lang="en-US" smtClean="0"/>
              <a:t>‹#›</a:t>
            </a:fld>
            <a:endParaRPr lang="en-US"/>
          </a:p>
        </p:txBody>
      </p:sp>
    </p:spTree>
    <p:extLst>
      <p:ext uri="{BB962C8B-B14F-4D97-AF65-F5344CB8AC3E}">
        <p14:creationId xmlns:p14="http://schemas.microsoft.com/office/powerpoint/2010/main" val="3967390427"/>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A829E-4B78-5241-B0A3-40D734487F55}"/>
              </a:ext>
            </a:extLst>
          </p:cNvPr>
          <p:cNvSpPr>
            <a:spLocks noGrp="1"/>
          </p:cNvSpPr>
          <p:nvPr>
            <p:ph type="title"/>
          </p:nvPr>
        </p:nvSpPr>
        <p:spPr>
          <a:xfrm>
            <a:off x="839680" y="457307"/>
            <a:ext cx="3931725" cy="1600571"/>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41B9D8-FE73-3F46-B8B6-1C2A50A02496}"/>
              </a:ext>
            </a:extLst>
          </p:cNvPr>
          <p:cNvSpPr>
            <a:spLocks noGrp="1"/>
          </p:cNvSpPr>
          <p:nvPr>
            <p:ph type="pic" idx="1"/>
          </p:nvPr>
        </p:nvSpPr>
        <p:spPr>
          <a:xfrm>
            <a:off x="5182513" y="987655"/>
            <a:ext cx="6171397" cy="487475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76C8F5-0EDF-254B-BF1D-20931873BF63}"/>
              </a:ext>
            </a:extLst>
          </p:cNvPr>
          <p:cNvSpPr>
            <a:spLocks noGrp="1"/>
          </p:cNvSpPr>
          <p:nvPr>
            <p:ph type="body" sz="half" idx="2"/>
          </p:nvPr>
        </p:nvSpPr>
        <p:spPr>
          <a:xfrm>
            <a:off x="839680" y="2057876"/>
            <a:ext cx="393172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A2D391-668E-A045-8DF3-066D719E2DB3}"/>
              </a:ext>
            </a:extLst>
          </p:cNvPr>
          <p:cNvSpPr>
            <a:spLocks noGrp="1"/>
          </p:cNvSpPr>
          <p:nvPr>
            <p:ph type="dt" sz="half" idx="10"/>
          </p:nvPr>
        </p:nvSpPr>
        <p:spPr/>
        <p:txBody>
          <a:bodyPr/>
          <a:lstStyle/>
          <a:p>
            <a:fld id="{E8C1CDC6-6F5F-4445-8DE2-43036ACE7174}" type="datetime1">
              <a:rPr lang="en-CA" smtClean="0"/>
              <a:t>2020-03-19</a:t>
            </a:fld>
            <a:endParaRPr lang="en-US"/>
          </a:p>
        </p:txBody>
      </p:sp>
      <p:sp>
        <p:nvSpPr>
          <p:cNvPr id="6" name="Footer Placeholder 5">
            <a:extLst>
              <a:ext uri="{FF2B5EF4-FFF2-40B4-BE49-F238E27FC236}">
                <a16:creationId xmlns:a16="http://schemas.microsoft.com/office/drawing/2014/main" id="{A93C48F3-3BBF-004F-AA29-131AA59EF3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37C6FD-B940-2145-8FA1-625B632903D1}"/>
              </a:ext>
            </a:extLst>
          </p:cNvPr>
          <p:cNvSpPr>
            <a:spLocks noGrp="1"/>
          </p:cNvSpPr>
          <p:nvPr>
            <p:ph type="sldNum" sz="quarter" idx="12"/>
          </p:nvPr>
        </p:nvSpPr>
        <p:spPr/>
        <p:txBody>
          <a:bodyPr/>
          <a:lstStyle/>
          <a:p>
            <a:fld id="{17EF52DB-D3EB-164F-97AE-2F1F4668B206}" type="slidenum">
              <a:rPr lang="en-US" smtClean="0"/>
              <a:t>‹#›</a:t>
            </a:fld>
            <a:endParaRPr lang="en-US"/>
          </a:p>
        </p:txBody>
      </p:sp>
    </p:spTree>
    <p:extLst>
      <p:ext uri="{BB962C8B-B14F-4D97-AF65-F5344CB8AC3E}">
        <p14:creationId xmlns:p14="http://schemas.microsoft.com/office/powerpoint/2010/main" val="13257682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F087-B22F-9A4A-B6FA-446063905D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270F07-674B-1547-9F45-C9DA4885F06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69EE58-3635-3043-951B-4248BB97D83B}"/>
              </a:ext>
            </a:extLst>
          </p:cNvPr>
          <p:cNvSpPr>
            <a:spLocks noGrp="1"/>
          </p:cNvSpPr>
          <p:nvPr>
            <p:ph type="dt" sz="half" idx="10"/>
          </p:nvPr>
        </p:nvSpPr>
        <p:spPr/>
        <p:txBody>
          <a:bodyPr/>
          <a:lstStyle/>
          <a:p>
            <a:fld id="{7B9BF4E3-C36D-421A-84DF-78912BA510C3}" type="datetime1">
              <a:rPr lang="en-CA" smtClean="0"/>
              <a:t>2020-03-19</a:t>
            </a:fld>
            <a:endParaRPr lang="en-US"/>
          </a:p>
        </p:txBody>
      </p:sp>
      <p:sp>
        <p:nvSpPr>
          <p:cNvPr id="5" name="Footer Placeholder 4">
            <a:extLst>
              <a:ext uri="{FF2B5EF4-FFF2-40B4-BE49-F238E27FC236}">
                <a16:creationId xmlns:a16="http://schemas.microsoft.com/office/drawing/2014/main" id="{F40CF114-D214-BD43-9C58-EB01D7F838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68401B-8951-7442-9826-9C38138FC8F8}"/>
              </a:ext>
            </a:extLst>
          </p:cNvPr>
          <p:cNvSpPr>
            <a:spLocks noGrp="1"/>
          </p:cNvSpPr>
          <p:nvPr>
            <p:ph type="sldNum" sz="quarter" idx="12"/>
          </p:nvPr>
        </p:nvSpPr>
        <p:spPr/>
        <p:txBody>
          <a:bodyPr/>
          <a:lstStyle/>
          <a:p>
            <a:fld id="{17EF52DB-D3EB-164F-97AE-2F1F4668B206}" type="slidenum">
              <a:rPr lang="en-US" smtClean="0"/>
              <a:t>‹#›</a:t>
            </a:fld>
            <a:endParaRPr lang="en-US"/>
          </a:p>
        </p:txBody>
      </p:sp>
    </p:spTree>
    <p:extLst>
      <p:ext uri="{BB962C8B-B14F-4D97-AF65-F5344CB8AC3E}">
        <p14:creationId xmlns:p14="http://schemas.microsoft.com/office/powerpoint/2010/main" val="12711228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1A5FDF-4428-5F44-A62A-3D9DB7943316}"/>
              </a:ext>
            </a:extLst>
          </p:cNvPr>
          <p:cNvSpPr>
            <a:spLocks noGrp="1"/>
          </p:cNvSpPr>
          <p:nvPr>
            <p:ph type="title" orient="vert"/>
          </p:nvPr>
        </p:nvSpPr>
        <p:spPr>
          <a:xfrm>
            <a:off x="8723764" y="365209"/>
            <a:ext cx="2628558" cy="5813184"/>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2C461D-C3E3-7749-BDBA-AC7437C372B9}"/>
              </a:ext>
            </a:extLst>
          </p:cNvPr>
          <p:cNvSpPr>
            <a:spLocks noGrp="1"/>
          </p:cNvSpPr>
          <p:nvPr>
            <p:ph type="body" orient="vert" idx="1"/>
          </p:nvPr>
        </p:nvSpPr>
        <p:spPr>
          <a:xfrm>
            <a:off x="838091" y="365209"/>
            <a:ext cx="7733293" cy="581318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3361E4-7151-FF48-8B57-5E8C4BEE87BF}"/>
              </a:ext>
            </a:extLst>
          </p:cNvPr>
          <p:cNvSpPr>
            <a:spLocks noGrp="1"/>
          </p:cNvSpPr>
          <p:nvPr>
            <p:ph type="dt" sz="half" idx="10"/>
          </p:nvPr>
        </p:nvSpPr>
        <p:spPr/>
        <p:txBody>
          <a:bodyPr/>
          <a:lstStyle/>
          <a:p>
            <a:fld id="{57AD075D-D473-445A-BCCB-7FBC1F5D0863}" type="datetime1">
              <a:rPr lang="en-CA" smtClean="0"/>
              <a:t>2020-03-19</a:t>
            </a:fld>
            <a:endParaRPr lang="en-US"/>
          </a:p>
        </p:txBody>
      </p:sp>
      <p:sp>
        <p:nvSpPr>
          <p:cNvPr id="5" name="Footer Placeholder 4">
            <a:extLst>
              <a:ext uri="{FF2B5EF4-FFF2-40B4-BE49-F238E27FC236}">
                <a16:creationId xmlns:a16="http://schemas.microsoft.com/office/drawing/2014/main" id="{210FDAC2-B254-1C49-8482-F0D33B609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9C3D16-086C-0B47-896D-2DDC518FF252}"/>
              </a:ext>
            </a:extLst>
          </p:cNvPr>
          <p:cNvSpPr>
            <a:spLocks noGrp="1"/>
          </p:cNvSpPr>
          <p:nvPr>
            <p:ph type="sldNum" sz="quarter" idx="12"/>
          </p:nvPr>
        </p:nvSpPr>
        <p:spPr/>
        <p:txBody>
          <a:bodyPr/>
          <a:lstStyle/>
          <a:p>
            <a:fld id="{17EF52DB-D3EB-164F-97AE-2F1F4668B206}" type="slidenum">
              <a:rPr lang="en-US" smtClean="0"/>
              <a:t>‹#›</a:t>
            </a:fld>
            <a:endParaRPr lang="en-US"/>
          </a:p>
        </p:txBody>
      </p:sp>
    </p:spTree>
    <p:extLst>
      <p:ext uri="{BB962C8B-B14F-4D97-AF65-F5344CB8AC3E}">
        <p14:creationId xmlns:p14="http://schemas.microsoft.com/office/powerpoint/2010/main" val="67547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7921"/>
            <a:ext cx="10361851" cy="1362390"/>
          </a:xfrm>
        </p:spPr>
        <p:txBody>
          <a:bodyPr anchor="t"/>
          <a:lstStyle>
            <a:lvl1pPr algn="l">
              <a:defRPr sz="4800" b="1" cap="all"/>
            </a:lvl1pPr>
          </a:lstStyle>
          <a:p>
            <a:r>
              <a:rPr lang="en-US"/>
              <a:t>Click to edit Master title style</a:t>
            </a:r>
          </a:p>
        </p:txBody>
      </p:sp>
      <p:sp>
        <p:nvSpPr>
          <p:cNvPr id="3" name="Text Placeholder 2"/>
          <p:cNvSpPr>
            <a:spLocks noGrp="1"/>
          </p:cNvSpPr>
          <p:nvPr>
            <p:ph type="body" idx="1"/>
          </p:nvPr>
        </p:nvSpPr>
        <p:spPr>
          <a:xfrm>
            <a:off x="962959" y="2907387"/>
            <a:ext cx="10361851" cy="1500534"/>
          </a:xfrm>
        </p:spPr>
        <p:txBody>
          <a:bodyPr anchor="b"/>
          <a:lstStyle>
            <a:lvl1pPr marL="0" indent="0">
              <a:buNone/>
              <a:defRPr sz="2400">
                <a:solidFill>
                  <a:schemeClr val="tx1">
                    <a:tint val="75000"/>
                  </a:schemeClr>
                </a:solidFill>
              </a:defRPr>
            </a:lvl1pPr>
            <a:lvl2pPr marL="544251" indent="0">
              <a:buNone/>
              <a:defRPr sz="2100">
                <a:solidFill>
                  <a:schemeClr val="tx1">
                    <a:tint val="75000"/>
                  </a:schemeClr>
                </a:solidFill>
              </a:defRPr>
            </a:lvl2pPr>
            <a:lvl3pPr marL="1088502" indent="0">
              <a:buNone/>
              <a:defRPr sz="1900">
                <a:solidFill>
                  <a:schemeClr val="tx1">
                    <a:tint val="75000"/>
                  </a:schemeClr>
                </a:solidFill>
              </a:defRPr>
            </a:lvl3pPr>
            <a:lvl4pPr marL="1632753" indent="0">
              <a:buNone/>
              <a:defRPr sz="1700">
                <a:solidFill>
                  <a:schemeClr val="tx1">
                    <a:tint val="75000"/>
                  </a:schemeClr>
                </a:solidFill>
              </a:defRPr>
            </a:lvl4pPr>
            <a:lvl5pPr marL="2177004" indent="0">
              <a:buNone/>
              <a:defRPr sz="1700">
                <a:solidFill>
                  <a:schemeClr val="tx1">
                    <a:tint val="75000"/>
                  </a:schemeClr>
                </a:solidFill>
              </a:defRPr>
            </a:lvl5pPr>
            <a:lvl6pPr marL="2721254" indent="0">
              <a:buNone/>
              <a:defRPr sz="1700">
                <a:solidFill>
                  <a:schemeClr val="tx1">
                    <a:tint val="75000"/>
                  </a:schemeClr>
                </a:solidFill>
              </a:defRPr>
            </a:lvl6pPr>
            <a:lvl7pPr marL="3265505" indent="0">
              <a:buNone/>
              <a:defRPr sz="1700">
                <a:solidFill>
                  <a:schemeClr val="tx1">
                    <a:tint val="75000"/>
                  </a:schemeClr>
                </a:solidFill>
              </a:defRPr>
            </a:lvl7pPr>
            <a:lvl8pPr marL="3809756" indent="0">
              <a:buNone/>
              <a:defRPr sz="1700">
                <a:solidFill>
                  <a:schemeClr val="tx1">
                    <a:tint val="75000"/>
                  </a:schemeClr>
                </a:solidFill>
              </a:defRPr>
            </a:lvl8pPr>
            <a:lvl9pPr marL="4354007" indent="0">
              <a:buNone/>
              <a:defRPr sz="1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EC0C36-A8DF-4DEC-87B2-7AC83A163E43}" type="datetime1">
              <a:rPr lang="en-CA" smtClean="0"/>
              <a:t>2020-03-19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ADB19-D8B2-423D-82D7-C6AFCD4FB25E}" type="slidenum">
              <a:rPr lang="en-US" smtClean="0"/>
              <a:t>‹#›</a:t>
            </a:fld>
            <a:endParaRPr lang="en-US"/>
          </a:p>
        </p:txBody>
      </p:sp>
    </p:spTree>
    <p:extLst>
      <p:ext uri="{BB962C8B-B14F-4D97-AF65-F5344CB8AC3E}">
        <p14:creationId xmlns:p14="http://schemas.microsoft.com/office/powerpoint/2010/main" val="267337359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521" y="1600571"/>
            <a:ext cx="5384099" cy="4527011"/>
          </a:xfrm>
        </p:spPr>
        <p:txBody>
          <a:bodyPr/>
          <a:lstStyle>
            <a:lvl1pPr>
              <a:defRPr sz="33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6793" y="1600571"/>
            <a:ext cx="5384099" cy="4527011"/>
          </a:xfrm>
        </p:spPr>
        <p:txBody>
          <a:bodyPr/>
          <a:lstStyle>
            <a:lvl1pPr>
              <a:defRPr sz="33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965F78-CFA0-4938-B99D-B5E35DDBCBA0}" type="datetime1">
              <a:rPr lang="en-CA" smtClean="0"/>
              <a:t>2020-03-19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ADB19-D8B2-423D-82D7-C6AFCD4FB25E}" type="slidenum">
              <a:rPr lang="en-US" smtClean="0"/>
              <a:t>‹#›</a:t>
            </a:fld>
            <a:endParaRPr lang="en-US"/>
          </a:p>
        </p:txBody>
      </p:sp>
    </p:spTree>
    <p:extLst>
      <p:ext uri="{BB962C8B-B14F-4D97-AF65-F5344CB8AC3E}">
        <p14:creationId xmlns:p14="http://schemas.microsoft.com/office/powerpoint/2010/main" val="949631812"/>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521" y="1535469"/>
            <a:ext cx="5386216" cy="639910"/>
          </a:xfrm>
        </p:spPr>
        <p:txBody>
          <a:bodyPr anchor="b"/>
          <a:lstStyle>
            <a:lvl1pPr marL="0" indent="0">
              <a:buNone/>
              <a:defRPr sz="2900" b="1"/>
            </a:lvl1pPr>
            <a:lvl2pPr marL="544251" indent="0">
              <a:buNone/>
              <a:defRPr sz="2400" b="1"/>
            </a:lvl2pPr>
            <a:lvl3pPr marL="1088502" indent="0">
              <a:buNone/>
              <a:defRPr sz="2100" b="1"/>
            </a:lvl3pPr>
            <a:lvl4pPr marL="1632753" indent="0">
              <a:buNone/>
              <a:defRPr sz="1900" b="1"/>
            </a:lvl4pPr>
            <a:lvl5pPr marL="2177004" indent="0">
              <a:buNone/>
              <a:defRPr sz="1900" b="1"/>
            </a:lvl5pPr>
            <a:lvl6pPr marL="2721254" indent="0">
              <a:buNone/>
              <a:defRPr sz="1900" b="1"/>
            </a:lvl6pPr>
            <a:lvl7pPr marL="3265505" indent="0">
              <a:buNone/>
              <a:defRPr sz="1900" b="1"/>
            </a:lvl7pPr>
            <a:lvl8pPr marL="3809756" indent="0">
              <a:buNone/>
              <a:defRPr sz="1900" b="1"/>
            </a:lvl8pPr>
            <a:lvl9pPr marL="4354007" indent="0">
              <a:buNone/>
              <a:defRPr sz="1900" b="1"/>
            </a:lvl9pPr>
          </a:lstStyle>
          <a:p>
            <a:pPr lvl="0"/>
            <a:r>
              <a:rPr lang="en-US"/>
              <a:t>Click to edit Master text styles</a:t>
            </a:r>
          </a:p>
        </p:txBody>
      </p:sp>
      <p:sp>
        <p:nvSpPr>
          <p:cNvPr id="4" name="Content Placeholder 3"/>
          <p:cNvSpPr>
            <a:spLocks noGrp="1"/>
          </p:cNvSpPr>
          <p:nvPr>
            <p:ph sz="half" idx="2"/>
          </p:nvPr>
        </p:nvSpPr>
        <p:spPr>
          <a:xfrm>
            <a:off x="609521" y="2175379"/>
            <a:ext cx="5386216" cy="3952203"/>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561" y="1535469"/>
            <a:ext cx="5388332" cy="639910"/>
          </a:xfrm>
        </p:spPr>
        <p:txBody>
          <a:bodyPr anchor="b"/>
          <a:lstStyle>
            <a:lvl1pPr marL="0" indent="0">
              <a:buNone/>
              <a:defRPr sz="2900" b="1"/>
            </a:lvl1pPr>
            <a:lvl2pPr marL="544251" indent="0">
              <a:buNone/>
              <a:defRPr sz="2400" b="1"/>
            </a:lvl2pPr>
            <a:lvl3pPr marL="1088502" indent="0">
              <a:buNone/>
              <a:defRPr sz="2100" b="1"/>
            </a:lvl3pPr>
            <a:lvl4pPr marL="1632753" indent="0">
              <a:buNone/>
              <a:defRPr sz="1900" b="1"/>
            </a:lvl4pPr>
            <a:lvl5pPr marL="2177004" indent="0">
              <a:buNone/>
              <a:defRPr sz="1900" b="1"/>
            </a:lvl5pPr>
            <a:lvl6pPr marL="2721254" indent="0">
              <a:buNone/>
              <a:defRPr sz="1900" b="1"/>
            </a:lvl6pPr>
            <a:lvl7pPr marL="3265505" indent="0">
              <a:buNone/>
              <a:defRPr sz="1900" b="1"/>
            </a:lvl7pPr>
            <a:lvl8pPr marL="3809756" indent="0">
              <a:buNone/>
              <a:defRPr sz="1900" b="1"/>
            </a:lvl8pPr>
            <a:lvl9pPr marL="4354007" indent="0">
              <a:buNone/>
              <a:defRPr sz="1900" b="1"/>
            </a:lvl9pPr>
          </a:lstStyle>
          <a:p>
            <a:pPr lvl="0"/>
            <a:r>
              <a:rPr lang="en-US"/>
              <a:t>Click to edit Master text styles</a:t>
            </a:r>
          </a:p>
        </p:txBody>
      </p:sp>
      <p:sp>
        <p:nvSpPr>
          <p:cNvPr id="6" name="Content Placeholder 5"/>
          <p:cNvSpPr>
            <a:spLocks noGrp="1"/>
          </p:cNvSpPr>
          <p:nvPr>
            <p:ph sz="quarter" idx="4"/>
          </p:nvPr>
        </p:nvSpPr>
        <p:spPr>
          <a:xfrm>
            <a:off x="6192561" y="2175379"/>
            <a:ext cx="5388332" cy="3952203"/>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75D819E-BF58-406F-B99D-6C455FC9B0AC}" type="datetime1">
              <a:rPr lang="en-CA" smtClean="0"/>
              <a:t>2020-03-19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3ADB19-D8B2-423D-82D7-C6AFCD4FB25E}" type="slidenum">
              <a:rPr lang="en-US" smtClean="0"/>
              <a:t>‹#›</a:t>
            </a:fld>
            <a:endParaRPr lang="en-US"/>
          </a:p>
        </p:txBody>
      </p:sp>
    </p:spTree>
    <p:extLst>
      <p:ext uri="{BB962C8B-B14F-4D97-AF65-F5344CB8AC3E}">
        <p14:creationId xmlns:p14="http://schemas.microsoft.com/office/powerpoint/2010/main" val="2252463132"/>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4066BA-1AB2-4E10-AF04-876B4E3BFA4A}" type="datetime1">
              <a:rPr lang="en-CA" smtClean="0"/>
              <a:t>2020-03-19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3ADB19-D8B2-423D-82D7-C6AFCD4FB25E}" type="slidenum">
              <a:rPr lang="en-US" smtClean="0"/>
              <a:t>‹#›</a:t>
            </a:fld>
            <a:endParaRPr lang="en-US"/>
          </a:p>
        </p:txBody>
      </p:sp>
    </p:spTree>
    <p:extLst>
      <p:ext uri="{BB962C8B-B14F-4D97-AF65-F5344CB8AC3E}">
        <p14:creationId xmlns:p14="http://schemas.microsoft.com/office/powerpoint/2010/main" val="246322477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F95905-2CBB-4F75-AA1B-CD1C7B198482}" type="datetime1">
              <a:rPr lang="en-CA" smtClean="0"/>
              <a:t>2020-03-19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3ADB19-D8B2-423D-82D7-C6AFCD4FB25E}" type="slidenum">
              <a:rPr lang="en-US" smtClean="0"/>
              <a:t>‹#›</a:t>
            </a:fld>
            <a:endParaRPr lang="en-US"/>
          </a:p>
        </p:txBody>
      </p:sp>
    </p:spTree>
    <p:extLst>
      <p:ext uri="{BB962C8B-B14F-4D97-AF65-F5344CB8AC3E}">
        <p14:creationId xmlns:p14="http://schemas.microsoft.com/office/powerpoint/2010/main" val="341777448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113"/>
            <a:ext cx="4010562" cy="1162319"/>
          </a:xfrm>
        </p:spPr>
        <p:txBody>
          <a:bodyPr anchor="b"/>
          <a:lstStyle>
            <a:lvl1pPr algn="l">
              <a:defRPr sz="2400" b="1"/>
            </a:lvl1pPr>
          </a:lstStyle>
          <a:p>
            <a:r>
              <a:rPr lang="en-US"/>
              <a:t>Click to edit Master title style</a:t>
            </a:r>
          </a:p>
        </p:txBody>
      </p:sp>
      <p:sp>
        <p:nvSpPr>
          <p:cNvPr id="3" name="Content Placeholder 2"/>
          <p:cNvSpPr>
            <a:spLocks noGrp="1"/>
          </p:cNvSpPr>
          <p:nvPr>
            <p:ph idx="1"/>
          </p:nvPr>
        </p:nvSpPr>
        <p:spPr>
          <a:xfrm>
            <a:off x="4766113" y="273114"/>
            <a:ext cx="6814779" cy="5854468"/>
          </a:xfrm>
        </p:spPr>
        <p:txBody>
          <a:bodyPr/>
          <a:lstStyle>
            <a:lvl1pPr>
              <a:defRPr sz="3800"/>
            </a:lvl1pPr>
            <a:lvl2pPr>
              <a:defRPr sz="3300"/>
            </a:lvl2pPr>
            <a:lvl3pPr>
              <a:defRPr sz="29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521" y="1435433"/>
            <a:ext cx="4010562" cy="4692149"/>
          </a:xfrm>
        </p:spPr>
        <p:txBody>
          <a:bodyPr/>
          <a:lstStyle>
            <a:lvl1pPr marL="0" indent="0">
              <a:buNone/>
              <a:defRPr sz="1700"/>
            </a:lvl1pPr>
            <a:lvl2pPr marL="544251" indent="0">
              <a:buNone/>
              <a:defRPr sz="1400"/>
            </a:lvl2pPr>
            <a:lvl3pPr marL="1088502" indent="0">
              <a:buNone/>
              <a:defRPr sz="1200"/>
            </a:lvl3pPr>
            <a:lvl4pPr marL="1632753" indent="0">
              <a:buNone/>
              <a:defRPr sz="1100"/>
            </a:lvl4pPr>
            <a:lvl5pPr marL="2177004" indent="0">
              <a:buNone/>
              <a:defRPr sz="1100"/>
            </a:lvl5pPr>
            <a:lvl6pPr marL="2721254" indent="0">
              <a:buNone/>
              <a:defRPr sz="1100"/>
            </a:lvl6pPr>
            <a:lvl7pPr marL="3265505" indent="0">
              <a:buNone/>
              <a:defRPr sz="1100"/>
            </a:lvl7pPr>
            <a:lvl8pPr marL="3809756" indent="0">
              <a:buNone/>
              <a:defRPr sz="1100"/>
            </a:lvl8pPr>
            <a:lvl9pPr marL="4354007"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0A6BEE08-3E9D-4A57-AE59-E1F64DB19A7E}" type="datetime1">
              <a:rPr lang="en-CA" smtClean="0"/>
              <a:t>2020-03-19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ADB19-D8B2-423D-82D7-C6AFCD4FB25E}" type="slidenum">
              <a:rPr lang="en-US" smtClean="0"/>
              <a:t>‹#›</a:t>
            </a:fld>
            <a:endParaRPr lang="en-US"/>
          </a:p>
        </p:txBody>
      </p:sp>
    </p:spTree>
    <p:extLst>
      <p:ext uri="{BB962C8B-B14F-4D97-AF65-F5344CB8AC3E}">
        <p14:creationId xmlns:p14="http://schemas.microsoft.com/office/powerpoint/2010/main" val="124149508"/>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1712"/>
            <a:ext cx="7314248" cy="566869"/>
          </a:xfrm>
        </p:spPr>
        <p:txBody>
          <a:bodyPr anchor="b"/>
          <a:lstStyle>
            <a:lvl1pPr algn="l">
              <a:defRPr sz="2400" b="1"/>
            </a:lvl1pPr>
          </a:lstStyle>
          <a:p>
            <a:r>
              <a:rPr lang="en-US"/>
              <a:t>Click to edit Master title style</a:t>
            </a:r>
          </a:p>
        </p:txBody>
      </p:sp>
      <p:sp>
        <p:nvSpPr>
          <p:cNvPr id="3" name="Picture Placeholder 2"/>
          <p:cNvSpPr>
            <a:spLocks noGrp="1"/>
          </p:cNvSpPr>
          <p:nvPr>
            <p:ph type="pic" idx="1"/>
          </p:nvPr>
        </p:nvSpPr>
        <p:spPr>
          <a:xfrm>
            <a:off x="2389406" y="612917"/>
            <a:ext cx="7314248" cy="4115753"/>
          </a:xfrm>
        </p:spPr>
        <p:txBody>
          <a:bodyPr/>
          <a:lstStyle>
            <a:lvl1pPr marL="0" indent="0">
              <a:buNone/>
              <a:defRPr sz="3800"/>
            </a:lvl1pPr>
            <a:lvl2pPr marL="544251" indent="0">
              <a:buNone/>
              <a:defRPr sz="3300"/>
            </a:lvl2pPr>
            <a:lvl3pPr marL="1088502" indent="0">
              <a:buNone/>
              <a:defRPr sz="2900"/>
            </a:lvl3pPr>
            <a:lvl4pPr marL="1632753" indent="0">
              <a:buNone/>
              <a:defRPr sz="2400"/>
            </a:lvl4pPr>
            <a:lvl5pPr marL="2177004" indent="0">
              <a:buNone/>
              <a:defRPr sz="2400"/>
            </a:lvl5pPr>
            <a:lvl6pPr marL="2721254" indent="0">
              <a:buNone/>
              <a:defRPr sz="2400"/>
            </a:lvl6pPr>
            <a:lvl7pPr marL="3265505" indent="0">
              <a:buNone/>
              <a:defRPr sz="2400"/>
            </a:lvl7pPr>
            <a:lvl8pPr marL="3809756" indent="0">
              <a:buNone/>
              <a:defRPr sz="2400"/>
            </a:lvl8pPr>
            <a:lvl9pPr marL="4354007" indent="0">
              <a:buNone/>
              <a:defRPr sz="2400"/>
            </a:lvl9pPr>
          </a:lstStyle>
          <a:p>
            <a:endParaRPr lang="en-US"/>
          </a:p>
        </p:txBody>
      </p:sp>
      <p:sp>
        <p:nvSpPr>
          <p:cNvPr id="4" name="Text Placeholder 3"/>
          <p:cNvSpPr>
            <a:spLocks noGrp="1"/>
          </p:cNvSpPr>
          <p:nvPr>
            <p:ph type="body" sz="half" idx="2"/>
          </p:nvPr>
        </p:nvSpPr>
        <p:spPr>
          <a:xfrm>
            <a:off x="2389406" y="5368581"/>
            <a:ext cx="7314248" cy="805048"/>
          </a:xfrm>
        </p:spPr>
        <p:txBody>
          <a:bodyPr/>
          <a:lstStyle>
            <a:lvl1pPr marL="0" indent="0">
              <a:buNone/>
              <a:defRPr sz="1700"/>
            </a:lvl1pPr>
            <a:lvl2pPr marL="544251" indent="0">
              <a:buNone/>
              <a:defRPr sz="1400"/>
            </a:lvl2pPr>
            <a:lvl3pPr marL="1088502" indent="0">
              <a:buNone/>
              <a:defRPr sz="1200"/>
            </a:lvl3pPr>
            <a:lvl4pPr marL="1632753" indent="0">
              <a:buNone/>
              <a:defRPr sz="1100"/>
            </a:lvl4pPr>
            <a:lvl5pPr marL="2177004" indent="0">
              <a:buNone/>
              <a:defRPr sz="1100"/>
            </a:lvl5pPr>
            <a:lvl6pPr marL="2721254" indent="0">
              <a:buNone/>
              <a:defRPr sz="1100"/>
            </a:lvl6pPr>
            <a:lvl7pPr marL="3265505" indent="0">
              <a:buNone/>
              <a:defRPr sz="1100"/>
            </a:lvl7pPr>
            <a:lvl8pPr marL="3809756" indent="0">
              <a:buNone/>
              <a:defRPr sz="1100"/>
            </a:lvl8pPr>
            <a:lvl9pPr marL="4354007"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71FD8252-8885-4D8E-9FCD-71048813E848}" type="datetime1">
              <a:rPr lang="en-CA" smtClean="0"/>
              <a:t>2020-03-19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ADB19-D8B2-423D-82D7-C6AFCD4FB25E}" type="slidenum">
              <a:rPr lang="en-US" smtClean="0"/>
              <a:t>‹#›</a:t>
            </a:fld>
            <a:endParaRPr lang="en-US"/>
          </a:p>
        </p:txBody>
      </p:sp>
    </p:spTree>
    <p:extLst>
      <p:ext uri="{BB962C8B-B14F-4D97-AF65-F5344CB8AC3E}">
        <p14:creationId xmlns:p14="http://schemas.microsoft.com/office/powerpoint/2010/main" val="242564585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701"/>
            <a:ext cx="10971372" cy="1143265"/>
          </a:xfrm>
          <a:prstGeom prst="rect">
            <a:avLst/>
          </a:prstGeom>
        </p:spPr>
        <p:txBody>
          <a:bodyPr vert="horz" lIns="108850" tIns="54425" rIns="108850" bIns="54425" rtlCol="0" anchor="ctr">
            <a:normAutofit/>
          </a:bodyPr>
          <a:lstStyle/>
          <a:p>
            <a:r>
              <a:rPr lang="en-US"/>
              <a:t>Click to edit Master title style</a:t>
            </a:r>
          </a:p>
        </p:txBody>
      </p:sp>
      <p:sp>
        <p:nvSpPr>
          <p:cNvPr id="3" name="Text Placeholder 2"/>
          <p:cNvSpPr>
            <a:spLocks noGrp="1"/>
          </p:cNvSpPr>
          <p:nvPr>
            <p:ph type="body" idx="1"/>
          </p:nvPr>
        </p:nvSpPr>
        <p:spPr>
          <a:xfrm>
            <a:off x="609521" y="1600571"/>
            <a:ext cx="10971372" cy="4527011"/>
          </a:xfrm>
          <a:prstGeom prst="rect">
            <a:avLst/>
          </a:prstGeom>
        </p:spPr>
        <p:txBody>
          <a:bodyPr vert="horz" lIns="108850" tIns="54425" rIns="108850" bIns="54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520" y="6357822"/>
            <a:ext cx="2844430" cy="365210"/>
          </a:xfrm>
          <a:prstGeom prst="rect">
            <a:avLst/>
          </a:prstGeom>
        </p:spPr>
        <p:txBody>
          <a:bodyPr vert="horz" lIns="108850" tIns="54425" rIns="108850" bIns="54425" rtlCol="0" anchor="ctr"/>
          <a:lstStyle>
            <a:lvl1pPr algn="l">
              <a:defRPr sz="1400">
                <a:solidFill>
                  <a:schemeClr val="tx1">
                    <a:tint val="75000"/>
                  </a:schemeClr>
                </a:solidFill>
              </a:defRPr>
            </a:lvl1pPr>
          </a:lstStyle>
          <a:p>
            <a:fld id="{9EC767D3-A9D4-40B9-A54E-05D05A06E8A4}" type="datetime1">
              <a:rPr lang="en-CA" smtClean="0"/>
              <a:t>2020-03-19</a:t>
            </a:fld>
            <a:endParaRPr lang="en-US"/>
          </a:p>
        </p:txBody>
      </p:sp>
      <p:sp>
        <p:nvSpPr>
          <p:cNvPr id="5" name="Footer Placeholder 4"/>
          <p:cNvSpPr>
            <a:spLocks noGrp="1"/>
          </p:cNvSpPr>
          <p:nvPr>
            <p:ph type="ftr" sz="quarter" idx="3"/>
          </p:nvPr>
        </p:nvSpPr>
        <p:spPr>
          <a:xfrm>
            <a:off x="4165058" y="6357822"/>
            <a:ext cx="3860297" cy="365210"/>
          </a:xfrm>
          <a:prstGeom prst="rect">
            <a:avLst/>
          </a:prstGeom>
        </p:spPr>
        <p:txBody>
          <a:bodyPr vert="horz" lIns="108850" tIns="54425" rIns="108850" bIns="54425"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6463" y="6357822"/>
            <a:ext cx="2844430" cy="365210"/>
          </a:xfrm>
          <a:prstGeom prst="rect">
            <a:avLst/>
          </a:prstGeom>
        </p:spPr>
        <p:txBody>
          <a:bodyPr vert="horz" lIns="108850" tIns="54425" rIns="108850" bIns="54425" rtlCol="0" anchor="ctr"/>
          <a:lstStyle>
            <a:lvl1pPr algn="r">
              <a:defRPr sz="1400">
                <a:solidFill>
                  <a:schemeClr val="tx1">
                    <a:tint val="75000"/>
                  </a:schemeClr>
                </a:solidFill>
              </a:defRPr>
            </a:lvl1pPr>
          </a:lstStyle>
          <a:p>
            <a:fld id="{C03ADB19-D8B2-423D-82D7-C6AFCD4FB25E}" type="slidenum">
              <a:rPr lang="en-US" smtClean="0"/>
              <a:t>‹#›</a:t>
            </a:fld>
            <a:endParaRPr lang="en-US"/>
          </a:p>
        </p:txBody>
      </p:sp>
    </p:spTree>
    <p:extLst>
      <p:ext uri="{BB962C8B-B14F-4D97-AF65-F5344CB8AC3E}">
        <p14:creationId xmlns:p14="http://schemas.microsoft.com/office/powerpoint/2010/main" val="1026243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hf hdr="0" ftr="0" dt="0"/>
  <p:txStyles>
    <p:titleStyle>
      <a:lvl1pPr algn="ctr" defTabSz="1088502" rtl="0" eaLnBrk="1" latinLnBrk="0" hangingPunct="1">
        <a:spcBef>
          <a:spcPct val="0"/>
        </a:spcBef>
        <a:buNone/>
        <a:defRPr sz="5200" kern="1200">
          <a:solidFill>
            <a:schemeClr val="tx1"/>
          </a:solidFill>
          <a:latin typeface="+mj-lt"/>
          <a:ea typeface="+mj-ea"/>
          <a:cs typeface="+mj-cs"/>
        </a:defRPr>
      </a:lvl1pPr>
    </p:titleStyle>
    <p:bodyStyle>
      <a:lvl1pPr marL="408188" indent="-408188" algn="l" defTabSz="1088502"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109FAA-D8EC-8E43-82E3-68DE7DFF5E42}"/>
              </a:ext>
            </a:extLst>
          </p:cNvPr>
          <p:cNvSpPr>
            <a:spLocks noGrp="1"/>
          </p:cNvSpPr>
          <p:nvPr>
            <p:ph type="title"/>
          </p:nvPr>
        </p:nvSpPr>
        <p:spPr>
          <a:xfrm>
            <a:off x="838091" y="365210"/>
            <a:ext cx="10514231" cy="132587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15317E-6D38-B74D-91E8-78870ABD046C}"/>
              </a:ext>
            </a:extLst>
          </p:cNvPr>
          <p:cNvSpPr>
            <a:spLocks noGrp="1"/>
          </p:cNvSpPr>
          <p:nvPr>
            <p:ph type="body" idx="1"/>
          </p:nvPr>
        </p:nvSpPr>
        <p:spPr>
          <a:xfrm>
            <a:off x="838091" y="1826048"/>
            <a:ext cx="10514231" cy="435234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71BAEC-2F0A-8C48-96A8-21F1006552AE}"/>
              </a:ext>
            </a:extLst>
          </p:cNvPr>
          <p:cNvSpPr>
            <a:spLocks noGrp="1"/>
          </p:cNvSpPr>
          <p:nvPr>
            <p:ph type="dt" sz="half" idx="2"/>
          </p:nvPr>
        </p:nvSpPr>
        <p:spPr>
          <a:xfrm>
            <a:off x="838091" y="6357822"/>
            <a:ext cx="2742843" cy="365210"/>
          </a:xfrm>
          <a:prstGeom prst="rect">
            <a:avLst/>
          </a:prstGeom>
        </p:spPr>
        <p:txBody>
          <a:bodyPr vert="horz" lIns="91440" tIns="45720" rIns="91440" bIns="45720" rtlCol="0" anchor="ctr"/>
          <a:lstStyle>
            <a:lvl1pPr algn="l">
              <a:defRPr sz="1200">
                <a:solidFill>
                  <a:schemeClr val="tx1">
                    <a:tint val="75000"/>
                  </a:schemeClr>
                </a:solidFill>
              </a:defRPr>
            </a:lvl1pPr>
          </a:lstStyle>
          <a:p>
            <a:fld id="{FAD2C683-D2E3-40D2-ABB6-FFDCFFA6F2E1}" type="datetime1">
              <a:rPr lang="en-CA" smtClean="0"/>
              <a:t>2020-03-19</a:t>
            </a:fld>
            <a:endParaRPr lang="en-US"/>
          </a:p>
        </p:txBody>
      </p:sp>
      <p:sp>
        <p:nvSpPr>
          <p:cNvPr id="5" name="Footer Placeholder 4">
            <a:extLst>
              <a:ext uri="{FF2B5EF4-FFF2-40B4-BE49-F238E27FC236}">
                <a16:creationId xmlns:a16="http://schemas.microsoft.com/office/drawing/2014/main" id="{A35A2C33-C61A-D54D-9544-A03D7F90014D}"/>
              </a:ext>
            </a:extLst>
          </p:cNvPr>
          <p:cNvSpPr>
            <a:spLocks noGrp="1"/>
          </p:cNvSpPr>
          <p:nvPr>
            <p:ph type="ftr" sz="quarter" idx="3"/>
          </p:nvPr>
        </p:nvSpPr>
        <p:spPr>
          <a:xfrm>
            <a:off x="4038075" y="6357822"/>
            <a:ext cx="4114264" cy="36521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DE3A94-DC36-D24D-B441-95212AF76ACA}"/>
              </a:ext>
            </a:extLst>
          </p:cNvPr>
          <p:cNvSpPr>
            <a:spLocks noGrp="1"/>
          </p:cNvSpPr>
          <p:nvPr>
            <p:ph type="sldNum" sz="quarter" idx="4"/>
          </p:nvPr>
        </p:nvSpPr>
        <p:spPr>
          <a:xfrm>
            <a:off x="8609479" y="6357822"/>
            <a:ext cx="2742843" cy="365210"/>
          </a:xfrm>
          <a:prstGeom prst="rect">
            <a:avLst/>
          </a:prstGeom>
        </p:spPr>
        <p:txBody>
          <a:bodyPr vert="horz" lIns="91440" tIns="45720" rIns="91440" bIns="45720" rtlCol="0" anchor="ctr"/>
          <a:lstStyle>
            <a:lvl1pPr algn="r">
              <a:defRPr sz="1200">
                <a:solidFill>
                  <a:schemeClr val="tx1">
                    <a:tint val="75000"/>
                  </a:schemeClr>
                </a:solidFill>
              </a:defRPr>
            </a:lvl1pPr>
          </a:lstStyle>
          <a:p>
            <a:fld id="{17EF52DB-D3EB-164F-97AE-2F1F4668B206}" type="slidenum">
              <a:rPr lang="en-US" smtClean="0"/>
              <a:t>‹#›</a:t>
            </a:fld>
            <a:endParaRPr lang="en-US"/>
          </a:p>
        </p:txBody>
      </p:sp>
    </p:spTree>
    <p:extLst>
      <p:ext uri="{BB962C8B-B14F-4D97-AF65-F5344CB8AC3E}">
        <p14:creationId xmlns:p14="http://schemas.microsoft.com/office/powerpoint/2010/main" val="691076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2.png"/><Relationship Id="rId4" Type="http://schemas.microsoft.com/office/2007/relationships/hdphoto" Target="../media/hdphoto11.wdp"/></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2.png"/><Relationship Id="rId4" Type="http://schemas.microsoft.com/office/2007/relationships/hdphoto" Target="../media/hdphoto11.wdp"/></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25.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26.png"/><Relationship Id="rId7"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 Id="rId9" Type="http://schemas.openxmlformats.org/officeDocument/2006/relationships/image" Target="../media/image2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30.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25.png"/><Relationship Id="rId5" Type="http://schemas.openxmlformats.org/officeDocument/2006/relationships/image" Target="../media/image23.png"/><Relationship Id="rId4" Type="http://schemas.openxmlformats.org/officeDocument/2006/relationships/image" Target="../media/image22.png"/></Relationships>
</file>

<file path=ppt/slides/_rels/slide21.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2.png"/><Relationship Id="rId7" Type="http://schemas.openxmlformats.org/officeDocument/2006/relationships/image" Target="../media/image25.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30.png"/><Relationship Id="rId5" Type="http://schemas.openxmlformats.org/officeDocument/2006/relationships/image" Target="../media/image24.png"/><Relationship Id="rId4" Type="http://schemas.openxmlformats.org/officeDocument/2006/relationships/image" Target="../media/image31.png"/></Relationships>
</file>

<file path=ppt/slides/_rels/slide22.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png"/><Relationship Id="rId7" Type="http://schemas.openxmlformats.org/officeDocument/2006/relationships/image" Target="../media/image32.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23.png"/><Relationship Id="rId5" Type="http://schemas.openxmlformats.org/officeDocument/2006/relationships/image" Target="../media/image25.png"/><Relationship Id="rId4" Type="http://schemas.openxmlformats.org/officeDocument/2006/relationships/image" Target="../media/image31.png"/></Relationships>
</file>

<file path=ppt/slides/_rels/slide2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image" Target="../media/image2.png"/><Relationship Id="rId4" Type="http://schemas.microsoft.com/office/2007/relationships/hdphoto" Target="../media/hdphoto12.wdp"/></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5.xml"/><Relationship Id="rId1" Type="http://schemas.openxmlformats.org/officeDocument/2006/relationships/slideLayout" Target="../slideLayouts/slideLayout7.xml"/><Relationship Id="rId5" Type="http://schemas.openxmlformats.org/officeDocument/2006/relationships/image" Target="../media/image2.png"/><Relationship Id="rId4" Type="http://schemas.microsoft.com/office/2007/relationships/hdphoto" Target="../media/hdphoto13.wdp"/></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9.xml"/><Relationship Id="rId1" Type="http://schemas.openxmlformats.org/officeDocument/2006/relationships/slideLayout" Target="../slideLayouts/slideLayout7.xml"/><Relationship Id="rId5" Type="http://schemas.openxmlformats.org/officeDocument/2006/relationships/image" Target="../media/image2.png"/><Relationship Id="rId4" Type="http://schemas.microsoft.com/office/2007/relationships/hdphoto" Target="../media/hdphoto13.wdp"/></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32.xml"/><Relationship Id="rId1" Type="http://schemas.openxmlformats.org/officeDocument/2006/relationships/slideLayout" Target="../slideLayouts/slideLayout7.xml"/><Relationship Id="rId5" Type="http://schemas.openxmlformats.org/officeDocument/2006/relationships/image" Target="../media/image2.png"/><Relationship Id="rId4" Type="http://schemas.microsoft.com/office/2007/relationships/hdphoto" Target="../media/hdphoto14.wdp"/></Relationships>
</file>

<file path=ppt/slides/_rels/slide3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33.xml"/><Relationship Id="rId1" Type="http://schemas.openxmlformats.org/officeDocument/2006/relationships/slideLayout" Target="../slideLayouts/slideLayout7.xml"/><Relationship Id="rId5" Type="http://schemas.openxmlformats.org/officeDocument/2006/relationships/image" Target="../media/image2.png"/><Relationship Id="rId4" Type="http://schemas.microsoft.com/office/2007/relationships/hdphoto" Target="../media/hdphoto14.wdp"/></Relationships>
</file>

<file path=ppt/slides/_rels/slide3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34.xml"/><Relationship Id="rId1" Type="http://schemas.openxmlformats.org/officeDocument/2006/relationships/slideLayout" Target="../slideLayouts/slideLayout7.xml"/><Relationship Id="rId5" Type="http://schemas.openxmlformats.org/officeDocument/2006/relationships/image" Target="../media/image2.png"/><Relationship Id="rId4" Type="http://schemas.microsoft.com/office/2007/relationships/hdphoto" Target="../media/hdphoto14.wdp"/></Relationships>
</file>

<file path=ppt/slides/_rels/slide3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35.xml"/><Relationship Id="rId1" Type="http://schemas.openxmlformats.org/officeDocument/2006/relationships/slideLayout" Target="../slideLayouts/slideLayout7.xml"/><Relationship Id="rId5" Type="http://schemas.openxmlformats.org/officeDocument/2006/relationships/image" Target="../media/image2.png"/><Relationship Id="rId4" Type="http://schemas.microsoft.com/office/2007/relationships/hdphoto" Target="../media/hdphoto15.wdp"/></Relationships>
</file>

<file path=ppt/slides/_rels/slide36.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36.xml"/><Relationship Id="rId1" Type="http://schemas.openxmlformats.org/officeDocument/2006/relationships/slideLayout" Target="../slideLayouts/slideLayout7.xml"/><Relationship Id="rId5" Type="http://schemas.openxmlformats.org/officeDocument/2006/relationships/image" Target="../media/image2.png"/><Relationship Id="rId4" Type="http://schemas.microsoft.com/office/2007/relationships/hdphoto" Target="../media/hdphoto15.wdp"/></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38.xml"/><Relationship Id="rId1" Type="http://schemas.openxmlformats.org/officeDocument/2006/relationships/slideLayout" Target="../slideLayouts/slideLayout7.xml"/><Relationship Id="rId6" Type="http://schemas.openxmlformats.org/officeDocument/2006/relationships/hyperlink" Target="about:blank" TargetMode="External"/><Relationship Id="rId5" Type="http://schemas.openxmlformats.org/officeDocument/2006/relationships/image" Target="../media/image2.png"/><Relationship Id="rId4" Type="http://schemas.microsoft.com/office/2007/relationships/hdphoto" Target="../media/hdphoto14.wdp"/></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37.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13" Type="http://schemas.microsoft.com/office/2007/relationships/hdphoto" Target="../media/hdphoto5.wdp"/><Relationship Id="rId3" Type="http://schemas.openxmlformats.org/officeDocument/2006/relationships/image" Target="../media/image2.png"/><Relationship Id="rId7" Type="http://schemas.microsoft.com/office/2007/relationships/hdphoto" Target="../media/hdphoto2.wdp"/><Relationship Id="rId12"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5.png"/><Relationship Id="rId11" Type="http://schemas.microsoft.com/office/2007/relationships/hdphoto" Target="../media/hdphoto4.wdp"/><Relationship Id="rId5" Type="http://schemas.microsoft.com/office/2007/relationships/hdphoto" Target="../media/hdphoto1.wdp"/><Relationship Id="rId15" Type="http://schemas.microsoft.com/office/2007/relationships/hdphoto" Target="../media/hdphoto6.wdp"/><Relationship Id="rId10" Type="http://schemas.openxmlformats.org/officeDocument/2006/relationships/image" Target="../media/image7.png"/><Relationship Id="rId4" Type="http://schemas.openxmlformats.org/officeDocument/2006/relationships/image" Target="../media/image4.png"/><Relationship Id="rId9" Type="http://schemas.microsoft.com/office/2007/relationships/hdphoto" Target="../media/hdphoto3.wdp"/><Relationship Id="rId14" Type="http://schemas.openxmlformats.org/officeDocument/2006/relationships/image" Target="../media/image9.png"/></Relationships>
</file>

<file path=ppt/slides/_rels/slide40.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40.xml"/><Relationship Id="rId1" Type="http://schemas.openxmlformats.org/officeDocument/2006/relationships/slideLayout" Target="../slideLayouts/slideLayout7.xml"/><Relationship Id="rId5" Type="http://schemas.openxmlformats.org/officeDocument/2006/relationships/image" Target="../media/image2.png"/><Relationship Id="rId4" Type="http://schemas.microsoft.com/office/2007/relationships/hdphoto" Target="../media/hdphoto16.wdp"/></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4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4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7.xml"/><Relationship Id="rId4" Type="http://schemas.openxmlformats.org/officeDocument/2006/relationships/hyperlink" Target="about:blank"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47.xml"/><Relationship Id="rId1" Type="http://schemas.openxmlformats.org/officeDocument/2006/relationships/slideLayout" Target="../slideLayouts/slideLayout7.xml"/><Relationship Id="rId5" Type="http://schemas.openxmlformats.org/officeDocument/2006/relationships/image" Target="../media/image41.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2.png"/><Relationship Id="rId7"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6.png"/><Relationship Id="rId5" Type="http://schemas.openxmlformats.org/officeDocument/2006/relationships/image" Target="../media/image11.png"/><Relationship Id="rId10" Type="http://schemas.microsoft.com/office/2007/relationships/hdphoto" Target="../media/hdphoto7.wdp"/><Relationship Id="rId4" Type="http://schemas.openxmlformats.org/officeDocument/2006/relationships/image" Target="../media/image10.png"/><Relationship Id="rId9"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2.png"/><Relationship Id="rId7" Type="http://schemas.microsoft.com/office/2007/relationships/hdphoto" Target="../media/hdphoto9.wdp"/><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8.png"/><Relationship Id="rId5" Type="http://schemas.microsoft.com/office/2007/relationships/hdphoto" Target="../media/hdphoto8.wdp"/><Relationship Id="rId4" Type="http://schemas.openxmlformats.org/officeDocument/2006/relationships/image" Target="../media/image17.png"/><Relationship Id="rId9" Type="http://schemas.microsoft.com/office/2007/relationships/hdphoto" Target="../media/hdphoto10.wdp"/></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3340"/>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128E22F-1477-7B4E-81B2-F9080F1A3601}"/>
              </a:ext>
            </a:extLst>
          </p:cNvPr>
          <p:cNvSpPr/>
          <p:nvPr/>
        </p:nvSpPr>
        <p:spPr>
          <a:xfrm>
            <a:off x="539930" y="1936520"/>
            <a:ext cx="8662160" cy="1569660"/>
          </a:xfrm>
          <a:prstGeom prst="rect">
            <a:avLst/>
          </a:prstGeom>
        </p:spPr>
        <p:txBody>
          <a:bodyPr wrap="square">
            <a:spAutoFit/>
          </a:bodyPr>
          <a:lstStyle/>
          <a:p>
            <a:r>
              <a:rPr lang="en-US" sz="4800" b="1" dirty="0" smtClean="0">
                <a:solidFill>
                  <a:schemeClr val="bg1"/>
                </a:solidFill>
                <a:latin typeface="Arial" panose="020B0604020202020204" pitchFamily="34" charset="0"/>
                <a:cs typeface="Arial" panose="020B0604020202020204" pitchFamily="34" charset="0"/>
              </a:rPr>
              <a:t>NSERC </a:t>
            </a:r>
          </a:p>
          <a:p>
            <a:r>
              <a:rPr lang="en-US" sz="4800" b="1" dirty="0" smtClean="0">
                <a:solidFill>
                  <a:schemeClr val="bg1"/>
                </a:solidFill>
                <a:latin typeface="Arial" panose="020B0604020202020204" pitchFamily="34" charset="0"/>
                <a:cs typeface="Arial" panose="020B0604020202020204" pitchFamily="34" charset="0"/>
              </a:rPr>
              <a:t>Alliance Grants</a:t>
            </a:r>
            <a:endParaRPr lang="en-US" sz="4800" b="1" dirty="0">
              <a:solidFill>
                <a:schemeClr val="bg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AE03A3B5-9568-3243-8E95-66C8F0C59669}"/>
              </a:ext>
            </a:extLst>
          </p:cNvPr>
          <p:cNvSpPr/>
          <p:nvPr/>
        </p:nvSpPr>
        <p:spPr>
          <a:xfrm>
            <a:off x="539930" y="3603051"/>
            <a:ext cx="8662160" cy="461772"/>
          </a:xfrm>
          <a:prstGeom prst="rect">
            <a:avLst/>
          </a:prstGeom>
        </p:spPr>
        <p:txBody>
          <a:bodyPr wrap="square">
            <a:spAutoFit/>
          </a:bodyPr>
          <a:lstStyle/>
          <a:p>
            <a:r>
              <a:rPr lang="en-US" sz="2400" b="1" dirty="0" smtClean="0">
                <a:solidFill>
                  <a:schemeClr val="bg1"/>
                </a:solidFill>
                <a:latin typeface="Arial" panose="020B0604020202020204" pitchFamily="34" charset="0"/>
                <a:cs typeface="Arial" panose="020B0604020202020204" pitchFamily="34" charset="0"/>
              </a:rPr>
              <a:t>Canada’s research partnership program</a:t>
            </a:r>
            <a:endParaRPr lang="en-US" sz="2400" b="1" dirty="0">
              <a:solidFill>
                <a:schemeClr val="bg1"/>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D246BB54-E675-5B42-B3C2-C943B1FC6808}"/>
              </a:ext>
            </a:extLst>
          </p:cNvPr>
          <p:cNvSpPr/>
          <p:nvPr/>
        </p:nvSpPr>
        <p:spPr>
          <a:xfrm>
            <a:off x="539930" y="5574934"/>
            <a:ext cx="11350419" cy="584775"/>
          </a:xfrm>
          <a:prstGeom prst="rect">
            <a:avLst/>
          </a:prstGeom>
        </p:spPr>
        <p:txBody>
          <a:bodyPr wrap="square">
            <a:spAutoFit/>
          </a:bodyPr>
          <a:lstStyle/>
          <a:p>
            <a:r>
              <a:rPr lang="en-US" sz="1600" b="1" dirty="0" smtClean="0">
                <a:solidFill>
                  <a:schemeClr val="bg1"/>
                </a:solidFill>
                <a:latin typeface="Arial" panose="020B0604020202020204" pitchFamily="34" charset="0"/>
                <a:cs typeface="Arial" panose="020B0604020202020204" pitchFamily="34" charset="0"/>
              </a:rPr>
              <a:t>Pam </a:t>
            </a:r>
            <a:r>
              <a:rPr lang="en-US" sz="1600" b="1" dirty="0" err="1" smtClean="0">
                <a:solidFill>
                  <a:schemeClr val="bg1"/>
                </a:solidFill>
                <a:latin typeface="Arial" panose="020B0604020202020204" pitchFamily="34" charset="0"/>
                <a:cs typeface="Arial" panose="020B0604020202020204" pitchFamily="34" charset="0"/>
              </a:rPr>
              <a:t>Giberson</a:t>
            </a:r>
            <a:r>
              <a:rPr lang="en-US" sz="1600" b="1" dirty="0" smtClean="0">
                <a:solidFill>
                  <a:schemeClr val="bg1"/>
                </a:solidFill>
                <a:latin typeface="Arial" panose="020B0604020202020204" pitchFamily="34" charset="0"/>
                <a:cs typeface="Arial" panose="020B0604020202020204" pitchFamily="34" charset="0"/>
              </a:rPr>
              <a:t>, PhD</a:t>
            </a:r>
          </a:p>
          <a:p>
            <a:r>
              <a:rPr lang="en-US" sz="1600" b="1" dirty="0" smtClean="0">
                <a:solidFill>
                  <a:schemeClr val="bg1"/>
                </a:solidFill>
                <a:latin typeface="Arial" panose="020B0604020202020204" pitchFamily="34" charset="0"/>
                <a:cs typeface="Arial" panose="020B0604020202020204" pitchFamily="34" charset="0"/>
              </a:rPr>
              <a:t>NSERC Pacific</a:t>
            </a:r>
          </a:p>
        </p:txBody>
      </p:sp>
      <p:pic>
        <p:nvPicPr>
          <p:cNvPr id="7" name="Picture 6">
            <a:extLst>
              <a:ext uri="{FF2B5EF4-FFF2-40B4-BE49-F238E27FC236}">
                <a16:creationId xmlns:a16="http://schemas.microsoft.com/office/drawing/2014/main" id="{3D83A35F-051A-F348-ADD2-AF90F38756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929" y="549021"/>
            <a:ext cx="1593393" cy="770660"/>
          </a:xfrm>
          <a:prstGeom prst="rect">
            <a:avLst/>
          </a:prstGeom>
        </p:spPr>
      </p:pic>
    </p:spTree>
    <p:extLst>
      <p:ext uri="{BB962C8B-B14F-4D97-AF65-F5344CB8AC3E}">
        <p14:creationId xmlns:p14="http://schemas.microsoft.com/office/powerpoint/2010/main" val="2734316525"/>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24241A2-5FAB-3042-AB57-85284D780BF3}"/>
              </a:ext>
            </a:extLst>
          </p:cNvPr>
          <p:cNvSpPr/>
          <p:nvPr/>
        </p:nvSpPr>
        <p:spPr>
          <a:xfrm>
            <a:off x="539930" y="2440298"/>
            <a:ext cx="5677180" cy="708050"/>
          </a:xfrm>
          <a:prstGeom prst="rect">
            <a:avLst/>
          </a:prstGeom>
        </p:spPr>
        <p:txBody>
          <a:bodyPr wrap="square">
            <a:spAutoFit/>
          </a:bodyPr>
          <a:lstStyle/>
          <a:p>
            <a:r>
              <a:rPr lang="en-US" sz="4000" b="1" dirty="0" smtClean="0">
                <a:solidFill>
                  <a:srgbClr val="EF3340"/>
                </a:solidFill>
                <a:latin typeface="Arial" panose="020B0604020202020204" pitchFamily="34" charset="0"/>
                <a:cs typeface="Arial" panose="020B0604020202020204" pitchFamily="34" charset="0"/>
              </a:rPr>
              <a:t>Cost-sharing…</a:t>
            </a:r>
            <a:endParaRPr lang="en-US" sz="40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BC68C82-F695-A049-8494-42CE7E3BE8F8}"/>
              </a:ext>
            </a:extLst>
          </p:cNvPr>
          <p:cNvPicPr>
            <a:picLocks noChangeAspect="1"/>
          </p:cNvPicPr>
          <p:nvPr/>
        </p:nvPicPr>
        <p:blipFill>
          <a:blip r:embed="rId3"/>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10</a:t>
            </a:fld>
            <a:endParaRPr lang="en-US" dirty="0"/>
          </a:p>
        </p:txBody>
      </p:sp>
    </p:spTree>
    <p:extLst>
      <p:ext uri="{BB962C8B-B14F-4D97-AF65-F5344CB8AC3E}">
        <p14:creationId xmlns:p14="http://schemas.microsoft.com/office/powerpoint/2010/main" val="41480473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6847681" y="1219994"/>
            <a:ext cx="4581525"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580606" y="838994"/>
            <a:ext cx="8077200" cy="4947069"/>
          </a:xfrm>
          <a:prstGeom prst="rect">
            <a:avLst/>
          </a:prstGeom>
          <a:solidFill>
            <a:srgbClr val="FFFFFF">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 name="Rectangle 2">
            <a:extLst>
              <a:ext uri="{FF2B5EF4-FFF2-40B4-BE49-F238E27FC236}">
                <a16:creationId xmlns:a16="http://schemas.microsoft.com/office/drawing/2014/main" id="{724241A2-5FAB-3042-AB57-85284D780BF3}"/>
              </a:ext>
            </a:extLst>
          </p:cNvPr>
          <p:cNvSpPr/>
          <p:nvPr/>
        </p:nvSpPr>
        <p:spPr>
          <a:xfrm>
            <a:off x="418027" y="402193"/>
            <a:ext cx="5677180"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Cost-sharing</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539930" y="1715557"/>
            <a:ext cx="8404943" cy="3447098"/>
          </a:xfrm>
          <a:prstGeom prst="rect">
            <a:avLst/>
          </a:prstGeom>
          <a:noFill/>
        </p:spPr>
        <p:txBody>
          <a:bodyPr wrap="square" rtlCol="0">
            <a:spAutoFit/>
          </a:bodyPr>
          <a:lstStyle/>
          <a:p>
            <a:pPr>
              <a:lnSpc>
                <a:spcPts val="2600"/>
              </a:lnSpc>
              <a:spcAft>
                <a:spcPts val="600"/>
              </a:spcAft>
            </a:pPr>
            <a:r>
              <a:rPr lang="en-US" sz="2000" b="1" dirty="0" smtClean="0">
                <a:solidFill>
                  <a:srgbClr val="7F7F7F"/>
                </a:solidFill>
                <a:latin typeface="Arial" panose="020B0604020202020204" pitchFamily="34" charset="0"/>
                <a:cs typeface="Arial" panose="020B0604020202020204" pitchFamily="34" charset="0"/>
              </a:rPr>
              <a:t>Alliance Grants are calculated based on cost-sharing with the partner organizations</a:t>
            </a:r>
            <a:endParaRPr lang="en-US" sz="2000" b="1" dirty="0">
              <a:solidFill>
                <a:srgbClr val="7F7F7F"/>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The portion that can be cost-shared with NSERC includes </a:t>
            </a:r>
            <a:r>
              <a:rPr lang="en-US" sz="1800" b="1" dirty="0" smtClean="0">
                <a:solidFill>
                  <a:srgbClr val="7F7F7F"/>
                </a:solidFill>
                <a:latin typeface="Arial" panose="020B0604020202020204" pitchFamily="34" charset="0"/>
                <a:cs typeface="Arial" panose="020B0604020202020204" pitchFamily="34" charset="0"/>
              </a:rPr>
              <a:t>only the cash contributions</a:t>
            </a:r>
            <a:r>
              <a:rPr lang="en-US" sz="1800" b="1" dirty="0" smtClean="0">
                <a:solidFill>
                  <a:srgbClr val="A5A4A8"/>
                </a:solidFill>
                <a:latin typeface="Arial" panose="020B0604020202020204" pitchFamily="34" charset="0"/>
                <a:cs typeface="Arial" panose="020B0604020202020204" pitchFamily="34" charset="0"/>
              </a:rPr>
              <a:t> from partner organizations recognized for cost sharing</a:t>
            </a:r>
          </a:p>
          <a:p>
            <a:pPr>
              <a:lnSpc>
                <a:spcPts val="2600"/>
              </a:lnSpc>
              <a:spcAft>
                <a:spcPts val="600"/>
              </a:spcAft>
            </a:pPr>
            <a:endParaRPr lang="en-US" sz="1600" b="1" dirty="0" smtClean="0">
              <a:solidFill>
                <a:srgbClr val="7F7F7F"/>
              </a:solidFill>
              <a:latin typeface="Arial" panose="020B0604020202020204" pitchFamily="34" charset="0"/>
              <a:cs typeface="Arial" panose="020B0604020202020204" pitchFamily="34" charset="0"/>
            </a:endParaRPr>
          </a:p>
          <a:p>
            <a:pPr>
              <a:lnSpc>
                <a:spcPts val="2600"/>
              </a:lnSpc>
              <a:spcAft>
                <a:spcPts val="600"/>
              </a:spcAft>
            </a:pPr>
            <a:r>
              <a:rPr lang="en-US" sz="2000" b="1" dirty="0" smtClean="0">
                <a:solidFill>
                  <a:srgbClr val="7F7F7F"/>
                </a:solidFill>
                <a:latin typeface="Arial" panose="020B0604020202020204" pitchFamily="34" charset="0"/>
                <a:cs typeface="Arial" panose="020B0604020202020204" pitchFamily="34" charset="0"/>
              </a:rPr>
              <a:t>In-kind contributions are important for the success of the project</a:t>
            </a:r>
            <a:endParaRPr lang="en-US" sz="2000" b="1" dirty="0">
              <a:solidFill>
                <a:srgbClr val="7F7F7F"/>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In-kind contributions are considered as part of the proposal evaluation</a:t>
            </a:r>
          </a:p>
          <a:p>
            <a:pPr marL="285750" indent="-285750">
              <a:lnSpc>
                <a:spcPts val="2600"/>
              </a:lnSpc>
              <a:spcAft>
                <a:spcPts val="600"/>
              </a:spcAft>
              <a:buFont typeface="Arial" panose="020B0604020202020204" pitchFamily="34" charset="0"/>
              <a:buChar char="•"/>
            </a:pPr>
            <a:r>
              <a:rPr lang="en-US" sz="1800" b="1" dirty="0">
                <a:solidFill>
                  <a:srgbClr val="A5A4A8"/>
                </a:solidFill>
                <a:latin typeface="Arial" panose="020B0604020202020204" pitchFamily="34" charset="0"/>
                <a:cs typeface="Arial" panose="020B0604020202020204" pitchFamily="34" charset="0"/>
              </a:rPr>
              <a:t>I</a:t>
            </a:r>
            <a:r>
              <a:rPr lang="en-US" sz="1800" b="1" dirty="0" smtClean="0">
                <a:solidFill>
                  <a:srgbClr val="A5A4A8"/>
                </a:solidFill>
                <a:latin typeface="Arial" panose="020B0604020202020204" pitchFamily="34" charset="0"/>
                <a:cs typeface="Arial" panose="020B0604020202020204" pitchFamily="34" charset="0"/>
              </a:rPr>
              <a:t>n-kind should not be considered when determining NSERC’s contribution to the project costs</a:t>
            </a:r>
            <a:endParaRPr lang="en-US" sz="1800" b="1" dirty="0">
              <a:solidFill>
                <a:srgbClr val="A5A4A8"/>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5"/>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11</a:t>
            </a:fld>
            <a:endParaRPr lang="en-US" dirty="0"/>
          </a:p>
        </p:txBody>
      </p:sp>
    </p:spTree>
    <p:extLst>
      <p:ext uri="{BB962C8B-B14F-4D97-AF65-F5344CB8AC3E}">
        <p14:creationId xmlns:p14="http://schemas.microsoft.com/office/powerpoint/2010/main" val="1312022849"/>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6847681" y="1219994"/>
            <a:ext cx="4581525"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3580606" y="838994"/>
            <a:ext cx="8077200" cy="4947069"/>
          </a:xfrm>
          <a:prstGeom prst="rect">
            <a:avLst/>
          </a:prstGeom>
          <a:solidFill>
            <a:srgbClr val="FFFFFF">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 name="Rectangle 2">
            <a:extLst>
              <a:ext uri="{FF2B5EF4-FFF2-40B4-BE49-F238E27FC236}">
                <a16:creationId xmlns:a16="http://schemas.microsoft.com/office/drawing/2014/main" id="{724241A2-5FAB-3042-AB57-85284D780BF3}"/>
              </a:ext>
            </a:extLst>
          </p:cNvPr>
          <p:cNvSpPr/>
          <p:nvPr/>
        </p:nvSpPr>
        <p:spPr>
          <a:xfrm>
            <a:off x="418027" y="402192"/>
            <a:ext cx="5677180" cy="584775"/>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Cost-sharing options</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539931" y="1753394"/>
            <a:ext cx="7434108" cy="4426853"/>
          </a:xfrm>
          <a:prstGeom prst="rect">
            <a:avLst/>
          </a:prstGeom>
          <a:noFill/>
        </p:spPr>
        <p:txBody>
          <a:bodyPr wrap="square" rtlCol="0">
            <a:spAutoFit/>
          </a:bodyPr>
          <a:lstStyle/>
          <a:p>
            <a:pPr>
              <a:lnSpc>
                <a:spcPts val="2600"/>
              </a:lnSpc>
              <a:spcAft>
                <a:spcPts val="600"/>
              </a:spcAft>
            </a:pPr>
            <a:r>
              <a:rPr lang="en-US" sz="2000" b="1" dirty="0" smtClean="0">
                <a:solidFill>
                  <a:srgbClr val="7F7F7F"/>
                </a:solidFill>
                <a:latin typeface="Arial" panose="020B0604020202020204" pitchFamily="34" charset="0"/>
                <a:cs typeface="Arial" panose="020B0604020202020204" pitchFamily="34" charset="0"/>
              </a:rPr>
              <a:t>Alliance Grants incorporate a three-tiered cost-sharing structure</a:t>
            </a:r>
          </a:p>
          <a:p>
            <a:pPr>
              <a:lnSpc>
                <a:spcPts val="2600"/>
              </a:lnSpc>
              <a:spcAft>
                <a:spcPts val="600"/>
              </a:spcAft>
            </a:pPr>
            <a:endParaRPr lang="en-US" sz="2000" b="1" dirty="0">
              <a:solidFill>
                <a:srgbClr val="7F7F7F"/>
              </a:solidFill>
              <a:latin typeface="Arial" panose="020B0604020202020204" pitchFamily="34" charset="0"/>
              <a:cs typeface="Arial" panose="020B0604020202020204" pitchFamily="34" charset="0"/>
            </a:endParaRPr>
          </a:p>
          <a:p>
            <a:pPr>
              <a:lnSpc>
                <a:spcPts val="2600"/>
              </a:lnSpc>
              <a:spcAft>
                <a:spcPts val="1800"/>
              </a:spcAft>
            </a:pPr>
            <a:r>
              <a:rPr lang="en-US" sz="2000" b="1" dirty="0" smtClean="0">
                <a:solidFill>
                  <a:srgbClr val="7F7F7F"/>
                </a:solidFill>
                <a:latin typeface="Arial" panose="020B0604020202020204" pitchFamily="34" charset="0"/>
                <a:cs typeface="Arial" panose="020B0604020202020204" pitchFamily="34" charset="0"/>
              </a:rPr>
              <a:t>NSERC will provide:</a:t>
            </a:r>
            <a:endParaRPr lang="en-US" sz="2000" b="1" dirty="0">
              <a:solidFill>
                <a:srgbClr val="7F7F7F"/>
              </a:solidFill>
              <a:latin typeface="Arial" panose="020B0604020202020204" pitchFamily="34" charset="0"/>
              <a:cs typeface="Arial" panose="020B0604020202020204" pitchFamily="34" charset="0"/>
            </a:endParaRPr>
          </a:p>
          <a:p>
            <a:pPr marL="432000" lvl="1">
              <a:lnSpc>
                <a:spcPts val="2600"/>
              </a:lnSpc>
              <a:spcAft>
                <a:spcPts val="1200"/>
              </a:spcAft>
            </a:pPr>
            <a:endParaRPr lang="en-US" sz="2400" b="1" dirty="0" smtClean="0">
              <a:solidFill>
                <a:srgbClr val="EF3340"/>
              </a:solidFill>
              <a:latin typeface="Arial" panose="020B0604020202020204" pitchFamily="34" charset="0"/>
              <a:cs typeface="Arial" panose="020B0604020202020204" pitchFamily="34" charset="0"/>
            </a:endParaRPr>
          </a:p>
          <a:p>
            <a:pPr marL="432000" lvl="1">
              <a:lnSpc>
                <a:spcPts val="2600"/>
              </a:lnSpc>
              <a:spcAft>
                <a:spcPts val="1200"/>
              </a:spcAft>
            </a:pPr>
            <a:r>
              <a:rPr lang="en-US" sz="2400" b="1" dirty="0" smtClean="0">
                <a:solidFill>
                  <a:srgbClr val="EF3340"/>
                </a:solidFill>
                <a:latin typeface="Arial" panose="020B0604020202020204" pitchFamily="34" charset="0"/>
                <a:cs typeface="Arial" panose="020B0604020202020204" pitchFamily="34" charset="0"/>
              </a:rPr>
              <a:t>50% </a:t>
            </a:r>
            <a:r>
              <a:rPr lang="en-US" sz="1800" b="1" dirty="0" smtClean="0">
                <a:solidFill>
                  <a:srgbClr val="A5A4A8"/>
                </a:solidFill>
                <a:latin typeface="Arial" panose="020B0604020202020204" pitchFamily="34" charset="0"/>
                <a:cs typeface="Arial" panose="020B0604020202020204" pitchFamily="34" charset="0"/>
              </a:rPr>
              <a:t>(a 1:1 leverage ratio),</a:t>
            </a:r>
          </a:p>
          <a:p>
            <a:pPr marL="432000" lvl="1">
              <a:lnSpc>
                <a:spcPts val="2600"/>
              </a:lnSpc>
              <a:spcAft>
                <a:spcPts val="1200"/>
              </a:spcAft>
            </a:pPr>
            <a:r>
              <a:rPr lang="en-US" sz="2400" b="1" dirty="0" smtClean="0">
                <a:solidFill>
                  <a:srgbClr val="EF3340"/>
                </a:solidFill>
                <a:latin typeface="Arial" panose="020B0604020202020204" pitchFamily="34" charset="0"/>
                <a:cs typeface="Arial" panose="020B0604020202020204" pitchFamily="34" charset="0"/>
              </a:rPr>
              <a:t>66% </a:t>
            </a:r>
            <a:r>
              <a:rPr lang="en-US" sz="1800" b="1" dirty="0" smtClean="0">
                <a:solidFill>
                  <a:srgbClr val="A5A4A8"/>
                </a:solidFill>
                <a:latin typeface="Arial" panose="020B0604020202020204" pitchFamily="34" charset="0"/>
                <a:cs typeface="Arial" panose="020B0604020202020204" pitchFamily="34" charset="0"/>
              </a:rPr>
              <a:t>(a 2:1 leverage ratio), or</a:t>
            </a:r>
          </a:p>
          <a:p>
            <a:pPr marL="432000" lvl="1">
              <a:lnSpc>
                <a:spcPts val="2600"/>
              </a:lnSpc>
              <a:spcAft>
                <a:spcPts val="1200"/>
              </a:spcAft>
            </a:pPr>
            <a:endParaRPr lang="en-US" sz="1800" b="1" dirty="0" smtClean="0">
              <a:solidFill>
                <a:srgbClr val="A5A4A8"/>
              </a:solidFill>
              <a:latin typeface="Arial" panose="020B0604020202020204" pitchFamily="34" charset="0"/>
              <a:cs typeface="Arial" panose="020B0604020202020204" pitchFamily="34" charset="0"/>
            </a:endParaRPr>
          </a:p>
          <a:p>
            <a:pPr marL="432000" lvl="1">
              <a:lnSpc>
                <a:spcPts val="2600"/>
              </a:lnSpc>
              <a:spcAft>
                <a:spcPts val="1200"/>
              </a:spcAft>
            </a:pPr>
            <a:r>
              <a:rPr lang="en-US" sz="2400" b="1" dirty="0" smtClean="0">
                <a:solidFill>
                  <a:srgbClr val="EF3340"/>
                </a:solidFill>
                <a:latin typeface="Arial" panose="020B0604020202020204" pitchFamily="34" charset="0"/>
                <a:cs typeface="Arial" panose="020B0604020202020204" pitchFamily="34" charset="0"/>
              </a:rPr>
              <a:t>90%</a:t>
            </a:r>
            <a:r>
              <a:rPr lang="en-US" sz="1600" b="1" dirty="0" smtClean="0">
                <a:solidFill>
                  <a:srgbClr val="EF3340"/>
                </a:solidFill>
                <a:latin typeface="Arial" panose="020B0604020202020204" pitchFamily="34" charset="0"/>
                <a:cs typeface="Arial" panose="020B0604020202020204" pitchFamily="34" charset="0"/>
              </a:rPr>
              <a:t> to </a:t>
            </a:r>
            <a:r>
              <a:rPr lang="en-US" sz="2400" b="1" dirty="0" smtClean="0">
                <a:solidFill>
                  <a:srgbClr val="EF3340"/>
                </a:solidFill>
                <a:latin typeface="Arial" panose="020B0604020202020204" pitchFamily="34" charset="0"/>
                <a:cs typeface="Arial" panose="020B0604020202020204" pitchFamily="34" charset="0"/>
              </a:rPr>
              <a:t>100%</a:t>
            </a:r>
            <a:r>
              <a:rPr lang="en-US" sz="1800" b="1" dirty="0" smtClean="0">
                <a:solidFill>
                  <a:srgbClr val="7F7F7F"/>
                </a:solidFill>
                <a:latin typeface="Arial" panose="020B0604020202020204" pitchFamily="34" charset="0"/>
                <a:cs typeface="Arial" panose="020B0604020202020204" pitchFamily="34" charset="0"/>
              </a:rPr>
              <a:t> </a:t>
            </a:r>
            <a:r>
              <a:rPr lang="en-US" sz="1800" b="1" dirty="0" smtClean="0">
                <a:solidFill>
                  <a:srgbClr val="A5A4A8"/>
                </a:solidFill>
                <a:latin typeface="Arial" panose="020B0604020202020204" pitchFamily="34" charset="0"/>
                <a:cs typeface="Arial" panose="020B0604020202020204" pitchFamily="34" charset="0"/>
              </a:rPr>
              <a:t>of the shareable costs, depending on the size of the partner organizations and the type of partnership</a:t>
            </a:r>
            <a:endParaRPr lang="en-US" sz="1800" b="1" dirty="0">
              <a:solidFill>
                <a:srgbClr val="A5A4A8"/>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5"/>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12</a:t>
            </a:fld>
            <a:endParaRPr lang="en-US" dirty="0"/>
          </a:p>
        </p:txBody>
      </p:sp>
      <p:sp>
        <p:nvSpPr>
          <p:cNvPr id="11" name="Pentagon 10"/>
          <p:cNvSpPr/>
          <p:nvPr/>
        </p:nvSpPr>
        <p:spPr>
          <a:xfrm>
            <a:off x="621819" y="3505994"/>
            <a:ext cx="5590072" cy="381000"/>
          </a:xfrm>
          <a:prstGeom prst="homePlate">
            <a:avLst>
              <a:gd name="adj" fmla="val 0"/>
            </a:avLst>
          </a:prstGeom>
          <a:solidFill>
            <a:srgbClr val="EF3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schemeClr val="bg1"/>
                </a:solidFill>
                <a:latin typeface="Arial" panose="020B0604020202020204" pitchFamily="34" charset="0"/>
                <a:cs typeface="Arial" panose="020B0604020202020204" pitchFamily="34" charset="0"/>
              </a:rPr>
              <a:t>OPTION 1</a:t>
            </a:r>
          </a:p>
        </p:txBody>
      </p:sp>
      <p:sp>
        <p:nvSpPr>
          <p:cNvPr id="12" name="Pentagon 11"/>
          <p:cNvSpPr/>
          <p:nvPr/>
        </p:nvSpPr>
        <p:spPr>
          <a:xfrm>
            <a:off x="621819" y="4953794"/>
            <a:ext cx="5590072" cy="381000"/>
          </a:xfrm>
          <a:prstGeom prst="homePlate">
            <a:avLst>
              <a:gd name="adj" fmla="val 0"/>
            </a:avLst>
          </a:prstGeom>
          <a:solidFill>
            <a:srgbClr val="EF3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schemeClr val="bg1"/>
                </a:solidFill>
                <a:latin typeface="Arial" panose="020B0604020202020204" pitchFamily="34" charset="0"/>
                <a:cs typeface="Arial" panose="020B0604020202020204" pitchFamily="34" charset="0"/>
              </a:rPr>
              <a:t>OPTION 2</a:t>
            </a:r>
          </a:p>
        </p:txBody>
      </p:sp>
    </p:spTree>
    <p:extLst>
      <p:ext uri="{BB962C8B-B14F-4D97-AF65-F5344CB8AC3E}">
        <p14:creationId xmlns:p14="http://schemas.microsoft.com/office/powerpoint/2010/main" val="411924405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3DDC385-FA08-BD4F-B92F-7A28CBA986C0}"/>
              </a:ext>
            </a:extLst>
          </p:cNvPr>
          <p:cNvSpPr/>
          <p:nvPr/>
        </p:nvSpPr>
        <p:spPr>
          <a:xfrm>
            <a:off x="418026" y="402192"/>
            <a:ext cx="7963179" cy="584775"/>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Cost-sharing options …. </a:t>
            </a:r>
            <a:r>
              <a:rPr lang="en-US" sz="3200" b="1" i="1" u="sng" dirty="0" smtClean="0">
                <a:latin typeface="Arial" panose="020B0604020202020204" pitchFamily="34" charset="0"/>
                <a:cs typeface="Arial" panose="020B0604020202020204" pitchFamily="34" charset="0"/>
              </a:rPr>
              <a:t>Option 1</a:t>
            </a:r>
            <a:endParaRPr lang="en-US" sz="3200" b="1" i="1" u="sng"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E5F2F44D-F7C1-1C4E-96AF-9B9B880B396F}"/>
              </a:ext>
            </a:extLst>
          </p:cNvPr>
          <p:cNvGraphicFramePr>
            <a:graphicFrameLocks noGrp="1"/>
          </p:cNvGraphicFramePr>
          <p:nvPr>
            <p:extLst>
              <p:ext uri="{D42A27DB-BD31-4B8C-83A1-F6EECF244321}">
                <p14:modId xmlns:p14="http://schemas.microsoft.com/office/powerpoint/2010/main" val="3591687169"/>
              </p:ext>
            </p:extLst>
          </p:nvPr>
        </p:nvGraphicFramePr>
        <p:xfrm>
          <a:off x="539930" y="1524794"/>
          <a:ext cx="10965476" cy="4607764"/>
        </p:xfrm>
        <a:graphic>
          <a:graphicData uri="http://schemas.openxmlformats.org/drawingml/2006/table">
            <a:tbl>
              <a:tblPr firstRow="1" bandRow="1">
                <a:tableStyleId>{5C22544A-7EE6-4342-B048-85BDC9FD1C3A}</a:tableStyleId>
              </a:tblPr>
              <a:tblGrid>
                <a:gridCol w="2741369">
                  <a:extLst>
                    <a:ext uri="{9D8B030D-6E8A-4147-A177-3AD203B41FA5}">
                      <a16:colId xmlns:a16="http://schemas.microsoft.com/office/drawing/2014/main" val="4092909891"/>
                    </a:ext>
                  </a:extLst>
                </a:gridCol>
                <a:gridCol w="2741369">
                  <a:extLst>
                    <a:ext uri="{9D8B030D-6E8A-4147-A177-3AD203B41FA5}">
                      <a16:colId xmlns:a16="http://schemas.microsoft.com/office/drawing/2014/main" val="2225902595"/>
                    </a:ext>
                  </a:extLst>
                </a:gridCol>
                <a:gridCol w="2741369">
                  <a:extLst>
                    <a:ext uri="{9D8B030D-6E8A-4147-A177-3AD203B41FA5}">
                      <a16:colId xmlns:a16="http://schemas.microsoft.com/office/drawing/2014/main" val="1928382639"/>
                    </a:ext>
                  </a:extLst>
                </a:gridCol>
                <a:gridCol w="2741369">
                  <a:extLst>
                    <a:ext uri="{9D8B030D-6E8A-4147-A177-3AD203B41FA5}">
                      <a16:colId xmlns:a16="http://schemas.microsoft.com/office/drawing/2014/main" val="890011239"/>
                    </a:ext>
                  </a:extLst>
                </a:gridCol>
              </a:tblGrid>
              <a:tr h="685804">
                <a:tc>
                  <a:txBody>
                    <a:bodyPr/>
                    <a:lstStyle/>
                    <a:p>
                      <a:pPr algn="ctr"/>
                      <a:r>
                        <a:rPr lang="en-US" sz="1800" dirty="0" smtClean="0">
                          <a:latin typeface="Arial" panose="020B0604020202020204" pitchFamily="34" charset="0"/>
                          <a:cs typeface="Arial" panose="020B0604020202020204" pitchFamily="34" charset="0"/>
                        </a:rPr>
                        <a:t>Size of partner organization</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84E5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Type of partnership</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84E5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NSERC Contribution to Project costs</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84E5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Parameters</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84E57"/>
                    </a:solidFill>
                  </a:tcPr>
                </a:tc>
                <a:extLst>
                  <a:ext uri="{0D108BD9-81ED-4DB2-BD59-A6C34878D82A}">
                    <a16:rowId xmlns:a16="http://schemas.microsoft.com/office/drawing/2014/main" val="1042456260"/>
                  </a:ext>
                </a:extLst>
              </a:tr>
              <a:tr h="741328">
                <a:tc rowSpan="2">
                  <a:txBody>
                    <a:bodyPr/>
                    <a:lstStyle/>
                    <a:p>
                      <a:pPr algn="l">
                        <a:spcAft>
                          <a:spcPts val="600"/>
                        </a:spcAft>
                      </a:pPr>
                      <a:r>
                        <a:rPr lang="en-US" sz="1800" b="1" dirty="0" smtClean="0">
                          <a:solidFill>
                            <a:srgbClr val="7F7F7F"/>
                          </a:solidFill>
                          <a:latin typeface="Arial" panose="020B0604020202020204" pitchFamily="34" charset="0"/>
                          <a:cs typeface="Arial" panose="020B0604020202020204" pitchFamily="34" charset="0"/>
                        </a:rPr>
                        <a:t>Large organizations*</a:t>
                      </a:r>
                    </a:p>
                    <a:p>
                      <a:pPr marL="0" marR="0" indent="0" algn="l" defTabSz="1088502" rtl="0" eaLnBrk="1" fontAlgn="auto" latinLnBrk="0" hangingPunct="1">
                        <a:lnSpc>
                          <a:spcPct val="100000"/>
                        </a:lnSpc>
                        <a:spcBef>
                          <a:spcPts val="0"/>
                        </a:spcBef>
                        <a:spcAft>
                          <a:spcPts val="0"/>
                        </a:spcAft>
                        <a:buClrTx/>
                        <a:buSzTx/>
                        <a:buFontTx/>
                        <a:buNone/>
                        <a:tabLst/>
                        <a:defRPr/>
                      </a:pPr>
                      <a:r>
                        <a:rPr lang="en-US" sz="1400" b="1" dirty="0" smtClean="0">
                          <a:solidFill>
                            <a:srgbClr val="A5A4A8"/>
                          </a:solidFill>
                          <a:latin typeface="Arial" panose="020B0604020202020204" pitchFamily="34" charset="0"/>
                          <a:cs typeface="Arial" panose="020B0604020202020204" pitchFamily="34" charset="0"/>
                        </a:rPr>
                        <a:t>500+ employees</a:t>
                      </a:r>
                      <a:r>
                        <a:rPr lang="en-US" sz="1400" b="1" baseline="0" dirty="0" smtClean="0">
                          <a:solidFill>
                            <a:srgbClr val="A5A4A8"/>
                          </a:solidFill>
                          <a:latin typeface="Arial" panose="020B0604020202020204" pitchFamily="34" charset="0"/>
                          <a:cs typeface="Arial" panose="020B0604020202020204" pitchFamily="34" charset="0"/>
                        </a:rPr>
                        <a:t> globally</a:t>
                      </a:r>
                      <a:endParaRPr lang="en-US" sz="1400" b="1" dirty="0" smtClean="0">
                        <a:solidFill>
                          <a:srgbClr val="A5A4A8"/>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EF3340"/>
                      </a:solidFill>
                      <a:prstDash val="solid"/>
                      <a:round/>
                      <a:headEnd type="none" w="med" len="med"/>
                      <a:tailEnd type="none" w="med" len="med"/>
                    </a:lnB>
                    <a:solidFill>
                      <a:srgbClr val="EBECED"/>
                    </a:solidFill>
                  </a:tcPr>
                </a:tc>
                <a:tc>
                  <a:txBody>
                    <a:bodyPr/>
                    <a:lstStyle/>
                    <a:p>
                      <a:pPr algn="l"/>
                      <a:r>
                        <a:rPr lang="en-US" sz="1600" b="1" dirty="0" smtClean="0">
                          <a:solidFill>
                            <a:srgbClr val="7F7F7F"/>
                          </a:solidFill>
                          <a:latin typeface="Arial" panose="020B0604020202020204" pitchFamily="34" charset="0"/>
                          <a:cs typeface="Arial" panose="020B0604020202020204" pitchFamily="34" charset="0"/>
                        </a:rPr>
                        <a:t>Sole partner organization or in partnership exclusively with other large organizations</a:t>
                      </a:r>
                      <a:endParaRPr lang="en-US" sz="1600" b="1" dirty="0">
                        <a:solidFill>
                          <a:srgbClr val="7F7F7F"/>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EF3340"/>
                      </a:solidFill>
                      <a:prstDash val="solid"/>
                      <a:round/>
                      <a:headEnd type="none" w="med" len="med"/>
                      <a:tailEnd type="none" w="med" len="med"/>
                    </a:lnB>
                    <a:solidFill>
                      <a:srgbClr val="EBECED"/>
                    </a:solidFill>
                  </a:tcPr>
                </a:tc>
                <a:tc>
                  <a:txBody>
                    <a:bodyPr/>
                    <a:lstStyle/>
                    <a:p>
                      <a:pPr algn="ctr"/>
                      <a:r>
                        <a:rPr lang="en-US" sz="1600" b="1" dirty="0" smtClean="0">
                          <a:solidFill>
                            <a:srgbClr val="5C5C5C"/>
                          </a:solidFill>
                          <a:latin typeface="Arial" panose="020B0604020202020204" pitchFamily="34" charset="0"/>
                          <a:cs typeface="Arial" panose="020B0604020202020204" pitchFamily="34" charset="0"/>
                        </a:rPr>
                        <a:t>50%</a:t>
                      </a:r>
                    </a:p>
                    <a:p>
                      <a:pPr algn="ctr"/>
                      <a:r>
                        <a:rPr lang="en-US" sz="1600" b="1" dirty="0" smtClean="0">
                          <a:solidFill>
                            <a:srgbClr val="5C5C5C"/>
                          </a:solidFill>
                          <a:latin typeface="Arial" panose="020B0604020202020204" pitchFamily="34" charset="0"/>
                          <a:cs typeface="Arial" panose="020B0604020202020204" pitchFamily="34" charset="0"/>
                        </a:rPr>
                        <a:t>(1:1 leverage)</a:t>
                      </a:r>
                      <a:endParaRPr lang="en-US" sz="1600" b="1" dirty="0">
                        <a:solidFill>
                          <a:srgbClr val="5C5C5C"/>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EF3340"/>
                      </a:solidFill>
                      <a:prstDash val="solid"/>
                      <a:round/>
                      <a:headEnd type="none" w="med" len="med"/>
                      <a:tailEnd type="none" w="med" len="med"/>
                    </a:lnB>
                    <a:solidFill>
                      <a:srgbClr val="EBECED"/>
                    </a:solidFill>
                  </a:tcPr>
                </a:tc>
                <a:tc rowSpan="3">
                  <a:txBody>
                    <a:bodyPr/>
                    <a:lstStyle/>
                    <a:p>
                      <a:pPr algn="l">
                        <a:spcBef>
                          <a:spcPts val="600"/>
                        </a:spcBef>
                        <a:spcAft>
                          <a:spcPts val="1200"/>
                        </a:spcAft>
                      </a:pPr>
                      <a:r>
                        <a:rPr lang="en-US" sz="1600" b="1" dirty="0" smtClean="0">
                          <a:solidFill>
                            <a:srgbClr val="7F7F7F"/>
                          </a:solidFill>
                          <a:latin typeface="Arial" panose="020B0604020202020204" pitchFamily="34" charset="0"/>
                          <a:cs typeface="Arial" panose="020B0604020202020204" pitchFamily="34" charset="0"/>
                        </a:rPr>
                        <a:t>Applications per year: </a:t>
                      </a:r>
                      <a:r>
                        <a:rPr lang="en-US" sz="1600" b="1" baseline="0" dirty="0" smtClean="0">
                          <a:solidFill>
                            <a:srgbClr val="7F7F7F"/>
                          </a:solidFill>
                          <a:latin typeface="Arial" panose="020B0604020202020204" pitchFamily="34" charset="0"/>
                          <a:cs typeface="Arial" panose="020B0604020202020204" pitchFamily="34" charset="0"/>
                        </a:rPr>
                        <a:t>      </a:t>
                      </a:r>
                      <a:r>
                        <a:rPr lang="en-US" sz="1600" b="1" dirty="0" smtClean="0">
                          <a:solidFill>
                            <a:srgbClr val="A5A4A8"/>
                          </a:solidFill>
                          <a:latin typeface="Arial" panose="020B0604020202020204" pitchFamily="34" charset="0"/>
                          <a:cs typeface="Arial" panose="020B0604020202020204" pitchFamily="34" charset="0"/>
                        </a:rPr>
                        <a:t>no limits</a:t>
                      </a:r>
                    </a:p>
                    <a:p>
                      <a:pPr algn="l">
                        <a:spcBef>
                          <a:spcPts val="600"/>
                        </a:spcBef>
                        <a:spcAft>
                          <a:spcPts val="1200"/>
                        </a:spcAft>
                      </a:pPr>
                      <a:r>
                        <a:rPr lang="en-US" sz="1600" b="1" dirty="0" smtClean="0">
                          <a:solidFill>
                            <a:srgbClr val="7F7F7F"/>
                          </a:solidFill>
                          <a:latin typeface="Arial" panose="020B0604020202020204" pitchFamily="34" charset="0"/>
                          <a:cs typeface="Arial" panose="020B0604020202020204" pitchFamily="34" charset="0"/>
                        </a:rPr>
                        <a:t>Grant size:</a:t>
                      </a:r>
                      <a:r>
                        <a:rPr lang="en-US" sz="1600" b="1" baseline="0" dirty="0" smtClean="0">
                          <a:solidFill>
                            <a:srgbClr val="7F7F7F"/>
                          </a:solidFill>
                          <a:latin typeface="Arial" panose="020B0604020202020204" pitchFamily="34" charset="0"/>
                          <a:cs typeface="Arial" panose="020B0604020202020204" pitchFamily="34" charset="0"/>
                        </a:rPr>
                        <a:t>          </a:t>
                      </a:r>
                      <a:r>
                        <a:rPr lang="en-US" sz="1600" b="1" baseline="0" dirty="0" smtClean="0">
                          <a:solidFill>
                            <a:srgbClr val="A5A4A8"/>
                          </a:solidFill>
                          <a:latin typeface="Arial" panose="020B0604020202020204" pitchFamily="34" charset="0"/>
                          <a:cs typeface="Arial" panose="020B0604020202020204" pitchFamily="34" charset="0"/>
                        </a:rPr>
                        <a:t>$20,000 to $1 million per year</a:t>
                      </a:r>
                    </a:p>
                    <a:p>
                      <a:pPr algn="l">
                        <a:spcBef>
                          <a:spcPts val="600"/>
                        </a:spcBef>
                        <a:spcAft>
                          <a:spcPts val="1200"/>
                        </a:spcAft>
                      </a:pPr>
                      <a:r>
                        <a:rPr lang="en-US" sz="1600" b="1" baseline="0" dirty="0" smtClean="0">
                          <a:solidFill>
                            <a:srgbClr val="7F7F7F"/>
                          </a:solidFill>
                          <a:latin typeface="Arial" panose="020B0604020202020204" pitchFamily="34" charset="0"/>
                          <a:cs typeface="Arial" panose="020B0604020202020204" pitchFamily="34" charset="0"/>
                        </a:rPr>
                        <a:t>Duration:                      </a:t>
                      </a:r>
                      <a:r>
                        <a:rPr lang="en-US" sz="1600" b="1" baseline="0" dirty="0" smtClean="0">
                          <a:solidFill>
                            <a:srgbClr val="A5A4A8"/>
                          </a:solidFill>
                          <a:latin typeface="Arial" panose="020B0604020202020204" pitchFamily="34" charset="0"/>
                          <a:cs typeface="Arial" panose="020B0604020202020204" pitchFamily="34" charset="0"/>
                        </a:rPr>
                        <a:t>1 to 5 years</a:t>
                      </a:r>
                    </a:p>
                  </a:txBody>
                  <a:tcPr marL="288000" marR="288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extLst>
                  <a:ext uri="{0D108BD9-81ED-4DB2-BD59-A6C34878D82A}">
                    <a16:rowId xmlns:a16="http://schemas.microsoft.com/office/drawing/2014/main" val="3826701904"/>
                  </a:ext>
                </a:extLst>
              </a:tr>
              <a:tr h="855619">
                <a:tc vMerge="1">
                  <a:txBody>
                    <a:bodyPr/>
                    <a:lstStyle/>
                    <a:p>
                      <a:pPr algn="ctr"/>
                      <a:endParaRPr lang="en-US" sz="1800" dirty="0">
                        <a:solidFill>
                          <a:srgbClr val="7F7F7F"/>
                        </a:solidFill>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rgbClr val="EF3340"/>
                      </a:solidFill>
                      <a:prstDash val="solid"/>
                      <a:round/>
                      <a:headEnd type="none" w="med" len="med"/>
                      <a:tailEnd type="none" w="med" len="med"/>
                    </a:lnT>
                    <a:lnB w="12700" cap="flat" cmpd="sng" algn="ctr">
                      <a:solidFill>
                        <a:srgbClr val="EF3340"/>
                      </a:solidFill>
                      <a:prstDash val="solid"/>
                      <a:round/>
                      <a:headEnd type="none" w="med" len="med"/>
                      <a:tailEnd type="none" w="med" len="med"/>
                    </a:lnB>
                    <a:solidFill>
                      <a:schemeClr val="bg1"/>
                    </a:solidFill>
                  </a:tcPr>
                </a:tc>
                <a:tc>
                  <a:txBody>
                    <a:bodyPr/>
                    <a:lstStyle/>
                    <a:p>
                      <a:pPr algn="l"/>
                      <a:r>
                        <a:rPr lang="en-US" sz="1600" b="1" dirty="0" smtClean="0">
                          <a:solidFill>
                            <a:srgbClr val="7F7F7F"/>
                          </a:solidFill>
                          <a:latin typeface="Arial" panose="020B0604020202020204" pitchFamily="34" charset="0"/>
                          <a:cs typeface="Arial" panose="020B0604020202020204" pitchFamily="34" charset="0"/>
                        </a:rPr>
                        <a:t>As a partner with small and medium-sized</a:t>
                      </a:r>
                      <a:r>
                        <a:rPr lang="en-US" sz="1600" b="1" baseline="0" dirty="0" smtClean="0">
                          <a:solidFill>
                            <a:srgbClr val="7F7F7F"/>
                          </a:solidFill>
                          <a:latin typeface="Arial" panose="020B0604020202020204" pitchFamily="34" charset="0"/>
                          <a:cs typeface="Arial" panose="020B0604020202020204" pitchFamily="34" charset="0"/>
                        </a:rPr>
                        <a:t> enterprises such as in value- or supply-chain relationship, or with other sectors*</a:t>
                      </a:r>
                      <a:endParaRPr lang="en-US" sz="1600" b="1" dirty="0">
                        <a:solidFill>
                          <a:srgbClr val="7F7F7F"/>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EF3340"/>
                      </a:solidFill>
                      <a:prstDash val="solid"/>
                      <a:round/>
                      <a:headEnd type="none" w="med" len="med"/>
                      <a:tailEnd type="none" w="med" len="med"/>
                    </a:lnT>
                    <a:lnB w="12700" cap="flat" cmpd="sng" algn="ctr">
                      <a:solidFill>
                        <a:srgbClr val="EF3340"/>
                      </a:solidFill>
                      <a:prstDash val="solid"/>
                      <a:round/>
                      <a:headEnd type="none" w="med" len="med"/>
                      <a:tailEnd type="none" w="med" len="med"/>
                    </a:lnB>
                    <a:solidFill>
                      <a:srgbClr val="EBECED"/>
                    </a:solidFill>
                  </a:tcPr>
                </a:tc>
                <a:tc>
                  <a:txBody>
                    <a:bodyPr/>
                    <a:lstStyle/>
                    <a:p>
                      <a:pPr algn="ctr"/>
                      <a:r>
                        <a:rPr lang="en-US" sz="1600" b="1" dirty="0" smtClean="0">
                          <a:solidFill>
                            <a:srgbClr val="5C5C5C"/>
                          </a:solidFill>
                          <a:latin typeface="Arial" panose="020B0604020202020204" pitchFamily="34" charset="0"/>
                          <a:cs typeface="Arial" panose="020B0604020202020204" pitchFamily="34" charset="0"/>
                        </a:rPr>
                        <a:t>66%</a:t>
                      </a:r>
                    </a:p>
                    <a:p>
                      <a:pPr algn="ctr"/>
                      <a:r>
                        <a:rPr lang="en-US" sz="1600" b="1" dirty="0" smtClean="0">
                          <a:solidFill>
                            <a:srgbClr val="5C5C5C"/>
                          </a:solidFill>
                          <a:latin typeface="Arial" panose="020B0604020202020204" pitchFamily="34" charset="0"/>
                          <a:cs typeface="Arial" panose="020B0604020202020204" pitchFamily="34" charset="0"/>
                        </a:rPr>
                        <a:t>(2:1 leverage)</a:t>
                      </a: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EF3340"/>
                      </a:solidFill>
                      <a:prstDash val="solid"/>
                      <a:round/>
                      <a:headEnd type="none" w="med" len="med"/>
                      <a:tailEnd type="none" w="med" len="med"/>
                    </a:lnT>
                    <a:lnB w="12700" cap="flat" cmpd="sng" algn="ctr">
                      <a:solidFill>
                        <a:srgbClr val="EF3340"/>
                      </a:solidFill>
                      <a:prstDash val="solid"/>
                      <a:round/>
                      <a:headEnd type="none" w="med" len="med"/>
                      <a:tailEnd type="none" w="med" len="med"/>
                    </a:lnB>
                    <a:solidFill>
                      <a:srgbClr val="EBECED"/>
                    </a:solidFill>
                  </a:tcPr>
                </a:tc>
                <a:tc vMerge="1">
                  <a:txBody>
                    <a:bodyPr/>
                    <a:lstStyle/>
                    <a:p>
                      <a:pPr algn="ctr"/>
                      <a:endParaRPr lang="en-US" sz="1600" dirty="0">
                        <a:solidFill>
                          <a:srgbClr val="7F7F7F"/>
                        </a:solidFill>
                        <a:latin typeface="Arial" panose="020B0604020202020204" pitchFamily="34" charset="0"/>
                        <a:cs typeface="Arial" panose="020B0604020202020204" pitchFamily="34" charset="0"/>
                      </a:endParaRPr>
                    </a:p>
                  </a:txBody>
                  <a:tcPr marL="91428" marR="91428" marT="45731" marB="45731"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EF3340"/>
                      </a:solidFill>
                      <a:prstDash val="solid"/>
                      <a:round/>
                      <a:headEnd type="none" w="med" len="med"/>
                      <a:tailEnd type="none" w="med" len="med"/>
                    </a:lnT>
                    <a:lnB w="12700" cap="flat" cmpd="sng" algn="ctr">
                      <a:solidFill>
                        <a:srgbClr val="EF3340"/>
                      </a:solidFill>
                      <a:prstDash val="solid"/>
                      <a:round/>
                      <a:headEnd type="none" w="med" len="med"/>
                      <a:tailEnd type="none" w="med" len="med"/>
                    </a:lnB>
                    <a:solidFill>
                      <a:schemeClr val="bg1"/>
                    </a:solidFill>
                  </a:tcPr>
                </a:tc>
                <a:extLst>
                  <a:ext uri="{0D108BD9-81ED-4DB2-BD59-A6C34878D82A}">
                    <a16:rowId xmlns:a16="http://schemas.microsoft.com/office/drawing/2014/main" val="1345594415"/>
                  </a:ext>
                </a:extLst>
              </a:tr>
              <a:tr h="855619">
                <a:tc>
                  <a:txBody>
                    <a:bodyPr/>
                    <a:lstStyle/>
                    <a:p>
                      <a:pPr algn="l">
                        <a:spcAft>
                          <a:spcPts val="600"/>
                        </a:spcAft>
                      </a:pPr>
                      <a:r>
                        <a:rPr lang="en-US" sz="1800" b="1" dirty="0" smtClean="0">
                          <a:solidFill>
                            <a:srgbClr val="7F7F7F"/>
                          </a:solidFill>
                          <a:latin typeface="Arial" panose="020B0604020202020204" pitchFamily="34" charset="0"/>
                          <a:cs typeface="Arial" panose="020B0604020202020204" pitchFamily="34" charset="0"/>
                        </a:rPr>
                        <a:t>Small and medium organizations*</a:t>
                      </a:r>
                    </a:p>
                    <a:p>
                      <a:pPr algn="l">
                        <a:spcAft>
                          <a:spcPts val="600"/>
                        </a:spcAft>
                      </a:pPr>
                      <a:r>
                        <a:rPr lang="en-US" sz="1400" b="1" baseline="0" dirty="0" smtClean="0">
                          <a:solidFill>
                            <a:srgbClr val="A5A4A8"/>
                          </a:solidFill>
                          <a:latin typeface="Arial" panose="020B0604020202020204" pitchFamily="34" charset="0"/>
                          <a:cs typeface="Arial" panose="020B0604020202020204" pitchFamily="34" charset="0"/>
                        </a:rPr>
                        <a:t>Fewer than </a:t>
                      </a:r>
                      <a:r>
                        <a:rPr lang="en-US" sz="1400" b="1" dirty="0" smtClean="0">
                          <a:solidFill>
                            <a:srgbClr val="A5A4A8"/>
                          </a:solidFill>
                          <a:latin typeface="Arial" panose="020B0604020202020204" pitchFamily="34" charset="0"/>
                          <a:cs typeface="Arial" panose="020B0604020202020204" pitchFamily="34" charset="0"/>
                        </a:rPr>
                        <a:t>500 employees globally</a:t>
                      </a:r>
                      <a:endParaRPr lang="en-US" sz="1400" b="1" dirty="0">
                        <a:solidFill>
                          <a:srgbClr val="A5A4A8"/>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rgbClr val="EF334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a:txBody>
                    <a:bodyPr/>
                    <a:lstStyle/>
                    <a:p>
                      <a:pPr algn="l"/>
                      <a:r>
                        <a:rPr lang="en-US" sz="1600" b="1" dirty="0" smtClean="0">
                          <a:solidFill>
                            <a:srgbClr val="7F7F7F"/>
                          </a:solidFill>
                          <a:latin typeface="Arial" panose="020B0604020202020204" pitchFamily="34" charset="0"/>
                          <a:cs typeface="Arial" panose="020B0604020202020204" pitchFamily="34" charset="0"/>
                        </a:rPr>
                        <a:t>Sole partner</a:t>
                      </a:r>
                      <a:r>
                        <a:rPr lang="en-US" sz="1600" b="1" baseline="0" dirty="0" smtClean="0">
                          <a:solidFill>
                            <a:srgbClr val="7F7F7F"/>
                          </a:solidFill>
                          <a:latin typeface="Arial" panose="020B0604020202020204" pitchFamily="34" charset="0"/>
                          <a:cs typeface="Arial" panose="020B0604020202020204" pitchFamily="34" charset="0"/>
                        </a:rPr>
                        <a:t> organization or in partnership with other sectors*</a:t>
                      </a:r>
                      <a:endParaRPr lang="en-US" sz="1600" b="1" dirty="0">
                        <a:solidFill>
                          <a:srgbClr val="7F7F7F"/>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EF334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a:txBody>
                    <a:bodyPr/>
                    <a:lstStyle/>
                    <a:p>
                      <a:pPr algn="ctr"/>
                      <a:r>
                        <a:rPr lang="en-US" sz="1600" b="1" dirty="0" smtClean="0">
                          <a:solidFill>
                            <a:srgbClr val="5C5C5C"/>
                          </a:solidFill>
                          <a:latin typeface="Arial" panose="020B0604020202020204" pitchFamily="34" charset="0"/>
                          <a:cs typeface="Arial" panose="020B0604020202020204" pitchFamily="34" charset="0"/>
                        </a:rPr>
                        <a:t>66%</a:t>
                      </a:r>
                    </a:p>
                    <a:p>
                      <a:pPr algn="ctr"/>
                      <a:r>
                        <a:rPr lang="en-US" sz="1600" b="1" dirty="0" smtClean="0">
                          <a:solidFill>
                            <a:srgbClr val="5C5C5C"/>
                          </a:solidFill>
                          <a:latin typeface="Arial" panose="020B0604020202020204" pitchFamily="34" charset="0"/>
                          <a:cs typeface="Arial" panose="020B0604020202020204" pitchFamily="34" charset="0"/>
                        </a:rPr>
                        <a:t>(2:1 leverage)</a:t>
                      </a: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EF334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vMerge="1">
                  <a:txBody>
                    <a:bodyPr/>
                    <a:lstStyle/>
                    <a:p>
                      <a:pPr algn="ctr"/>
                      <a:endParaRPr lang="en-US" sz="1600" dirty="0">
                        <a:solidFill>
                          <a:srgbClr val="7F7F7F"/>
                        </a:solidFill>
                        <a:latin typeface="Arial" panose="020B0604020202020204" pitchFamily="34" charset="0"/>
                        <a:cs typeface="Arial" panose="020B0604020202020204" pitchFamily="34" charset="0"/>
                      </a:endParaRPr>
                    </a:p>
                  </a:txBody>
                  <a:tcPr marL="91428" marR="91428" marT="45731" marB="45731"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EF334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chemeClr val="bg1"/>
                    </a:solidFill>
                  </a:tcPr>
                </a:tc>
                <a:extLst>
                  <a:ext uri="{0D108BD9-81ED-4DB2-BD59-A6C34878D82A}">
                    <a16:rowId xmlns:a16="http://schemas.microsoft.com/office/drawing/2014/main" val="2338987632"/>
                  </a:ext>
                </a:extLst>
              </a:tr>
            </a:tbl>
          </a:graphicData>
        </a:graphic>
      </p:graphicFrame>
      <p:pic>
        <p:nvPicPr>
          <p:cNvPr id="5" name="Picture 4">
            <a:extLst>
              <a:ext uri="{FF2B5EF4-FFF2-40B4-BE49-F238E27FC236}">
                <a16:creationId xmlns:a16="http://schemas.microsoft.com/office/drawing/2014/main" id="{3A342309-41CA-0941-9C55-C84E9EE28619}"/>
              </a:ext>
            </a:extLst>
          </p:cNvPr>
          <p:cNvPicPr>
            <a:picLocks noChangeAspect="1"/>
          </p:cNvPicPr>
          <p:nvPr/>
        </p:nvPicPr>
        <p:blipFill>
          <a:blip r:embed="rId3"/>
          <a:stretch>
            <a:fillRect/>
          </a:stretch>
        </p:blipFill>
        <p:spPr>
          <a:xfrm>
            <a:off x="539930" y="6319463"/>
            <a:ext cx="539930" cy="540125"/>
          </a:xfrm>
          <a:prstGeom prst="rect">
            <a:avLst/>
          </a:prstGeom>
        </p:spPr>
      </p:pic>
      <p:sp>
        <p:nvSpPr>
          <p:cNvPr id="6" name="TextBox 5"/>
          <p:cNvSpPr txBox="1"/>
          <p:nvPr/>
        </p:nvSpPr>
        <p:spPr>
          <a:xfrm>
            <a:off x="7771606" y="6165574"/>
            <a:ext cx="3810001" cy="307777"/>
          </a:xfrm>
          <a:prstGeom prst="rect">
            <a:avLst/>
          </a:prstGeom>
          <a:noFill/>
        </p:spPr>
        <p:txBody>
          <a:bodyPr wrap="square" rtlCol="0">
            <a:spAutoFit/>
          </a:bodyPr>
          <a:lstStyle/>
          <a:p>
            <a:r>
              <a:rPr lang="en-US" sz="1400" b="1" dirty="0" smtClean="0">
                <a:solidFill>
                  <a:srgbClr val="7F7F7F"/>
                </a:solidFill>
                <a:latin typeface="Arial" panose="020B0604020202020204" pitchFamily="34" charset="0"/>
                <a:cs typeface="Arial" panose="020B0604020202020204" pitchFamily="34" charset="0"/>
              </a:rPr>
              <a:t>*including private, public and not-for-profit</a:t>
            </a:r>
            <a:endParaRPr lang="en-CA" sz="1400" b="1" dirty="0">
              <a:solidFill>
                <a:srgbClr val="7F7F7F"/>
              </a:solidFill>
              <a:latin typeface="Arial" panose="020B0604020202020204" pitchFamily="34" charset="0"/>
              <a:cs typeface="Arial" panose="020B0604020202020204" pitchFamily="34" charset="0"/>
            </a:endParaRPr>
          </a:p>
        </p:txBody>
      </p:sp>
      <p:sp>
        <p:nvSpPr>
          <p:cNvPr id="7" name="Slide Number Placeholder 6"/>
          <p:cNvSpPr>
            <a:spLocks noGrp="1"/>
          </p:cNvSpPr>
          <p:nvPr>
            <p:ph type="sldNum" sz="quarter" idx="12"/>
          </p:nvPr>
        </p:nvSpPr>
        <p:spPr/>
        <p:txBody>
          <a:bodyPr/>
          <a:lstStyle/>
          <a:p>
            <a:fld id="{C03ADB19-D8B2-423D-82D7-C6AFCD4FB25E}" type="slidenum">
              <a:rPr lang="en-US" smtClean="0"/>
              <a:t>13</a:t>
            </a:fld>
            <a:endParaRPr lang="en-US" dirty="0"/>
          </a:p>
        </p:txBody>
      </p:sp>
    </p:spTree>
    <p:extLst>
      <p:ext uri="{BB962C8B-B14F-4D97-AF65-F5344CB8AC3E}">
        <p14:creationId xmlns:p14="http://schemas.microsoft.com/office/powerpoint/2010/main" val="3062222467"/>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3DDC385-FA08-BD4F-B92F-7A28CBA986C0}"/>
              </a:ext>
            </a:extLst>
          </p:cNvPr>
          <p:cNvSpPr/>
          <p:nvPr/>
        </p:nvSpPr>
        <p:spPr>
          <a:xfrm>
            <a:off x="418026" y="402192"/>
            <a:ext cx="7582179" cy="1077218"/>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Cost-sharing options ….. </a:t>
            </a:r>
            <a:r>
              <a:rPr lang="en-US" sz="3200" b="1" i="1" u="sng" dirty="0" smtClean="0">
                <a:latin typeface="Arial" panose="020B0604020202020204" pitchFamily="34" charset="0"/>
                <a:cs typeface="Arial" panose="020B0604020202020204" pitchFamily="34" charset="0"/>
              </a:rPr>
              <a:t>Option 2</a:t>
            </a:r>
            <a:endParaRPr lang="en-US" sz="3200" b="1" i="1" u="sng" dirty="0">
              <a:latin typeface="Arial" panose="020B0604020202020204" pitchFamily="34" charset="0"/>
              <a:cs typeface="Arial" panose="020B0604020202020204" pitchFamily="34" charset="0"/>
            </a:endParaRPr>
          </a:p>
          <a:p>
            <a:endParaRPr lang="en-US" sz="3200" b="1" dirty="0">
              <a:solidFill>
                <a:srgbClr val="EF3340"/>
              </a:solidFill>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E5F2F44D-F7C1-1C4E-96AF-9B9B880B396F}"/>
              </a:ext>
            </a:extLst>
          </p:cNvPr>
          <p:cNvGraphicFramePr>
            <a:graphicFrameLocks noGrp="1"/>
          </p:cNvGraphicFramePr>
          <p:nvPr>
            <p:extLst>
              <p:ext uri="{D42A27DB-BD31-4B8C-83A1-F6EECF244321}">
                <p14:modId xmlns:p14="http://schemas.microsoft.com/office/powerpoint/2010/main" val="4292984577"/>
              </p:ext>
            </p:extLst>
          </p:nvPr>
        </p:nvGraphicFramePr>
        <p:xfrm>
          <a:off x="539930" y="1677194"/>
          <a:ext cx="10965476" cy="4343400"/>
        </p:xfrm>
        <a:graphic>
          <a:graphicData uri="http://schemas.openxmlformats.org/drawingml/2006/table">
            <a:tbl>
              <a:tblPr firstRow="1" bandRow="1">
                <a:tableStyleId>{5C22544A-7EE6-4342-B048-85BDC9FD1C3A}</a:tableStyleId>
              </a:tblPr>
              <a:tblGrid>
                <a:gridCol w="2741369">
                  <a:extLst>
                    <a:ext uri="{9D8B030D-6E8A-4147-A177-3AD203B41FA5}">
                      <a16:colId xmlns:a16="http://schemas.microsoft.com/office/drawing/2014/main" val="4092909891"/>
                    </a:ext>
                  </a:extLst>
                </a:gridCol>
                <a:gridCol w="2741369">
                  <a:extLst>
                    <a:ext uri="{9D8B030D-6E8A-4147-A177-3AD203B41FA5}">
                      <a16:colId xmlns:a16="http://schemas.microsoft.com/office/drawing/2014/main" val="2225902595"/>
                    </a:ext>
                  </a:extLst>
                </a:gridCol>
                <a:gridCol w="2510938">
                  <a:extLst>
                    <a:ext uri="{9D8B030D-6E8A-4147-A177-3AD203B41FA5}">
                      <a16:colId xmlns:a16="http://schemas.microsoft.com/office/drawing/2014/main" val="1928382639"/>
                    </a:ext>
                  </a:extLst>
                </a:gridCol>
                <a:gridCol w="2971800">
                  <a:extLst>
                    <a:ext uri="{9D8B030D-6E8A-4147-A177-3AD203B41FA5}">
                      <a16:colId xmlns:a16="http://schemas.microsoft.com/office/drawing/2014/main" val="890011239"/>
                    </a:ext>
                  </a:extLst>
                </a:gridCol>
              </a:tblGrid>
              <a:tr h="688412">
                <a:tc>
                  <a:txBody>
                    <a:bodyPr/>
                    <a:lstStyle/>
                    <a:p>
                      <a:pPr algn="ctr"/>
                      <a:r>
                        <a:rPr lang="en-US" sz="1800" dirty="0" smtClean="0">
                          <a:latin typeface="Arial" panose="020B0604020202020204" pitchFamily="34" charset="0"/>
                          <a:cs typeface="Arial" panose="020B0604020202020204" pitchFamily="34" charset="0"/>
                        </a:rPr>
                        <a:t>Size of partner organization</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Type of partnership</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NSERC Contribution to Project costs</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Parameters</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extLst>
                  <a:ext uri="{0D108BD9-81ED-4DB2-BD59-A6C34878D82A}">
                    <a16:rowId xmlns:a16="http://schemas.microsoft.com/office/drawing/2014/main" val="1042456260"/>
                  </a:ext>
                </a:extLst>
              </a:tr>
              <a:tr h="1728325">
                <a:tc rowSpan="2">
                  <a:txBody>
                    <a:bodyPr/>
                    <a:lstStyle/>
                    <a:p>
                      <a:pPr algn="l">
                        <a:spcAft>
                          <a:spcPts val="600"/>
                        </a:spcAft>
                      </a:pPr>
                      <a:r>
                        <a:rPr lang="en-US" sz="1800" b="1" dirty="0" smtClean="0">
                          <a:solidFill>
                            <a:srgbClr val="7F7F7F"/>
                          </a:solidFill>
                          <a:latin typeface="Arial" panose="020B0604020202020204" pitchFamily="34" charset="0"/>
                          <a:cs typeface="Arial" panose="020B0604020202020204" pitchFamily="34" charset="0"/>
                        </a:rPr>
                        <a:t>All partner sizes</a:t>
                      </a:r>
                    </a:p>
                    <a:p>
                      <a:pPr marL="0" marR="0" indent="0" algn="l" defTabSz="1088502" rtl="0" eaLnBrk="1" fontAlgn="auto" latinLnBrk="0" hangingPunct="1">
                        <a:lnSpc>
                          <a:spcPct val="100000"/>
                        </a:lnSpc>
                        <a:spcBef>
                          <a:spcPts val="0"/>
                        </a:spcBef>
                        <a:spcAft>
                          <a:spcPts val="0"/>
                        </a:spcAft>
                        <a:buClrTx/>
                        <a:buSzTx/>
                        <a:buFontTx/>
                        <a:buNone/>
                        <a:tabLst/>
                        <a:defRPr/>
                      </a:pPr>
                      <a:r>
                        <a:rPr lang="en-US" sz="1400" b="1" dirty="0" smtClean="0">
                          <a:solidFill>
                            <a:srgbClr val="A5A4A8"/>
                          </a:solidFill>
                          <a:latin typeface="Arial" panose="020B0604020202020204" pitchFamily="34" charset="0"/>
                          <a:cs typeface="Arial" panose="020B0604020202020204" pitchFamily="34" charset="0"/>
                        </a:rPr>
                        <a:t>Partnership</a:t>
                      </a:r>
                      <a:r>
                        <a:rPr lang="en-US" sz="1400" b="1" baseline="0" dirty="0" smtClean="0">
                          <a:solidFill>
                            <a:srgbClr val="A5A4A8"/>
                          </a:solidFill>
                          <a:latin typeface="Arial" panose="020B0604020202020204" pitchFamily="34" charset="0"/>
                          <a:cs typeface="Arial" panose="020B0604020202020204" pitchFamily="34" charset="0"/>
                        </a:rPr>
                        <a:t> must include one organization that is recognized for NSERC cost-sharing</a:t>
                      </a:r>
                      <a:endParaRPr lang="en-US" sz="1400" b="1" dirty="0" smtClean="0">
                        <a:solidFill>
                          <a:srgbClr val="A5A4A8"/>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a:txBody>
                    <a:bodyPr/>
                    <a:lstStyle/>
                    <a:p>
                      <a:pPr algn="l"/>
                      <a:r>
                        <a:rPr lang="en-US" sz="1600" b="1" dirty="0" smtClean="0">
                          <a:solidFill>
                            <a:srgbClr val="7F7F7F"/>
                          </a:solidFill>
                          <a:latin typeface="Arial" panose="020B0604020202020204" pitchFamily="34" charset="0"/>
                          <a:cs typeface="Arial" panose="020B0604020202020204" pitchFamily="34" charset="0"/>
                        </a:rPr>
                        <a:t>Exclusively not-for-profit and public partner organizations</a:t>
                      </a:r>
                      <a:endParaRPr lang="en-US" sz="1600" b="1" dirty="0">
                        <a:solidFill>
                          <a:srgbClr val="7F7F7F"/>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EF3340"/>
                      </a:solidFill>
                      <a:prstDash val="solid"/>
                      <a:round/>
                      <a:headEnd type="none" w="med" len="med"/>
                      <a:tailEnd type="none" w="med" len="med"/>
                    </a:lnB>
                    <a:solidFill>
                      <a:srgbClr val="EBECED"/>
                    </a:solidFill>
                  </a:tcPr>
                </a:tc>
                <a:tc>
                  <a:txBody>
                    <a:bodyPr/>
                    <a:lstStyle/>
                    <a:p>
                      <a:pPr algn="ctr"/>
                      <a:r>
                        <a:rPr lang="en-US" sz="1600" b="1" dirty="0" smtClean="0">
                          <a:solidFill>
                            <a:srgbClr val="5C5C5C"/>
                          </a:solidFill>
                          <a:latin typeface="Arial" panose="020B0604020202020204" pitchFamily="34" charset="0"/>
                          <a:cs typeface="Arial" panose="020B0604020202020204" pitchFamily="34" charset="0"/>
                        </a:rPr>
                        <a:t>100%</a:t>
                      </a: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EF3340"/>
                      </a:solidFill>
                      <a:prstDash val="solid"/>
                      <a:round/>
                      <a:headEnd type="none" w="med" len="med"/>
                      <a:tailEnd type="none" w="med" len="med"/>
                    </a:lnB>
                    <a:solidFill>
                      <a:srgbClr val="EBECED"/>
                    </a:solidFill>
                  </a:tcPr>
                </a:tc>
                <a:tc rowSpan="2">
                  <a:txBody>
                    <a:bodyPr/>
                    <a:lstStyle/>
                    <a:p>
                      <a:pPr algn="l">
                        <a:spcBef>
                          <a:spcPts val="0"/>
                        </a:spcBef>
                        <a:spcAft>
                          <a:spcPts val="600"/>
                        </a:spcAft>
                      </a:pPr>
                      <a:r>
                        <a:rPr lang="en-US" sz="1600" b="1" dirty="0" smtClean="0">
                          <a:solidFill>
                            <a:srgbClr val="7F7F7F"/>
                          </a:solidFill>
                          <a:latin typeface="Arial" panose="020B0604020202020204" pitchFamily="34" charset="0"/>
                          <a:cs typeface="Arial" panose="020B0604020202020204" pitchFamily="34" charset="0"/>
                        </a:rPr>
                        <a:t>Applications within a 12-month period:</a:t>
                      </a:r>
                    </a:p>
                    <a:p>
                      <a:pPr marL="285750" indent="-285750" algn="l">
                        <a:spcBef>
                          <a:spcPts val="0"/>
                        </a:spcBef>
                        <a:spcAft>
                          <a:spcPts val="600"/>
                        </a:spcAft>
                        <a:buFont typeface="Arial" panose="020B0604020202020204" pitchFamily="34" charset="0"/>
                        <a:buChar char="•"/>
                      </a:pPr>
                      <a:r>
                        <a:rPr lang="en-US" sz="1600" b="1" baseline="0" dirty="0" smtClean="0">
                          <a:solidFill>
                            <a:srgbClr val="A5A4A8"/>
                          </a:solidFill>
                          <a:latin typeface="Arial" panose="020B0604020202020204" pitchFamily="34" charset="0"/>
                          <a:cs typeface="Arial" panose="020B0604020202020204" pitchFamily="34" charset="0"/>
                        </a:rPr>
                        <a:t>Two for non-academic partners</a:t>
                      </a:r>
                    </a:p>
                    <a:p>
                      <a:pPr marL="285750" indent="-285750" algn="l">
                        <a:spcBef>
                          <a:spcPts val="0"/>
                        </a:spcBef>
                        <a:spcAft>
                          <a:spcPts val="600"/>
                        </a:spcAft>
                        <a:buFont typeface="Arial" panose="020B0604020202020204" pitchFamily="34" charset="0"/>
                        <a:buChar char="•"/>
                      </a:pPr>
                      <a:r>
                        <a:rPr lang="en-US" sz="1600" b="1" baseline="0" dirty="0" smtClean="0">
                          <a:solidFill>
                            <a:srgbClr val="A5A4A8"/>
                          </a:solidFill>
                          <a:latin typeface="Arial" panose="020B0604020202020204" pitchFamily="34" charset="0"/>
                          <a:cs typeface="Arial" panose="020B0604020202020204" pitchFamily="34" charset="0"/>
                        </a:rPr>
                        <a:t>Two for applicants (one as the principal investigator, one as co-applicant)</a:t>
                      </a:r>
                      <a:endParaRPr lang="en-US" sz="1600" b="1" dirty="0" smtClean="0">
                        <a:solidFill>
                          <a:srgbClr val="A5A4A8"/>
                        </a:solidFill>
                        <a:latin typeface="Arial" panose="020B0604020202020204" pitchFamily="34" charset="0"/>
                        <a:cs typeface="Arial" panose="020B0604020202020204" pitchFamily="34" charset="0"/>
                      </a:endParaRPr>
                    </a:p>
                    <a:p>
                      <a:pPr algn="l">
                        <a:spcBef>
                          <a:spcPts val="600"/>
                        </a:spcBef>
                        <a:spcAft>
                          <a:spcPts val="1200"/>
                        </a:spcAft>
                      </a:pPr>
                      <a:r>
                        <a:rPr lang="en-US" sz="1600" b="1" dirty="0" smtClean="0">
                          <a:solidFill>
                            <a:srgbClr val="7F7F7F"/>
                          </a:solidFill>
                          <a:latin typeface="Arial" panose="020B0604020202020204" pitchFamily="34" charset="0"/>
                          <a:cs typeface="Arial" panose="020B0604020202020204" pitchFamily="34" charset="0"/>
                        </a:rPr>
                        <a:t>Grant size:</a:t>
                      </a:r>
                      <a:r>
                        <a:rPr lang="en-US" sz="1600" b="1" baseline="0" dirty="0" smtClean="0">
                          <a:solidFill>
                            <a:srgbClr val="7F7F7F"/>
                          </a:solidFill>
                          <a:latin typeface="Arial" panose="020B0604020202020204" pitchFamily="34" charset="0"/>
                          <a:cs typeface="Arial" panose="020B0604020202020204" pitchFamily="34" charset="0"/>
                        </a:rPr>
                        <a:t> </a:t>
                      </a:r>
                      <a:r>
                        <a:rPr lang="en-US" sz="1600" b="1" baseline="0" dirty="0" smtClean="0">
                          <a:solidFill>
                            <a:srgbClr val="A5A4A8"/>
                          </a:solidFill>
                          <a:latin typeface="Arial" panose="020B0604020202020204" pitchFamily="34" charset="0"/>
                          <a:cs typeface="Arial" panose="020B0604020202020204" pitchFamily="34" charset="0"/>
                        </a:rPr>
                        <a:t>$20,000 to $200,000 per year</a:t>
                      </a:r>
                    </a:p>
                    <a:p>
                      <a:pPr algn="l">
                        <a:spcBef>
                          <a:spcPts val="600"/>
                        </a:spcBef>
                        <a:spcAft>
                          <a:spcPts val="1200"/>
                        </a:spcAft>
                      </a:pPr>
                      <a:r>
                        <a:rPr lang="en-US" sz="1600" b="1" baseline="0" dirty="0" smtClean="0">
                          <a:solidFill>
                            <a:srgbClr val="7F7F7F"/>
                          </a:solidFill>
                          <a:latin typeface="Arial" panose="020B0604020202020204" pitchFamily="34" charset="0"/>
                          <a:cs typeface="Arial" panose="020B0604020202020204" pitchFamily="34" charset="0"/>
                        </a:rPr>
                        <a:t>Duration: </a:t>
                      </a:r>
                      <a:r>
                        <a:rPr lang="en-US" sz="1600" b="1" baseline="0" dirty="0" smtClean="0">
                          <a:solidFill>
                            <a:srgbClr val="A5A4A8"/>
                          </a:solidFill>
                          <a:latin typeface="Arial" panose="020B0604020202020204" pitchFamily="34" charset="0"/>
                          <a:cs typeface="Arial" panose="020B0604020202020204" pitchFamily="34" charset="0"/>
                        </a:rPr>
                        <a:t>1 to 5 years</a:t>
                      </a:r>
                    </a:p>
                  </a:txBody>
                  <a:tcPr marL="288000" marR="288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extLst>
                  <a:ext uri="{0D108BD9-81ED-4DB2-BD59-A6C34878D82A}">
                    <a16:rowId xmlns:a16="http://schemas.microsoft.com/office/drawing/2014/main" val="3826701904"/>
                  </a:ext>
                </a:extLst>
              </a:tr>
              <a:tr h="1926663">
                <a:tc vMerge="1">
                  <a:txBody>
                    <a:bodyPr/>
                    <a:lstStyle/>
                    <a:p>
                      <a:pPr algn="l">
                        <a:spcAft>
                          <a:spcPts val="600"/>
                        </a:spcAft>
                      </a:pPr>
                      <a:endParaRPr lang="en-US" sz="1400" dirty="0">
                        <a:solidFill>
                          <a:srgbClr val="7F7F7F"/>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rgbClr val="EF334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chemeClr val="bg1"/>
                    </a:solidFill>
                  </a:tcPr>
                </a:tc>
                <a:tc>
                  <a:txBody>
                    <a:bodyPr/>
                    <a:lstStyle/>
                    <a:p>
                      <a:pPr algn="l">
                        <a:spcAft>
                          <a:spcPts val="600"/>
                        </a:spcAft>
                      </a:pPr>
                      <a:r>
                        <a:rPr lang="en-US" sz="1600" b="1" dirty="0" smtClean="0">
                          <a:solidFill>
                            <a:srgbClr val="7F7F7F"/>
                          </a:solidFill>
                          <a:latin typeface="Arial" panose="020B0604020202020204" pitchFamily="34" charset="0"/>
                          <a:cs typeface="Arial" panose="020B0604020202020204" pitchFamily="34" charset="0"/>
                        </a:rPr>
                        <a:t>Any private-sector partner organization</a:t>
                      </a:r>
                    </a:p>
                    <a:p>
                      <a:pPr algn="l">
                        <a:spcAft>
                          <a:spcPts val="600"/>
                        </a:spcAft>
                      </a:pPr>
                      <a:r>
                        <a:rPr lang="en-US" sz="1400" b="1" kern="1200" dirty="0" smtClean="0">
                          <a:solidFill>
                            <a:srgbClr val="7F7F7F"/>
                          </a:solidFill>
                          <a:latin typeface="Arial" panose="020B0604020202020204" pitchFamily="34" charset="0"/>
                          <a:ea typeface="+mn-ea"/>
                          <a:cs typeface="Arial" panose="020B0604020202020204" pitchFamily="34" charset="0"/>
                        </a:rPr>
                        <a:t>Requires a 10% cash contribution from the combined partner organizations</a:t>
                      </a:r>
                      <a:endParaRPr lang="en-US" sz="1400" b="1" kern="1200" dirty="0">
                        <a:solidFill>
                          <a:srgbClr val="7F7F7F"/>
                        </a:solidFill>
                        <a:latin typeface="Arial" panose="020B0604020202020204" pitchFamily="34" charset="0"/>
                        <a:ea typeface="+mn-ea"/>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EF334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a:txBody>
                    <a:bodyPr/>
                    <a:lstStyle/>
                    <a:p>
                      <a:pPr algn="ctr"/>
                      <a:r>
                        <a:rPr lang="en-US" sz="1600" b="1" dirty="0" smtClean="0">
                          <a:solidFill>
                            <a:srgbClr val="5C5C5C"/>
                          </a:solidFill>
                          <a:latin typeface="Arial" panose="020B0604020202020204" pitchFamily="34" charset="0"/>
                          <a:cs typeface="Arial" panose="020B0604020202020204" pitchFamily="34" charset="0"/>
                        </a:rPr>
                        <a:t>90%</a:t>
                      </a: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EF334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vMerge="1">
                  <a:txBody>
                    <a:bodyPr/>
                    <a:lstStyle/>
                    <a:p>
                      <a:pPr algn="ctr"/>
                      <a:endParaRPr lang="en-US" sz="1600" dirty="0">
                        <a:solidFill>
                          <a:srgbClr val="7F7F7F"/>
                        </a:solidFill>
                        <a:latin typeface="Arial" panose="020B0604020202020204" pitchFamily="34" charset="0"/>
                        <a:cs typeface="Arial" panose="020B0604020202020204" pitchFamily="34" charset="0"/>
                      </a:endParaRPr>
                    </a:p>
                  </a:txBody>
                  <a:tcPr marL="91428" marR="91428" marT="45731" marB="45731"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EF334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chemeClr val="bg1"/>
                    </a:solidFill>
                  </a:tcPr>
                </a:tc>
                <a:extLst>
                  <a:ext uri="{0D108BD9-81ED-4DB2-BD59-A6C34878D82A}">
                    <a16:rowId xmlns:a16="http://schemas.microsoft.com/office/drawing/2014/main" val="2338987632"/>
                  </a:ext>
                </a:extLst>
              </a:tr>
            </a:tbl>
          </a:graphicData>
        </a:graphic>
      </p:graphicFrame>
      <p:pic>
        <p:nvPicPr>
          <p:cNvPr id="5" name="Picture 4">
            <a:extLst>
              <a:ext uri="{FF2B5EF4-FFF2-40B4-BE49-F238E27FC236}">
                <a16:creationId xmlns:a16="http://schemas.microsoft.com/office/drawing/2014/main" id="{3A342309-41CA-0941-9C55-C84E9EE28619}"/>
              </a:ext>
            </a:extLst>
          </p:cNvPr>
          <p:cNvPicPr>
            <a:picLocks noChangeAspect="1"/>
          </p:cNvPicPr>
          <p:nvPr/>
        </p:nvPicPr>
        <p:blipFill>
          <a:blip r:embed="rId3"/>
          <a:stretch>
            <a:fillRect/>
          </a:stretch>
        </p:blipFill>
        <p:spPr>
          <a:xfrm>
            <a:off x="539930" y="6319463"/>
            <a:ext cx="539930" cy="540125"/>
          </a:xfrm>
          <a:prstGeom prst="rect">
            <a:avLst/>
          </a:prstGeom>
        </p:spPr>
      </p:pic>
      <p:sp>
        <p:nvSpPr>
          <p:cNvPr id="6" name="Slide Number Placeholder 5"/>
          <p:cNvSpPr>
            <a:spLocks noGrp="1"/>
          </p:cNvSpPr>
          <p:nvPr>
            <p:ph type="sldNum" sz="quarter" idx="12"/>
          </p:nvPr>
        </p:nvSpPr>
        <p:spPr/>
        <p:txBody>
          <a:bodyPr/>
          <a:lstStyle/>
          <a:p>
            <a:fld id="{C03ADB19-D8B2-423D-82D7-C6AFCD4FB25E}" type="slidenum">
              <a:rPr lang="en-US" smtClean="0"/>
              <a:t>14</a:t>
            </a:fld>
            <a:endParaRPr lang="en-US" dirty="0"/>
          </a:p>
        </p:txBody>
      </p:sp>
    </p:spTree>
    <p:extLst>
      <p:ext uri="{BB962C8B-B14F-4D97-AF65-F5344CB8AC3E}">
        <p14:creationId xmlns:p14="http://schemas.microsoft.com/office/powerpoint/2010/main" val="385635550"/>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3DDC385-FA08-BD4F-B92F-7A28CBA986C0}"/>
              </a:ext>
            </a:extLst>
          </p:cNvPr>
          <p:cNvSpPr/>
          <p:nvPr/>
        </p:nvSpPr>
        <p:spPr>
          <a:xfrm>
            <a:off x="418026" y="402192"/>
            <a:ext cx="6896380" cy="1077218"/>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Partner organizations recognized in cost-sharing calculations</a:t>
            </a:r>
            <a:endParaRPr lang="en-US" sz="3200" b="1" dirty="0">
              <a:solidFill>
                <a:srgbClr val="EF3340"/>
              </a:solidFill>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E5F2F44D-F7C1-1C4E-96AF-9B9B880B396F}"/>
              </a:ext>
            </a:extLst>
          </p:cNvPr>
          <p:cNvGraphicFramePr>
            <a:graphicFrameLocks noGrp="1"/>
          </p:cNvGraphicFramePr>
          <p:nvPr>
            <p:extLst>
              <p:ext uri="{D42A27DB-BD31-4B8C-83A1-F6EECF244321}">
                <p14:modId xmlns:p14="http://schemas.microsoft.com/office/powerpoint/2010/main" val="1440285649"/>
              </p:ext>
            </p:extLst>
          </p:nvPr>
        </p:nvGraphicFramePr>
        <p:xfrm>
          <a:off x="539930" y="2362994"/>
          <a:ext cx="10508276" cy="2895600"/>
        </p:xfrm>
        <a:graphic>
          <a:graphicData uri="http://schemas.openxmlformats.org/drawingml/2006/table">
            <a:tbl>
              <a:tblPr firstRow="1" bandRow="1">
                <a:tableStyleId>{5C22544A-7EE6-4342-B048-85BDC9FD1C3A}</a:tableStyleId>
              </a:tblPr>
              <a:tblGrid>
                <a:gridCol w="5042221">
                  <a:extLst>
                    <a:ext uri="{9D8B030D-6E8A-4147-A177-3AD203B41FA5}">
                      <a16:colId xmlns:a16="http://schemas.microsoft.com/office/drawing/2014/main" val="4092909891"/>
                    </a:ext>
                  </a:extLst>
                </a:gridCol>
                <a:gridCol w="5466055">
                  <a:extLst>
                    <a:ext uri="{9D8B030D-6E8A-4147-A177-3AD203B41FA5}">
                      <a16:colId xmlns:a16="http://schemas.microsoft.com/office/drawing/2014/main" val="890011239"/>
                    </a:ext>
                  </a:extLst>
                </a:gridCol>
              </a:tblGrid>
              <a:tr h="554981">
                <a:tc>
                  <a:txBody>
                    <a:bodyPr/>
                    <a:lstStyle/>
                    <a:p>
                      <a:pPr algn="ctr"/>
                      <a:r>
                        <a:rPr lang="en-US" sz="1800" dirty="0" smtClean="0">
                          <a:latin typeface="Arial" panose="020B0604020202020204" pitchFamily="34" charset="0"/>
                          <a:cs typeface="Arial" panose="020B0604020202020204" pitchFamily="34" charset="0"/>
                        </a:rPr>
                        <a:t>Cash contributions </a:t>
                      </a:r>
                      <a:r>
                        <a:rPr lang="en-US" sz="1800" u="sng" dirty="0" smtClean="0">
                          <a:latin typeface="Arial" panose="020B0604020202020204" pitchFamily="34" charset="0"/>
                          <a:cs typeface="Arial" panose="020B0604020202020204" pitchFamily="34" charset="0"/>
                        </a:rPr>
                        <a:t>can</a:t>
                      </a:r>
                      <a:r>
                        <a:rPr lang="en-US" sz="1800" dirty="0" smtClean="0">
                          <a:latin typeface="Arial" panose="020B0604020202020204" pitchFamily="34" charset="0"/>
                          <a:cs typeface="Arial" panose="020B0604020202020204" pitchFamily="34" charset="0"/>
                        </a:rPr>
                        <a:t> be recognized*</a:t>
                      </a: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Cash contributions </a:t>
                      </a:r>
                      <a:r>
                        <a:rPr lang="en-US" sz="1800" i="1" u="sng" dirty="0" smtClean="0">
                          <a:latin typeface="Arial" panose="020B0604020202020204" pitchFamily="34" charset="0"/>
                          <a:cs typeface="Arial" panose="020B0604020202020204" pitchFamily="34" charset="0"/>
                        </a:rPr>
                        <a:t>cannot</a:t>
                      </a:r>
                      <a:r>
                        <a:rPr lang="en-US" sz="1800" baseline="0" dirty="0" smtClean="0">
                          <a:latin typeface="Arial" panose="020B0604020202020204" pitchFamily="34" charset="0"/>
                          <a:cs typeface="Arial" panose="020B0604020202020204" pitchFamily="34" charset="0"/>
                        </a:rPr>
                        <a:t> be recognized</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extLst>
                  <a:ext uri="{0D108BD9-81ED-4DB2-BD59-A6C34878D82A}">
                    <a16:rowId xmlns:a16="http://schemas.microsoft.com/office/drawing/2014/main" val="1042456260"/>
                  </a:ext>
                </a:extLst>
              </a:tr>
              <a:tr h="2340619">
                <a:tc>
                  <a:txBody>
                    <a:bodyPr/>
                    <a:lstStyle/>
                    <a:p>
                      <a:pPr marL="285750" indent="-285750" algn="l">
                        <a:spcAft>
                          <a:spcPts val="600"/>
                        </a:spcAft>
                        <a:buFont typeface="Arial" panose="020B0604020202020204" pitchFamily="34" charset="0"/>
                        <a:buChar char="•"/>
                      </a:pPr>
                      <a:r>
                        <a:rPr lang="en-US" sz="1800" b="1" dirty="0" smtClean="0">
                          <a:solidFill>
                            <a:srgbClr val="7F7F7F"/>
                          </a:solidFill>
                          <a:latin typeface="Arial" panose="020B0604020202020204" pitchFamily="34" charset="0"/>
                          <a:cs typeface="Arial" panose="020B0604020202020204" pitchFamily="34" charset="0"/>
                        </a:rPr>
                        <a:t>Canadian private companies</a:t>
                      </a:r>
                    </a:p>
                    <a:p>
                      <a:pPr marL="285750" indent="-285750" algn="l">
                        <a:spcAft>
                          <a:spcPts val="600"/>
                        </a:spcAft>
                        <a:buFont typeface="Arial" panose="020B0604020202020204" pitchFamily="34" charset="0"/>
                        <a:buChar char="•"/>
                      </a:pPr>
                      <a:r>
                        <a:rPr lang="en-US" sz="1800" b="1" dirty="0" smtClean="0">
                          <a:solidFill>
                            <a:srgbClr val="7F7F7F"/>
                          </a:solidFill>
                          <a:latin typeface="Arial" panose="020B0604020202020204" pitchFamily="34" charset="0"/>
                          <a:cs typeface="Arial" panose="020B0604020202020204" pitchFamily="34" charset="0"/>
                        </a:rPr>
                        <a:t>Multinationals with a presence in Canada</a:t>
                      </a:r>
                    </a:p>
                    <a:p>
                      <a:pPr marL="285750" indent="-285750" algn="l">
                        <a:spcAft>
                          <a:spcPts val="600"/>
                        </a:spcAft>
                        <a:buFont typeface="Arial" panose="020B0604020202020204" pitchFamily="34" charset="0"/>
                        <a:buChar char="•"/>
                      </a:pPr>
                      <a:r>
                        <a:rPr lang="en-US" sz="1800" b="1" dirty="0" smtClean="0">
                          <a:solidFill>
                            <a:srgbClr val="7F7F7F"/>
                          </a:solidFill>
                          <a:latin typeface="Arial" panose="020B0604020202020204" pitchFamily="34" charset="0"/>
                          <a:cs typeface="Arial" panose="020B0604020202020204" pitchFamily="34" charset="0"/>
                        </a:rPr>
                        <a:t>Foreign companies </a:t>
                      </a:r>
                      <a:r>
                        <a:rPr lang="en-US" sz="1400" b="1" dirty="0" smtClean="0">
                          <a:solidFill>
                            <a:srgbClr val="7F7F7F"/>
                          </a:solidFill>
                          <a:latin typeface="Arial" panose="020B0604020202020204" pitchFamily="34" charset="0"/>
                          <a:cs typeface="Arial" panose="020B0604020202020204" pitchFamily="34" charset="0"/>
                        </a:rPr>
                        <a:t>(with a Canadian partner)</a:t>
                      </a:r>
                    </a:p>
                  </a:txBody>
                  <a:tcPr marL="144000" marR="144000" marT="72000" marB="72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a:txBody>
                    <a:bodyPr/>
                    <a:lstStyle/>
                    <a:p>
                      <a:pPr marL="285750" indent="-285750" algn="l">
                        <a:spcBef>
                          <a:spcPts val="0"/>
                        </a:spcBef>
                        <a:spcAft>
                          <a:spcPts val="600"/>
                        </a:spcAft>
                        <a:buFont typeface="Arial" panose="020B0604020202020204" pitchFamily="34" charset="0"/>
                        <a:buChar char="•"/>
                      </a:pPr>
                      <a:r>
                        <a:rPr lang="en-US" sz="1800" b="1" kern="1200" dirty="0" smtClean="0">
                          <a:solidFill>
                            <a:srgbClr val="7F7F7F"/>
                          </a:solidFill>
                          <a:latin typeface="Arial" panose="020B0604020202020204" pitchFamily="34" charset="0"/>
                          <a:ea typeface="+mn-ea"/>
                          <a:cs typeface="Arial" panose="020B0604020202020204" pitchFamily="34" charset="0"/>
                        </a:rPr>
                        <a:t>Venture capital</a:t>
                      </a:r>
                      <a:r>
                        <a:rPr lang="en-US" sz="1800" b="1" kern="1200" baseline="0" dirty="0" smtClean="0">
                          <a:solidFill>
                            <a:srgbClr val="7F7F7F"/>
                          </a:solidFill>
                          <a:latin typeface="Arial" panose="020B0604020202020204" pitchFamily="34" charset="0"/>
                          <a:ea typeface="+mn-ea"/>
                          <a:cs typeface="Arial" panose="020B0604020202020204" pitchFamily="34" charset="0"/>
                        </a:rPr>
                        <a:t> / Angel investors / Seed stage investment companies</a:t>
                      </a:r>
                    </a:p>
                    <a:p>
                      <a:pPr marL="285750" indent="-285750" algn="l">
                        <a:spcBef>
                          <a:spcPts val="0"/>
                        </a:spcBef>
                        <a:spcAft>
                          <a:spcPts val="600"/>
                        </a:spcAft>
                        <a:buFont typeface="Arial" panose="020B0604020202020204" pitchFamily="34" charset="0"/>
                        <a:buChar char="•"/>
                      </a:pPr>
                      <a:r>
                        <a:rPr lang="en-US" sz="1800" b="1" kern="1200" baseline="0" dirty="0" smtClean="0">
                          <a:solidFill>
                            <a:srgbClr val="7F7F7F"/>
                          </a:solidFill>
                          <a:latin typeface="Arial" panose="020B0604020202020204" pitchFamily="34" charset="0"/>
                          <a:ea typeface="+mn-ea"/>
                          <a:cs typeface="Arial" panose="020B0604020202020204" pitchFamily="34" charset="0"/>
                        </a:rPr>
                        <a:t>Holding companies</a:t>
                      </a:r>
                    </a:p>
                    <a:p>
                      <a:pPr marL="285750" indent="-285750" algn="l">
                        <a:spcBef>
                          <a:spcPts val="0"/>
                        </a:spcBef>
                        <a:spcAft>
                          <a:spcPts val="600"/>
                        </a:spcAft>
                        <a:buFont typeface="Arial" panose="020B0604020202020204" pitchFamily="34" charset="0"/>
                        <a:buChar char="•"/>
                      </a:pPr>
                      <a:r>
                        <a:rPr lang="en-US" sz="1800" b="1" kern="1200" baseline="0" dirty="0" smtClean="0">
                          <a:solidFill>
                            <a:srgbClr val="7F7F7F"/>
                          </a:solidFill>
                          <a:latin typeface="Arial" panose="020B0604020202020204" pitchFamily="34" charset="0"/>
                          <a:ea typeface="+mn-ea"/>
                          <a:cs typeface="Arial" panose="020B0604020202020204" pitchFamily="34" charset="0"/>
                        </a:rPr>
                        <a:t>Companies with fewer than two full-time employees</a:t>
                      </a:r>
                      <a:endParaRPr lang="en-US" sz="1800" b="1" kern="1200" dirty="0" smtClean="0">
                        <a:solidFill>
                          <a:srgbClr val="7F7F7F"/>
                        </a:solidFill>
                        <a:latin typeface="Arial" panose="020B0604020202020204" pitchFamily="34" charset="0"/>
                        <a:ea typeface="+mn-ea"/>
                        <a:cs typeface="Arial" panose="020B0604020202020204" pitchFamily="34" charset="0"/>
                      </a:endParaRPr>
                    </a:p>
                  </a:txBody>
                  <a:tcPr marL="288000" marR="288000" marT="72000" marB="7200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extLst>
                  <a:ext uri="{0D108BD9-81ED-4DB2-BD59-A6C34878D82A}">
                    <a16:rowId xmlns:a16="http://schemas.microsoft.com/office/drawing/2014/main" val="3826701904"/>
                  </a:ext>
                </a:extLst>
              </a:tr>
            </a:tbl>
          </a:graphicData>
        </a:graphic>
      </p:graphicFrame>
      <p:pic>
        <p:nvPicPr>
          <p:cNvPr id="5" name="Picture 4">
            <a:extLst>
              <a:ext uri="{FF2B5EF4-FFF2-40B4-BE49-F238E27FC236}">
                <a16:creationId xmlns:a16="http://schemas.microsoft.com/office/drawing/2014/main" id="{3A342309-41CA-0941-9C55-C84E9EE28619}"/>
              </a:ext>
            </a:extLst>
          </p:cNvPr>
          <p:cNvPicPr>
            <a:picLocks noChangeAspect="1"/>
          </p:cNvPicPr>
          <p:nvPr/>
        </p:nvPicPr>
        <p:blipFill>
          <a:blip r:embed="rId3"/>
          <a:stretch>
            <a:fillRect/>
          </a:stretch>
        </p:blipFill>
        <p:spPr>
          <a:xfrm>
            <a:off x="539930" y="6319463"/>
            <a:ext cx="539930" cy="540125"/>
          </a:xfrm>
          <a:prstGeom prst="rect">
            <a:avLst/>
          </a:prstGeom>
        </p:spPr>
      </p:pic>
      <p:sp>
        <p:nvSpPr>
          <p:cNvPr id="2" name="TextBox 1"/>
          <p:cNvSpPr txBox="1"/>
          <p:nvPr/>
        </p:nvSpPr>
        <p:spPr>
          <a:xfrm>
            <a:off x="809895" y="1634700"/>
            <a:ext cx="3733800" cy="425758"/>
          </a:xfrm>
          <a:prstGeom prst="rect">
            <a:avLst/>
          </a:prstGeom>
          <a:noFill/>
        </p:spPr>
        <p:txBody>
          <a:bodyPr wrap="square" rtlCol="0">
            <a:spAutoFit/>
          </a:bodyPr>
          <a:lstStyle/>
          <a:p>
            <a:pPr lvl="0" defTabSz="914400">
              <a:lnSpc>
                <a:spcPts val="2600"/>
              </a:lnSpc>
            </a:pPr>
            <a:r>
              <a:rPr lang="en-US" sz="2800" b="1" dirty="0" smtClean="0">
                <a:solidFill>
                  <a:srgbClr val="7F7F7F"/>
                </a:solidFill>
                <a:latin typeface="Arial" panose="020B0604020202020204" pitchFamily="34" charset="0"/>
                <a:cs typeface="Arial" panose="020B0604020202020204" pitchFamily="34" charset="0"/>
              </a:rPr>
              <a:t>Private Sector</a:t>
            </a:r>
            <a:endParaRPr lang="en-US" sz="2800" b="1" dirty="0">
              <a:solidFill>
                <a:srgbClr val="7F7F7F"/>
              </a:solidFill>
              <a:latin typeface="Arial" panose="020B0604020202020204" pitchFamily="34" charset="0"/>
              <a:cs typeface="Arial" panose="020B0604020202020204" pitchFamily="34" charset="0"/>
            </a:endParaRPr>
          </a:p>
        </p:txBody>
      </p:sp>
      <p:sp>
        <p:nvSpPr>
          <p:cNvPr id="6" name="TextBox 5"/>
          <p:cNvSpPr txBox="1"/>
          <p:nvPr/>
        </p:nvSpPr>
        <p:spPr>
          <a:xfrm>
            <a:off x="7619206" y="6165574"/>
            <a:ext cx="3962401" cy="307777"/>
          </a:xfrm>
          <a:prstGeom prst="rect">
            <a:avLst/>
          </a:prstGeom>
          <a:noFill/>
        </p:spPr>
        <p:txBody>
          <a:bodyPr wrap="square" rtlCol="0">
            <a:spAutoFit/>
          </a:bodyPr>
          <a:lstStyle/>
          <a:p>
            <a:r>
              <a:rPr lang="en-US" sz="1400" dirty="0" smtClean="0">
                <a:solidFill>
                  <a:srgbClr val="7F7F7F"/>
                </a:solidFill>
                <a:latin typeface="Arial" panose="020B0604020202020204" pitchFamily="34" charset="0"/>
                <a:cs typeface="Arial" panose="020B0604020202020204" pitchFamily="34" charset="0"/>
              </a:rPr>
              <a:t>*if NSERC cost-sharing requirements are met</a:t>
            </a:r>
            <a:endParaRPr lang="en-CA" sz="1400" dirty="0">
              <a:solidFill>
                <a:srgbClr val="7F7F7F"/>
              </a:solidFill>
              <a:latin typeface="Arial" panose="020B0604020202020204" pitchFamily="34" charset="0"/>
              <a:cs typeface="Arial" panose="020B0604020202020204" pitchFamily="34" charset="0"/>
            </a:endParaRPr>
          </a:p>
        </p:txBody>
      </p:sp>
      <p:sp>
        <p:nvSpPr>
          <p:cNvPr id="7" name="Slide Number Placeholder 6"/>
          <p:cNvSpPr>
            <a:spLocks noGrp="1"/>
          </p:cNvSpPr>
          <p:nvPr>
            <p:ph type="sldNum" sz="quarter" idx="12"/>
          </p:nvPr>
        </p:nvSpPr>
        <p:spPr/>
        <p:txBody>
          <a:bodyPr/>
          <a:lstStyle/>
          <a:p>
            <a:fld id="{C03ADB19-D8B2-423D-82D7-C6AFCD4FB25E}" type="slidenum">
              <a:rPr lang="en-US" smtClean="0"/>
              <a:t>15</a:t>
            </a:fld>
            <a:endParaRPr lang="en-US"/>
          </a:p>
        </p:txBody>
      </p:sp>
    </p:spTree>
    <p:extLst>
      <p:ext uri="{BB962C8B-B14F-4D97-AF65-F5344CB8AC3E}">
        <p14:creationId xmlns:p14="http://schemas.microsoft.com/office/powerpoint/2010/main" val="2250549820"/>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3DDC385-FA08-BD4F-B92F-7A28CBA986C0}"/>
              </a:ext>
            </a:extLst>
          </p:cNvPr>
          <p:cNvSpPr/>
          <p:nvPr/>
        </p:nvSpPr>
        <p:spPr>
          <a:xfrm>
            <a:off x="418026" y="402192"/>
            <a:ext cx="6896380" cy="1077218"/>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Partner organizations recognized in cost-sharing calculations</a:t>
            </a:r>
            <a:endParaRPr lang="en-US" sz="3200" b="1" dirty="0">
              <a:solidFill>
                <a:srgbClr val="EF3340"/>
              </a:solidFill>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E5F2F44D-F7C1-1C4E-96AF-9B9B880B396F}"/>
              </a:ext>
            </a:extLst>
          </p:cNvPr>
          <p:cNvGraphicFramePr>
            <a:graphicFrameLocks noGrp="1"/>
          </p:cNvGraphicFramePr>
          <p:nvPr>
            <p:extLst>
              <p:ext uri="{D42A27DB-BD31-4B8C-83A1-F6EECF244321}">
                <p14:modId xmlns:p14="http://schemas.microsoft.com/office/powerpoint/2010/main" val="4008802273"/>
              </p:ext>
            </p:extLst>
          </p:nvPr>
        </p:nvGraphicFramePr>
        <p:xfrm>
          <a:off x="539930" y="2210594"/>
          <a:ext cx="10508276" cy="3733800"/>
        </p:xfrm>
        <a:graphic>
          <a:graphicData uri="http://schemas.openxmlformats.org/drawingml/2006/table">
            <a:tbl>
              <a:tblPr firstRow="1" bandRow="1">
                <a:tableStyleId>{5C22544A-7EE6-4342-B048-85BDC9FD1C3A}</a:tableStyleId>
              </a:tblPr>
              <a:tblGrid>
                <a:gridCol w="5042221">
                  <a:extLst>
                    <a:ext uri="{9D8B030D-6E8A-4147-A177-3AD203B41FA5}">
                      <a16:colId xmlns:a16="http://schemas.microsoft.com/office/drawing/2014/main" val="4092909891"/>
                    </a:ext>
                  </a:extLst>
                </a:gridCol>
                <a:gridCol w="5466055">
                  <a:extLst>
                    <a:ext uri="{9D8B030D-6E8A-4147-A177-3AD203B41FA5}">
                      <a16:colId xmlns:a16="http://schemas.microsoft.com/office/drawing/2014/main" val="890011239"/>
                    </a:ext>
                  </a:extLst>
                </a:gridCol>
              </a:tblGrid>
              <a:tr h="583902">
                <a:tc>
                  <a:txBody>
                    <a:bodyPr/>
                    <a:lstStyle/>
                    <a:p>
                      <a:pPr algn="ctr"/>
                      <a:r>
                        <a:rPr lang="en-US" sz="1800" dirty="0" smtClean="0">
                          <a:latin typeface="Arial" panose="020B0604020202020204" pitchFamily="34" charset="0"/>
                          <a:cs typeface="Arial" panose="020B0604020202020204" pitchFamily="34" charset="0"/>
                        </a:rPr>
                        <a:t>Cash contributions </a:t>
                      </a:r>
                      <a:r>
                        <a:rPr lang="en-US" sz="1800" u="sng" dirty="0" smtClean="0">
                          <a:latin typeface="Arial" panose="020B0604020202020204" pitchFamily="34" charset="0"/>
                          <a:cs typeface="Arial" panose="020B0604020202020204" pitchFamily="34" charset="0"/>
                        </a:rPr>
                        <a:t>can</a:t>
                      </a:r>
                      <a:r>
                        <a:rPr lang="en-US" sz="1800" dirty="0" smtClean="0">
                          <a:latin typeface="Arial" panose="020B0604020202020204" pitchFamily="34" charset="0"/>
                          <a:cs typeface="Arial" panose="020B0604020202020204" pitchFamily="34" charset="0"/>
                        </a:rPr>
                        <a:t> be recognized*</a:t>
                      </a: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Cash contributions </a:t>
                      </a:r>
                      <a:r>
                        <a:rPr lang="en-US" sz="1800" i="1" u="sng" dirty="0" smtClean="0">
                          <a:latin typeface="Arial" panose="020B0604020202020204" pitchFamily="34" charset="0"/>
                          <a:cs typeface="Arial" panose="020B0604020202020204" pitchFamily="34" charset="0"/>
                        </a:rPr>
                        <a:t>cannot</a:t>
                      </a:r>
                      <a:r>
                        <a:rPr lang="en-US" sz="1800" baseline="0" dirty="0" smtClean="0">
                          <a:latin typeface="Arial" panose="020B0604020202020204" pitchFamily="34" charset="0"/>
                          <a:cs typeface="Arial" panose="020B0604020202020204" pitchFamily="34" charset="0"/>
                        </a:rPr>
                        <a:t> be recognized</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extLst>
                  <a:ext uri="{0D108BD9-81ED-4DB2-BD59-A6C34878D82A}">
                    <a16:rowId xmlns:a16="http://schemas.microsoft.com/office/drawing/2014/main" val="1042456260"/>
                  </a:ext>
                </a:extLst>
              </a:tr>
              <a:tr h="3149898">
                <a:tc>
                  <a:txBody>
                    <a:bodyPr/>
                    <a:lstStyle/>
                    <a:p>
                      <a:pPr marL="285750" indent="-285750" algn="l">
                        <a:spcAft>
                          <a:spcPts val="600"/>
                        </a:spcAft>
                        <a:buFont typeface="Arial" panose="020B0604020202020204" pitchFamily="34" charset="0"/>
                        <a:buChar char="•"/>
                      </a:pPr>
                      <a:r>
                        <a:rPr lang="en-CA" sz="1800" b="1" dirty="0" smtClean="0">
                          <a:solidFill>
                            <a:srgbClr val="7F7F7F"/>
                          </a:solidFill>
                          <a:latin typeface="Arial" panose="020B0604020202020204" pitchFamily="34" charset="0"/>
                          <a:cs typeface="Arial" panose="020B0604020202020204" pitchFamily="34" charset="0"/>
                        </a:rPr>
                        <a:t>Municipalities and local or regional governments established by or under provincial or territorial statute</a:t>
                      </a:r>
                    </a:p>
                    <a:p>
                      <a:pPr marL="285750" indent="-285750" algn="l">
                        <a:spcAft>
                          <a:spcPts val="600"/>
                        </a:spcAft>
                        <a:buFont typeface="Arial" panose="020B0604020202020204" pitchFamily="34" charset="0"/>
                        <a:buChar char="•"/>
                      </a:pPr>
                      <a:r>
                        <a:rPr lang="en-CA" sz="1800" b="1" dirty="0" smtClean="0">
                          <a:solidFill>
                            <a:srgbClr val="7F7F7F"/>
                          </a:solidFill>
                          <a:latin typeface="Arial" panose="020B0604020202020204" pitchFamily="34" charset="0"/>
                          <a:cs typeface="Arial" panose="020B0604020202020204" pitchFamily="34" charset="0"/>
                        </a:rPr>
                        <a:t>Provincial/territorial government departments</a:t>
                      </a:r>
                    </a:p>
                    <a:p>
                      <a:pPr marL="285750" indent="-285750" algn="l">
                        <a:spcAft>
                          <a:spcPts val="600"/>
                        </a:spcAft>
                        <a:buFont typeface="Arial" panose="020B0604020202020204" pitchFamily="34" charset="0"/>
                        <a:buChar char="•"/>
                      </a:pPr>
                      <a:r>
                        <a:rPr lang="en-CA" sz="1800" b="1" dirty="0" smtClean="0">
                          <a:solidFill>
                            <a:srgbClr val="7F7F7F"/>
                          </a:solidFill>
                          <a:latin typeface="Arial" panose="020B0604020202020204" pitchFamily="34" charset="0"/>
                          <a:cs typeface="Arial" panose="020B0604020202020204" pitchFamily="34" charset="0"/>
                        </a:rPr>
                        <a:t>Federal government departments </a:t>
                      </a:r>
                    </a:p>
                    <a:p>
                      <a:pPr marL="285750" indent="-285750" algn="l">
                        <a:spcAft>
                          <a:spcPts val="600"/>
                        </a:spcAft>
                        <a:buFont typeface="Arial" panose="020B0604020202020204" pitchFamily="34" charset="0"/>
                        <a:buChar char="•"/>
                      </a:pPr>
                      <a:r>
                        <a:rPr lang="en-CA" sz="1800" b="1" dirty="0" smtClean="0">
                          <a:solidFill>
                            <a:srgbClr val="7F7F7F"/>
                          </a:solidFill>
                          <a:latin typeface="Arial" panose="020B0604020202020204" pitchFamily="34" charset="0"/>
                          <a:cs typeface="Arial" panose="020B0604020202020204" pitchFamily="34" charset="0"/>
                        </a:rPr>
                        <a:t>Indigenous organizations</a:t>
                      </a:r>
                    </a:p>
                    <a:p>
                      <a:pPr marL="285750" indent="-285750" algn="l">
                        <a:spcAft>
                          <a:spcPts val="600"/>
                        </a:spcAft>
                        <a:buFont typeface="Arial" panose="020B0604020202020204" pitchFamily="34" charset="0"/>
                        <a:buChar char="•"/>
                      </a:pPr>
                      <a:r>
                        <a:rPr lang="en-CA" sz="1800" b="1" dirty="0" smtClean="0">
                          <a:solidFill>
                            <a:srgbClr val="7F7F7F"/>
                          </a:solidFill>
                          <a:latin typeface="Arial" panose="020B0604020202020204" pitchFamily="34" charset="0"/>
                          <a:cs typeface="Arial" panose="020B0604020202020204" pitchFamily="34" charset="0"/>
                        </a:rPr>
                        <a:t>Public utilities</a:t>
                      </a:r>
                    </a:p>
                    <a:p>
                      <a:pPr marL="285750" indent="-285750" algn="l">
                        <a:spcAft>
                          <a:spcPts val="600"/>
                        </a:spcAft>
                        <a:buFont typeface="Arial" panose="020B0604020202020204" pitchFamily="34" charset="0"/>
                        <a:buChar char="•"/>
                      </a:pPr>
                      <a:r>
                        <a:rPr lang="en-CA" sz="1800" b="1" dirty="0" smtClean="0">
                          <a:solidFill>
                            <a:srgbClr val="7F7F7F"/>
                          </a:solidFill>
                          <a:latin typeface="Arial" panose="020B0604020202020204" pitchFamily="34" charset="0"/>
                          <a:cs typeface="Arial" panose="020B0604020202020204" pitchFamily="34" charset="0"/>
                        </a:rPr>
                        <a:t>Crown corporations</a:t>
                      </a:r>
                    </a:p>
                  </a:txBody>
                  <a:tcPr marL="144000" marR="144000" marT="72000" marB="72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a:txBody>
                    <a:bodyPr/>
                    <a:lstStyle/>
                    <a:p>
                      <a:pPr marL="285750" indent="-285750" algn="l">
                        <a:spcBef>
                          <a:spcPts val="0"/>
                        </a:spcBef>
                        <a:spcAft>
                          <a:spcPts val="600"/>
                        </a:spcAft>
                        <a:buFont typeface="Arial" panose="020B0604020202020204" pitchFamily="34" charset="0"/>
                        <a:buChar char="•"/>
                      </a:pPr>
                      <a:r>
                        <a:rPr lang="en-CA" sz="1800" b="1" kern="1200" dirty="0" smtClean="0">
                          <a:solidFill>
                            <a:srgbClr val="7F7F7F"/>
                          </a:solidFill>
                          <a:latin typeface="Arial" panose="020B0604020202020204" pitchFamily="34" charset="0"/>
                          <a:ea typeface="+mn-ea"/>
                          <a:cs typeface="Arial" panose="020B0604020202020204" pitchFamily="34" charset="0"/>
                        </a:rPr>
                        <a:t>Funding organizations (federal, provincial, territorial, international) whose primary mission is to fund R&amp;D</a:t>
                      </a:r>
                    </a:p>
                    <a:p>
                      <a:pPr marL="285750" indent="-285750" algn="l">
                        <a:spcBef>
                          <a:spcPts val="0"/>
                        </a:spcBef>
                        <a:spcAft>
                          <a:spcPts val="600"/>
                        </a:spcAft>
                        <a:buFont typeface="Arial" panose="020B0604020202020204" pitchFamily="34" charset="0"/>
                        <a:buChar char="•"/>
                      </a:pPr>
                      <a:r>
                        <a:rPr lang="en-CA" sz="1800" b="1" kern="1200" dirty="0" smtClean="0">
                          <a:solidFill>
                            <a:srgbClr val="7F7F7F"/>
                          </a:solidFill>
                          <a:latin typeface="Arial" panose="020B0604020202020204" pitchFamily="34" charset="0"/>
                          <a:ea typeface="+mn-ea"/>
                          <a:cs typeface="Arial" panose="020B0604020202020204" pitchFamily="34" charset="0"/>
                        </a:rPr>
                        <a:t>Organizations whose primary mission is to perform R&amp;D and are funded or controlled primarily by government</a:t>
                      </a:r>
                    </a:p>
                    <a:p>
                      <a:pPr marL="285750" indent="-285750" algn="l">
                        <a:spcBef>
                          <a:spcPts val="0"/>
                        </a:spcBef>
                        <a:spcAft>
                          <a:spcPts val="600"/>
                        </a:spcAft>
                        <a:buFont typeface="Arial" panose="020B0604020202020204" pitchFamily="34" charset="0"/>
                        <a:buChar char="•"/>
                      </a:pPr>
                      <a:r>
                        <a:rPr lang="en-CA" sz="1800" b="1" kern="1200" dirty="0" smtClean="0">
                          <a:solidFill>
                            <a:srgbClr val="7F7F7F"/>
                          </a:solidFill>
                          <a:latin typeface="Arial" panose="020B0604020202020204" pitchFamily="34" charset="0"/>
                          <a:ea typeface="+mn-ea"/>
                          <a:cs typeface="Arial" panose="020B0604020202020204" pitchFamily="34" charset="0"/>
                        </a:rPr>
                        <a:t>Foreign governments</a:t>
                      </a:r>
                    </a:p>
                  </a:txBody>
                  <a:tcPr marL="288000" marR="288000" marT="72000" marB="7200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extLst>
                  <a:ext uri="{0D108BD9-81ED-4DB2-BD59-A6C34878D82A}">
                    <a16:rowId xmlns:a16="http://schemas.microsoft.com/office/drawing/2014/main" val="3826701904"/>
                  </a:ext>
                </a:extLst>
              </a:tr>
            </a:tbl>
          </a:graphicData>
        </a:graphic>
      </p:graphicFrame>
      <p:pic>
        <p:nvPicPr>
          <p:cNvPr id="5" name="Picture 4">
            <a:extLst>
              <a:ext uri="{FF2B5EF4-FFF2-40B4-BE49-F238E27FC236}">
                <a16:creationId xmlns:a16="http://schemas.microsoft.com/office/drawing/2014/main" id="{3A342309-41CA-0941-9C55-C84E9EE28619}"/>
              </a:ext>
            </a:extLst>
          </p:cNvPr>
          <p:cNvPicPr>
            <a:picLocks noChangeAspect="1"/>
          </p:cNvPicPr>
          <p:nvPr/>
        </p:nvPicPr>
        <p:blipFill>
          <a:blip r:embed="rId3"/>
          <a:stretch>
            <a:fillRect/>
          </a:stretch>
        </p:blipFill>
        <p:spPr>
          <a:xfrm>
            <a:off x="539930" y="6319463"/>
            <a:ext cx="539930" cy="540125"/>
          </a:xfrm>
          <a:prstGeom prst="rect">
            <a:avLst/>
          </a:prstGeom>
        </p:spPr>
      </p:pic>
      <p:sp>
        <p:nvSpPr>
          <p:cNvPr id="2" name="TextBox 1"/>
          <p:cNvSpPr txBox="1"/>
          <p:nvPr/>
        </p:nvSpPr>
        <p:spPr>
          <a:xfrm>
            <a:off x="809101" y="1642696"/>
            <a:ext cx="3733800" cy="425758"/>
          </a:xfrm>
          <a:prstGeom prst="rect">
            <a:avLst/>
          </a:prstGeom>
          <a:noFill/>
        </p:spPr>
        <p:txBody>
          <a:bodyPr wrap="square" rtlCol="0">
            <a:spAutoFit/>
          </a:bodyPr>
          <a:lstStyle/>
          <a:p>
            <a:pPr lvl="0" defTabSz="914400">
              <a:lnSpc>
                <a:spcPts val="2600"/>
              </a:lnSpc>
            </a:pPr>
            <a:r>
              <a:rPr lang="en-US" sz="2400" b="1" dirty="0" smtClean="0">
                <a:solidFill>
                  <a:srgbClr val="7F7F7F"/>
                </a:solidFill>
                <a:latin typeface="Arial" panose="020B0604020202020204" pitchFamily="34" charset="0"/>
                <a:cs typeface="Arial" panose="020B0604020202020204" pitchFamily="34" charset="0"/>
              </a:rPr>
              <a:t>Canadian Public </a:t>
            </a:r>
            <a:r>
              <a:rPr lang="en-US" sz="2400" b="1" dirty="0">
                <a:solidFill>
                  <a:srgbClr val="7F7F7F"/>
                </a:solidFill>
                <a:latin typeface="Arial" panose="020B0604020202020204" pitchFamily="34" charset="0"/>
                <a:cs typeface="Arial" panose="020B0604020202020204" pitchFamily="34" charset="0"/>
              </a:rPr>
              <a:t>S</a:t>
            </a:r>
            <a:r>
              <a:rPr lang="en-US" sz="2400" b="1" dirty="0" smtClean="0">
                <a:solidFill>
                  <a:srgbClr val="7F7F7F"/>
                </a:solidFill>
                <a:latin typeface="Arial" panose="020B0604020202020204" pitchFamily="34" charset="0"/>
                <a:cs typeface="Arial" panose="020B0604020202020204" pitchFamily="34" charset="0"/>
              </a:rPr>
              <a:t>ector</a:t>
            </a:r>
            <a:endParaRPr lang="en-US" sz="2400" b="1" dirty="0">
              <a:solidFill>
                <a:srgbClr val="7F7F7F"/>
              </a:solidFill>
              <a:latin typeface="Arial" panose="020B0604020202020204" pitchFamily="34" charset="0"/>
              <a:cs typeface="Arial" panose="020B0604020202020204" pitchFamily="34" charset="0"/>
            </a:endParaRPr>
          </a:p>
        </p:txBody>
      </p:sp>
      <p:sp>
        <p:nvSpPr>
          <p:cNvPr id="6" name="TextBox 5"/>
          <p:cNvSpPr txBox="1"/>
          <p:nvPr/>
        </p:nvSpPr>
        <p:spPr>
          <a:xfrm>
            <a:off x="7619206" y="6165574"/>
            <a:ext cx="3962401" cy="307777"/>
          </a:xfrm>
          <a:prstGeom prst="rect">
            <a:avLst/>
          </a:prstGeom>
          <a:noFill/>
        </p:spPr>
        <p:txBody>
          <a:bodyPr wrap="square" rtlCol="0">
            <a:spAutoFit/>
          </a:bodyPr>
          <a:lstStyle/>
          <a:p>
            <a:r>
              <a:rPr lang="en-US" sz="1400" dirty="0" smtClean="0">
                <a:solidFill>
                  <a:srgbClr val="7F7F7F"/>
                </a:solidFill>
                <a:latin typeface="Arial" panose="020B0604020202020204" pitchFamily="34" charset="0"/>
                <a:cs typeface="Arial" panose="020B0604020202020204" pitchFamily="34" charset="0"/>
              </a:rPr>
              <a:t>*if NSERC cost-sharing requirements are met</a:t>
            </a:r>
            <a:endParaRPr lang="en-CA" sz="1400" dirty="0">
              <a:solidFill>
                <a:srgbClr val="7F7F7F"/>
              </a:solidFill>
              <a:latin typeface="Arial" panose="020B0604020202020204" pitchFamily="34" charset="0"/>
              <a:cs typeface="Arial" panose="020B0604020202020204" pitchFamily="34" charset="0"/>
            </a:endParaRPr>
          </a:p>
        </p:txBody>
      </p:sp>
      <p:sp>
        <p:nvSpPr>
          <p:cNvPr id="7" name="Slide Number Placeholder 6"/>
          <p:cNvSpPr>
            <a:spLocks noGrp="1"/>
          </p:cNvSpPr>
          <p:nvPr>
            <p:ph type="sldNum" sz="quarter" idx="12"/>
          </p:nvPr>
        </p:nvSpPr>
        <p:spPr/>
        <p:txBody>
          <a:bodyPr/>
          <a:lstStyle/>
          <a:p>
            <a:fld id="{C03ADB19-D8B2-423D-82D7-C6AFCD4FB25E}" type="slidenum">
              <a:rPr lang="en-US" smtClean="0"/>
              <a:t>16</a:t>
            </a:fld>
            <a:endParaRPr lang="en-US"/>
          </a:p>
        </p:txBody>
      </p:sp>
    </p:spTree>
    <p:extLst>
      <p:ext uri="{BB962C8B-B14F-4D97-AF65-F5344CB8AC3E}">
        <p14:creationId xmlns:p14="http://schemas.microsoft.com/office/powerpoint/2010/main" val="417749791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3DDC385-FA08-BD4F-B92F-7A28CBA986C0}"/>
              </a:ext>
            </a:extLst>
          </p:cNvPr>
          <p:cNvSpPr/>
          <p:nvPr/>
        </p:nvSpPr>
        <p:spPr>
          <a:xfrm>
            <a:off x="418026" y="402192"/>
            <a:ext cx="6896380" cy="1077218"/>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Partner organizations recognized in cost-sharing calculations</a:t>
            </a:r>
            <a:endParaRPr lang="en-US" sz="3200" b="1" dirty="0">
              <a:solidFill>
                <a:srgbClr val="EF3340"/>
              </a:solidFill>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E5F2F44D-F7C1-1C4E-96AF-9B9B880B396F}"/>
              </a:ext>
            </a:extLst>
          </p:cNvPr>
          <p:cNvGraphicFramePr>
            <a:graphicFrameLocks noGrp="1"/>
          </p:cNvGraphicFramePr>
          <p:nvPr>
            <p:extLst>
              <p:ext uri="{D42A27DB-BD31-4B8C-83A1-F6EECF244321}">
                <p14:modId xmlns:p14="http://schemas.microsoft.com/office/powerpoint/2010/main" val="1385641046"/>
              </p:ext>
            </p:extLst>
          </p:nvPr>
        </p:nvGraphicFramePr>
        <p:xfrm>
          <a:off x="539930" y="1981994"/>
          <a:ext cx="10508276" cy="4172142"/>
        </p:xfrm>
        <a:graphic>
          <a:graphicData uri="http://schemas.openxmlformats.org/drawingml/2006/table">
            <a:tbl>
              <a:tblPr firstRow="1" bandRow="1">
                <a:tableStyleId>{5C22544A-7EE6-4342-B048-85BDC9FD1C3A}</a:tableStyleId>
              </a:tblPr>
              <a:tblGrid>
                <a:gridCol w="5042221">
                  <a:extLst>
                    <a:ext uri="{9D8B030D-6E8A-4147-A177-3AD203B41FA5}">
                      <a16:colId xmlns:a16="http://schemas.microsoft.com/office/drawing/2014/main" val="4092909891"/>
                    </a:ext>
                  </a:extLst>
                </a:gridCol>
                <a:gridCol w="5466055">
                  <a:extLst>
                    <a:ext uri="{9D8B030D-6E8A-4147-A177-3AD203B41FA5}">
                      <a16:colId xmlns:a16="http://schemas.microsoft.com/office/drawing/2014/main" val="890011239"/>
                    </a:ext>
                  </a:extLst>
                </a:gridCol>
              </a:tblGrid>
              <a:tr h="583902">
                <a:tc>
                  <a:txBody>
                    <a:bodyPr/>
                    <a:lstStyle/>
                    <a:p>
                      <a:pPr algn="ctr"/>
                      <a:r>
                        <a:rPr lang="en-US" sz="1800" dirty="0" smtClean="0">
                          <a:latin typeface="Arial" panose="020B0604020202020204" pitchFamily="34" charset="0"/>
                          <a:cs typeface="Arial" panose="020B0604020202020204" pitchFamily="34" charset="0"/>
                        </a:rPr>
                        <a:t>Cash contributions </a:t>
                      </a:r>
                      <a:r>
                        <a:rPr lang="en-US" sz="1800" u="sng" dirty="0" smtClean="0">
                          <a:latin typeface="Arial" panose="020B0604020202020204" pitchFamily="34" charset="0"/>
                          <a:cs typeface="Arial" panose="020B0604020202020204" pitchFamily="34" charset="0"/>
                        </a:rPr>
                        <a:t>can</a:t>
                      </a:r>
                      <a:r>
                        <a:rPr lang="en-US" sz="1800" dirty="0" smtClean="0">
                          <a:latin typeface="Arial" panose="020B0604020202020204" pitchFamily="34" charset="0"/>
                          <a:cs typeface="Arial" panose="020B0604020202020204" pitchFamily="34" charset="0"/>
                        </a:rPr>
                        <a:t> be recognized*</a:t>
                      </a: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Cash contributions </a:t>
                      </a:r>
                      <a:r>
                        <a:rPr lang="en-US" sz="1800" i="1" u="sng" dirty="0" smtClean="0">
                          <a:latin typeface="Arial" panose="020B0604020202020204" pitchFamily="34" charset="0"/>
                          <a:cs typeface="Arial" panose="020B0604020202020204" pitchFamily="34" charset="0"/>
                        </a:rPr>
                        <a:t>cannot</a:t>
                      </a:r>
                      <a:r>
                        <a:rPr lang="en-US" sz="1800" baseline="0" dirty="0" smtClean="0">
                          <a:latin typeface="Arial" panose="020B0604020202020204" pitchFamily="34" charset="0"/>
                          <a:cs typeface="Arial" panose="020B0604020202020204" pitchFamily="34" charset="0"/>
                        </a:rPr>
                        <a:t> be recognized</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extLst>
                  <a:ext uri="{0D108BD9-81ED-4DB2-BD59-A6C34878D82A}">
                    <a16:rowId xmlns:a16="http://schemas.microsoft.com/office/drawing/2014/main" val="1042456260"/>
                  </a:ext>
                </a:extLst>
              </a:tr>
              <a:tr h="3149898">
                <a:tc>
                  <a:txBody>
                    <a:bodyPr/>
                    <a:lstStyle/>
                    <a:p>
                      <a:pPr marL="285750" indent="-285750" algn="l">
                        <a:spcAft>
                          <a:spcPts val="600"/>
                        </a:spcAft>
                        <a:buFont typeface="Arial" panose="020B0604020202020204" pitchFamily="34" charset="0"/>
                        <a:buChar char="•"/>
                      </a:pPr>
                      <a:r>
                        <a:rPr lang="en-CA" sz="1800" b="1" dirty="0" smtClean="0">
                          <a:solidFill>
                            <a:srgbClr val="7F7F7F"/>
                          </a:solidFill>
                          <a:latin typeface="Arial" panose="020B0604020202020204" pitchFamily="34" charset="0"/>
                          <a:cs typeface="Arial" panose="020B0604020202020204" pitchFamily="34" charset="0"/>
                        </a:rPr>
                        <a:t>Producer groups</a:t>
                      </a:r>
                    </a:p>
                    <a:p>
                      <a:pPr marL="285750" indent="-285750" algn="l">
                        <a:spcAft>
                          <a:spcPts val="600"/>
                        </a:spcAft>
                        <a:buFont typeface="Arial" panose="020B0604020202020204" pitchFamily="34" charset="0"/>
                        <a:buChar char="•"/>
                      </a:pPr>
                      <a:r>
                        <a:rPr lang="en-CA" sz="1800" b="1" dirty="0" smtClean="0">
                          <a:solidFill>
                            <a:srgbClr val="7F7F7F"/>
                          </a:solidFill>
                          <a:latin typeface="Arial" panose="020B0604020202020204" pitchFamily="34" charset="0"/>
                          <a:cs typeface="Arial" panose="020B0604020202020204" pitchFamily="34" charset="0"/>
                        </a:rPr>
                        <a:t>Industrial associations</a:t>
                      </a:r>
                    </a:p>
                    <a:p>
                      <a:pPr marL="285750" indent="-285750" algn="l">
                        <a:spcAft>
                          <a:spcPts val="600"/>
                        </a:spcAft>
                        <a:buFont typeface="Arial" panose="020B0604020202020204" pitchFamily="34" charset="0"/>
                        <a:buChar char="•"/>
                      </a:pPr>
                      <a:r>
                        <a:rPr lang="en-CA" sz="1800" b="1" dirty="0" smtClean="0">
                          <a:solidFill>
                            <a:srgbClr val="7F7F7F"/>
                          </a:solidFill>
                          <a:latin typeface="Arial" panose="020B0604020202020204" pitchFamily="34" charset="0"/>
                          <a:cs typeface="Arial" panose="020B0604020202020204" pitchFamily="34" charset="0"/>
                        </a:rPr>
                        <a:t>Registered charities that have a mandate to carry out and apply research </a:t>
                      </a:r>
                      <a:r>
                        <a:rPr lang="en-CA" sz="1400" b="1" dirty="0" smtClean="0">
                          <a:solidFill>
                            <a:srgbClr val="7F7F7F"/>
                          </a:solidFill>
                          <a:latin typeface="Arial" panose="020B0604020202020204" pitchFamily="34" charset="0"/>
                          <a:cs typeface="Arial" panose="020B0604020202020204" pitchFamily="34" charset="0"/>
                        </a:rPr>
                        <a:t>(within natural sciences and engineering)</a:t>
                      </a:r>
                    </a:p>
                    <a:p>
                      <a:pPr marL="285750" indent="-285750" algn="l">
                        <a:spcAft>
                          <a:spcPts val="600"/>
                        </a:spcAft>
                        <a:buFont typeface="Arial" panose="020B0604020202020204" pitchFamily="34" charset="0"/>
                        <a:buChar char="•"/>
                      </a:pPr>
                      <a:r>
                        <a:rPr lang="en-CA" sz="1800" b="1" dirty="0" smtClean="0">
                          <a:solidFill>
                            <a:srgbClr val="7F7F7F"/>
                          </a:solidFill>
                          <a:latin typeface="Arial" panose="020B0604020202020204" pitchFamily="34" charset="0"/>
                          <a:cs typeface="Arial" panose="020B0604020202020204" pitchFamily="34" charset="0"/>
                        </a:rPr>
                        <a:t>Organizations whose primary mission is to maintain collections (e.g., historical, scientific, artistic, or cultural) for the public good, such as libraries, museums, zoos or aquariums</a:t>
                      </a:r>
                    </a:p>
                    <a:p>
                      <a:pPr marL="285750" indent="-285750" algn="l">
                        <a:spcAft>
                          <a:spcPts val="600"/>
                        </a:spcAft>
                        <a:buFont typeface="Arial" panose="020B0604020202020204" pitchFamily="34" charset="0"/>
                        <a:buChar char="•"/>
                      </a:pPr>
                      <a:r>
                        <a:rPr lang="en-CA" sz="1800" b="1" dirty="0" smtClean="0">
                          <a:solidFill>
                            <a:srgbClr val="7F7F7F"/>
                          </a:solidFill>
                          <a:latin typeface="Arial" panose="020B0604020202020204" pitchFamily="34" charset="0"/>
                          <a:cs typeface="Arial" panose="020B0604020202020204" pitchFamily="34" charset="0"/>
                        </a:rPr>
                        <a:t>Community organizations</a:t>
                      </a:r>
                    </a:p>
                  </a:txBody>
                  <a:tcPr marL="144000" marR="144000" marT="72000" marB="7200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a:txBody>
                    <a:bodyPr/>
                    <a:lstStyle/>
                    <a:p>
                      <a:pPr marL="285750" indent="-285750" algn="l">
                        <a:spcBef>
                          <a:spcPts val="0"/>
                        </a:spcBef>
                        <a:spcAft>
                          <a:spcPts val="600"/>
                        </a:spcAft>
                        <a:buFont typeface="Arial" panose="020B0604020202020204" pitchFamily="34" charset="0"/>
                        <a:buChar char="•"/>
                      </a:pPr>
                      <a:r>
                        <a:rPr lang="en-CA" sz="1550" b="1" kern="1200" dirty="0" smtClean="0">
                          <a:solidFill>
                            <a:srgbClr val="7F7F7F"/>
                          </a:solidFill>
                          <a:latin typeface="Arial" panose="020B0604020202020204" pitchFamily="34" charset="0"/>
                          <a:ea typeface="+mn-ea"/>
                          <a:cs typeface="Arial" panose="020B0604020202020204" pitchFamily="34" charset="0"/>
                        </a:rPr>
                        <a:t>Not-for-profit organizations whose primary mission is to fund R&amp;D and are funded or controlled primarily by government</a:t>
                      </a:r>
                    </a:p>
                    <a:p>
                      <a:pPr marL="285750" indent="-285750" algn="l">
                        <a:spcBef>
                          <a:spcPts val="0"/>
                        </a:spcBef>
                        <a:spcAft>
                          <a:spcPts val="600"/>
                        </a:spcAft>
                        <a:buFont typeface="Arial" panose="020B0604020202020204" pitchFamily="34" charset="0"/>
                        <a:buChar char="•"/>
                      </a:pPr>
                      <a:r>
                        <a:rPr lang="en-CA" sz="1550" b="1" kern="1200" dirty="0" smtClean="0">
                          <a:solidFill>
                            <a:srgbClr val="7F7F7F"/>
                          </a:solidFill>
                          <a:latin typeface="Arial" panose="020B0604020202020204" pitchFamily="34" charset="0"/>
                          <a:ea typeface="+mn-ea"/>
                          <a:cs typeface="Arial" panose="020B0604020202020204" pitchFamily="34" charset="0"/>
                        </a:rPr>
                        <a:t>Post-secondary institutions</a:t>
                      </a:r>
                    </a:p>
                    <a:p>
                      <a:pPr marL="285750" indent="-285750" algn="l">
                        <a:spcBef>
                          <a:spcPts val="0"/>
                        </a:spcBef>
                        <a:spcAft>
                          <a:spcPts val="600"/>
                        </a:spcAft>
                        <a:buFont typeface="Arial" panose="020B0604020202020204" pitchFamily="34" charset="0"/>
                        <a:buChar char="•"/>
                      </a:pPr>
                      <a:r>
                        <a:rPr lang="en-CA" sz="1550" b="1" kern="1200" dirty="0" smtClean="0">
                          <a:solidFill>
                            <a:srgbClr val="7F7F7F"/>
                          </a:solidFill>
                          <a:latin typeface="Arial" panose="020B0604020202020204" pitchFamily="34" charset="0"/>
                          <a:ea typeface="+mn-ea"/>
                          <a:cs typeface="Arial" panose="020B0604020202020204" pitchFamily="34" charset="0"/>
                        </a:rPr>
                        <a:t>Incubators and accelerators</a:t>
                      </a:r>
                    </a:p>
                    <a:p>
                      <a:pPr marL="285750" indent="-285750" algn="l">
                        <a:spcBef>
                          <a:spcPts val="0"/>
                        </a:spcBef>
                        <a:spcAft>
                          <a:spcPts val="600"/>
                        </a:spcAft>
                        <a:buFont typeface="Arial" panose="020B0604020202020204" pitchFamily="34" charset="0"/>
                        <a:buChar char="•"/>
                      </a:pPr>
                      <a:r>
                        <a:rPr lang="en-CA" sz="1550" b="1" kern="1200" dirty="0" smtClean="0">
                          <a:solidFill>
                            <a:srgbClr val="7F7F7F"/>
                          </a:solidFill>
                          <a:latin typeface="Arial" panose="020B0604020202020204" pitchFamily="34" charset="0"/>
                          <a:ea typeface="+mn-ea"/>
                          <a:cs typeface="Arial" panose="020B0604020202020204" pitchFamily="34" charset="0"/>
                        </a:rPr>
                        <a:t>Other registered charities</a:t>
                      </a:r>
                    </a:p>
                    <a:p>
                      <a:pPr marL="285750" indent="-285750" algn="l">
                        <a:spcBef>
                          <a:spcPts val="0"/>
                        </a:spcBef>
                        <a:spcAft>
                          <a:spcPts val="600"/>
                        </a:spcAft>
                        <a:buFont typeface="Arial" panose="020B0604020202020204" pitchFamily="34" charset="0"/>
                        <a:buChar char="•"/>
                      </a:pPr>
                      <a:r>
                        <a:rPr lang="en-CA" sz="1550" b="1" kern="1200" dirty="0" smtClean="0">
                          <a:solidFill>
                            <a:srgbClr val="7F7F7F"/>
                          </a:solidFill>
                          <a:latin typeface="Arial" panose="020B0604020202020204" pitchFamily="34" charset="0"/>
                          <a:ea typeface="+mn-ea"/>
                          <a:cs typeface="Arial" panose="020B0604020202020204" pitchFamily="34" charset="0"/>
                        </a:rPr>
                        <a:t>Hospitals and medical/clinical research institutes</a:t>
                      </a:r>
                    </a:p>
                    <a:p>
                      <a:pPr marL="285750" indent="-285750" algn="l">
                        <a:spcBef>
                          <a:spcPts val="0"/>
                        </a:spcBef>
                        <a:spcAft>
                          <a:spcPts val="600"/>
                        </a:spcAft>
                        <a:buFont typeface="Arial" panose="020B0604020202020204" pitchFamily="34" charset="0"/>
                        <a:buChar char="•"/>
                      </a:pPr>
                      <a:r>
                        <a:rPr lang="en-CA" sz="1550" b="1" kern="1200" dirty="0" smtClean="0">
                          <a:solidFill>
                            <a:srgbClr val="7F7F7F"/>
                          </a:solidFill>
                          <a:latin typeface="Arial" panose="020B0604020202020204" pitchFamily="34" charset="0"/>
                          <a:ea typeface="+mn-ea"/>
                          <a:cs typeface="Arial" panose="020B0604020202020204" pitchFamily="34" charset="0"/>
                        </a:rPr>
                        <a:t>Philanthropic organizations</a:t>
                      </a:r>
                    </a:p>
                    <a:p>
                      <a:pPr marL="285750" indent="-285750" algn="l">
                        <a:spcBef>
                          <a:spcPts val="0"/>
                        </a:spcBef>
                        <a:spcAft>
                          <a:spcPts val="600"/>
                        </a:spcAft>
                        <a:buFont typeface="Arial" panose="020B0604020202020204" pitchFamily="34" charset="0"/>
                        <a:buChar char="•"/>
                      </a:pPr>
                      <a:r>
                        <a:rPr lang="en-CA" sz="1550" b="1" kern="1200" dirty="0" smtClean="0">
                          <a:solidFill>
                            <a:srgbClr val="7F7F7F"/>
                          </a:solidFill>
                          <a:latin typeface="Arial" panose="020B0604020202020204" pitchFamily="34" charset="0"/>
                          <a:ea typeface="+mn-ea"/>
                          <a:cs typeface="Arial" panose="020B0604020202020204" pitchFamily="34" charset="0"/>
                        </a:rPr>
                        <a:t>Consortia with the majority of their funding originating from government sources</a:t>
                      </a:r>
                    </a:p>
                    <a:p>
                      <a:pPr marL="285750" indent="-285750" algn="l">
                        <a:spcBef>
                          <a:spcPts val="0"/>
                        </a:spcBef>
                        <a:spcAft>
                          <a:spcPts val="600"/>
                        </a:spcAft>
                        <a:buFont typeface="Arial" panose="020B0604020202020204" pitchFamily="34" charset="0"/>
                        <a:buChar char="•"/>
                      </a:pPr>
                      <a:r>
                        <a:rPr lang="en-CA" sz="1550" b="1" kern="1200" dirty="0" smtClean="0">
                          <a:solidFill>
                            <a:srgbClr val="7F7F7F"/>
                          </a:solidFill>
                          <a:latin typeface="Arial" panose="020B0604020202020204" pitchFamily="34" charset="0"/>
                          <a:ea typeface="+mn-ea"/>
                          <a:cs typeface="Arial" panose="020B0604020202020204" pitchFamily="34" charset="0"/>
                        </a:rPr>
                        <a:t>Foreign not-for-profit organizations</a:t>
                      </a:r>
                    </a:p>
                    <a:p>
                      <a:pPr marL="285750" indent="-285750" algn="l">
                        <a:spcBef>
                          <a:spcPts val="0"/>
                        </a:spcBef>
                        <a:spcAft>
                          <a:spcPts val="600"/>
                        </a:spcAft>
                        <a:buFont typeface="Arial" panose="020B0604020202020204" pitchFamily="34" charset="0"/>
                        <a:buChar char="•"/>
                      </a:pPr>
                      <a:r>
                        <a:rPr lang="en-CA" sz="1550" b="1" kern="1200" dirty="0" smtClean="0">
                          <a:solidFill>
                            <a:srgbClr val="7F7F7F"/>
                          </a:solidFill>
                          <a:latin typeface="Arial" panose="020B0604020202020204" pitchFamily="34" charset="0"/>
                          <a:ea typeface="+mn-ea"/>
                          <a:cs typeface="Arial" panose="020B0604020202020204" pitchFamily="34" charset="0"/>
                        </a:rPr>
                        <a:t>Individuals</a:t>
                      </a:r>
                    </a:p>
                  </a:txBody>
                  <a:tcPr marL="288000" marR="288000" marT="72000" marB="7200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extLst>
                  <a:ext uri="{0D108BD9-81ED-4DB2-BD59-A6C34878D82A}">
                    <a16:rowId xmlns:a16="http://schemas.microsoft.com/office/drawing/2014/main" val="3826701904"/>
                  </a:ext>
                </a:extLst>
              </a:tr>
            </a:tbl>
          </a:graphicData>
        </a:graphic>
      </p:graphicFrame>
      <p:pic>
        <p:nvPicPr>
          <p:cNvPr id="5" name="Picture 4">
            <a:extLst>
              <a:ext uri="{FF2B5EF4-FFF2-40B4-BE49-F238E27FC236}">
                <a16:creationId xmlns:a16="http://schemas.microsoft.com/office/drawing/2014/main" id="{3A342309-41CA-0941-9C55-C84E9EE28619}"/>
              </a:ext>
            </a:extLst>
          </p:cNvPr>
          <p:cNvPicPr>
            <a:picLocks noChangeAspect="1"/>
          </p:cNvPicPr>
          <p:nvPr/>
        </p:nvPicPr>
        <p:blipFill>
          <a:blip r:embed="rId3"/>
          <a:stretch>
            <a:fillRect/>
          </a:stretch>
        </p:blipFill>
        <p:spPr>
          <a:xfrm>
            <a:off x="539930" y="6319463"/>
            <a:ext cx="539930" cy="540125"/>
          </a:xfrm>
          <a:prstGeom prst="rect">
            <a:avLst/>
          </a:prstGeom>
        </p:spPr>
      </p:pic>
      <p:sp>
        <p:nvSpPr>
          <p:cNvPr id="2" name="TextBox 1"/>
          <p:cNvSpPr txBox="1"/>
          <p:nvPr/>
        </p:nvSpPr>
        <p:spPr>
          <a:xfrm>
            <a:off x="608806" y="1524794"/>
            <a:ext cx="5867400" cy="425758"/>
          </a:xfrm>
          <a:prstGeom prst="rect">
            <a:avLst/>
          </a:prstGeom>
          <a:noFill/>
        </p:spPr>
        <p:txBody>
          <a:bodyPr wrap="square" rtlCol="0">
            <a:spAutoFit/>
          </a:bodyPr>
          <a:lstStyle/>
          <a:p>
            <a:pPr lvl="0" defTabSz="914400">
              <a:lnSpc>
                <a:spcPts val="2600"/>
              </a:lnSpc>
            </a:pPr>
            <a:r>
              <a:rPr lang="en-US" sz="2400" b="1" dirty="0" smtClean="0">
                <a:solidFill>
                  <a:srgbClr val="7F7F7F"/>
                </a:solidFill>
                <a:latin typeface="Arial" panose="020B0604020202020204" pitchFamily="34" charset="0"/>
                <a:cs typeface="Arial" panose="020B0604020202020204" pitchFamily="34" charset="0"/>
              </a:rPr>
              <a:t>Canadian Not-for-Profit </a:t>
            </a:r>
            <a:r>
              <a:rPr lang="en-US" sz="2400" b="1" dirty="0">
                <a:solidFill>
                  <a:srgbClr val="7F7F7F"/>
                </a:solidFill>
                <a:latin typeface="Arial" panose="020B0604020202020204" pitchFamily="34" charset="0"/>
                <a:cs typeface="Arial" panose="020B0604020202020204" pitchFamily="34" charset="0"/>
              </a:rPr>
              <a:t>S</a:t>
            </a:r>
            <a:r>
              <a:rPr lang="en-US" sz="2400" b="1" dirty="0" smtClean="0">
                <a:solidFill>
                  <a:srgbClr val="7F7F7F"/>
                </a:solidFill>
                <a:latin typeface="Arial" panose="020B0604020202020204" pitchFamily="34" charset="0"/>
                <a:cs typeface="Arial" panose="020B0604020202020204" pitchFamily="34" charset="0"/>
              </a:rPr>
              <a:t>ector</a:t>
            </a:r>
            <a:endParaRPr lang="en-US" sz="2400" b="1" dirty="0">
              <a:solidFill>
                <a:srgbClr val="7F7F7F"/>
              </a:solidFill>
              <a:latin typeface="Arial" panose="020B0604020202020204" pitchFamily="34" charset="0"/>
              <a:cs typeface="Arial" panose="020B0604020202020204" pitchFamily="34" charset="0"/>
            </a:endParaRPr>
          </a:p>
        </p:txBody>
      </p:sp>
      <p:sp>
        <p:nvSpPr>
          <p:cNvPr id="7" name="TextBox 6"/>
          <p:cNvSpPr txBox="1"/>
          <p:nvPr/>
        </p:nvSpPr>
        <p:spPr>
          <a:xfrm>
            <a:off x="7619206" y="6165574"/>
            <a:ext cx="3962401" cy="307777"/>
          </a:xfrm>
          <a:prstGeom prst="rect">
            <a:avLst/>
          </a:prstGeom>
          <a:noFill/>
        </p:spPr>
        <p:txBody>
          <a:bodyPr wrap="square" rtlCol="0">
            <a:spAutoFit/>
          </a:bodyPr>
          <a:lstStyle/>
          <a:p>
            <a:r>
              <a:rPr lang="en-US" sz="1400" dirty="0" smtClean="0">
                <a:solidFill>
                  <a:srgbClr val="7F7F7F"/>
                </a:solidFill>
                <a:latin typeface="Arial" panose="020B0604020202020204" pitchFamily="34" charset="0"/>
                <a:cs typeface="Arial" panose="020B0604020202020204" pitchFamily="34" charset="0"/>
              </a:rPr>
              <a:t>*if NSERC cost-sharing requirements are met</a:t>
            </a:r>
            <a:endParaRPr lang="en-CA" sz="1400" dirty="0">
              <a:solidFill>
                <a:srgbClr val="7F7F7F"/>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C03ADB19-D8B2-423D-82D7-C6AFCD4FB25E}" type="slidenum">
              <a:rPr lang="en-US" smtClean="0"/>
              <a:t>17</a:t>
            </a:fld>
            <a:endParaRPr lang="en-US"/>
          </a:p>
        </p:txBody>
      </p:sp>
    </p:spTree>
    <p:extLst>
      <p:ext uri="{BB962C8B-B14F-4D97-AF65-F5344CB8AC3E}">
        <p14:creationId xmlns:p14="http://schemas.microsoft.com/office/powerpoint/2010/main" val="3759187169"/>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entagon 19"/>
          <p:cNvSpPr/>
          <p:nvPr/>
        </p:nvSpPr>
        <p:spPr>
          <a:xfrm>
            <a:off x="809894" y="3091111"/>
            <a:ext cx="5582873" cy="2606159"/>
          </a:xfrm>
          <a:prstGeom prst="homePlate">
            <a:avLst>
              <a:gd name="adj" fmla="val 0"/>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rtlCol="0" anchor="ctr"/>
          <a:lstStyle/>
          <a:p>
            <a:pPr>
              <a:lnSpc>
                <a:spcPts val="2600"/>
              </a:lnSpc>
              <a:spcAft>
                <a:spcPts val="1800"/>
              </a:spcAft>
            </a:pPr>
            <a:r>
              <a:rPr lang="en-US" sz="2000" b="1" dirty="0">
                <a:solidFill>
                  <a:srgbClr val="7F7F7F"/>
                </a:solidFill>
                <a:latin typeface="Arial" panose="020B0604020202020204" pitchFamily="34" charset="0"/>
                <a:cs typeface="Arial" panose="020B0604020202020204" pitchFamily="34" charset="0"/>
              </a:rPr>
              <a:t>Total project cost: $</a:t>
            </a:r>
            <a:r>
              <a:rPr lang="en-US" sz="2000" b="1" dirty="0" smtClean="0">
                <a:solidFill>
                  <a:srgbClr val="7F7F7F"/>
                </a:solidFill>
                <a:latin typeface="Arial" panose="020B0604020202020204" pitchFamily="34" charset="0"/>
                <a:cs typeface="Arial" panose="020B0604020202020204" pitchFamily="34" charset="0"/>
              </a:rPr>
              <a:t>180,000</a:t>
            </a:r>
            <a:endParaRPr lang="en-US" sz="2000" b="1" dirty="0">
              <a:solidFill>
                <a:srgbClr val="7F7F7F"/>
              </a:solidFill>
              <a:latin typeface="Arial" panose="020B0604020202020204" pitchFamily="34" charset="0"/>
              <a:cs typeface="Arial" panose="020B0604020202020204" pitchFamily="34" charset="0"/>
            </a:endParaRPr>
          </a:p>
          <a:p>
            <a:pPr lvl="1" indent="-342900">
              <a:lnSpc>
                <a:spcPts val="2600"/>
              </a:lnSpc>
              <a:spcAft>
                <a:spcPts val="1200"/>
              </a:spcAft>
              <a:buSzPct val="80000"/>
              <a:buFont typeface="Arial" panose="020B0604020202020204" pitchFamily="34" charset="0"/>
              <a:buChar char="•"/>
            </a:pPr>
            <a:r>
              <a:rPr lang="en-US" sz="2000" b="1" dirty="0">
                <a:solidFill>
                  <a:srgbClr val="EF3340"/>
                </a:solidFill>
                <a:latin typeface="Arial" panose="020B0604020202020204" pitchFamily="34" charset="0"/>
                <a:cs typeface="Arial" panose="020B0604020202020204" pitchFamily="34" charset="0"/>
              </a:rPr>
              <a:t>Partner(s) cash </a:t>
            </a:r>
            <a:r>
              <a:rPr lang="en-US" sz="2000" b="1" dirty="0" smtClean="0">
                <a:solidFill>
                  <a:srgbClr val="EF3340"/>
                </a:solidFill>
                <a:latin typeface="Arial" panose="020B0604020202020204" pitchFamily="34" charset="0"/>
                <a:cs typeface="Arial" panose="020B0604020202020204" pitchFamily="34" charset="0"/>
              </a:rPr>
              <a:t>contribution</a:t>
            </a:r>
            <a:r>
              <a:rPr lang="en-US" sz="2000" b="1" baseline="30000" dirty="0" smtClean="0">
                <a:solidFill>
                  <a:srgbClr val="EF3340"/>
                </a:solidFill>
                <a:latin typeface="Arial" panose="020B0604020202020204" pitchFamily="34" charset="0"/>
                <a:cs typeface="Arial" panose="020B0604020202020204" pitchFamily="34" charset="0"/>
              </a:rPr>
              <a:t>**</a:t>
            </a:r>
            <a:r>
              <a:rPr lang="en-US" sz="2000" b="1" dirty="0" smtClean="0">
                <a:solidFill>
                  <a:srgbClr val="EF3340"/>
                </a:solidFill>
                <a:latin typeface="Arial" panose="020B0604020202020204" pitchFamily="34" charset="0"/>
                <a:cs typeface="Arial" panose="020B0604020202020204" pitchFamily="34" charset="0"/>
              </a:rPr>
              <a:t>: </a:t>
            </a:r>
            <a:r>
              <a:rPr lang="en-US" sz="2000" b="1" dirty="0">
                <a:solidFill>
                  <a:srgbClr val="EF3340"/>
                </a:solidFill>
                <a:latin typeface="Arial" panose="020B0604020202020204" pitchFamily="34" charset="0"/>
                <a:cs typeface="Arial" panose="020B0604020202020204" pitchFamily="34" charset="0"/>
              </a:rPr>
              <a:t>$</a:t>
            </a:r>
            <a:r>
              <a:rPr lang="en-US" sz="2000" b="1" dirty="0" smtClean="0">
                <a:solidFill>
                  <a:srgbClr val="EF3340"/>
                </a:solidFill>
                <a:latin typeface="Arial" panose="020B0604020202020204" pitchFamily="34" charset="0"/>
                <a:cs typeface="Arial" panose="020B0604020202020204" pitchFamily="34" charset="0"/>
              </a:rPr>
              <a:t>90,000</a:t>
            </a:r>
            <a:endParaRPr lang="en-US" sz="2000" b="1" dirty="0">
              <a:solidFill>
                <a:srgbClr val="EF3340"/>
              </a:solidFill>
              <a:latin typeface="Arial" panose="020B0604020202020204" pitchFamily="34" charset="0"/>
              <a:cs typeface="Arial" panose="020B0604020202020204" pitchFamily="34" charset="0"/>
            </a:endParaRPr>
          </a:p>
          <a:p>
            <a:pPr lvl="1" indent="-342900">
              <a:lnSpc>
                <a:spcPts val="2600"/>
              </a:lnSpc>
              <a:spcAft>
                <a:spcPts val="1200"/>
              </a:spcAft>
              <a:buSzPct val="80000"/>
              <a:buFont typeface="Arial" panose="020B0604020202020204" pitchFamily="34" charset="0"/>
              <a:buChar char="•"/>
            </a:pPr>
            <a:r>
              <a:rPr lang="en-US" sz="2000" b="1" dirty="0">
                <a:solidFill>
                  <a:srgbClr val="EF3340"/>
                </a:solidFill>
                <a:latin typeface="Arial" panose="020B0604020202020204" pitchFamily="34" charset="0"/>
                <a:cs typeface="Arial" panose="020B0604020202020204" pitchFamily="34" charset="0"/>
              </a:rPr>
              <a:t>NSERC contribution: $</a:t>
            </a:r>
            <a:r>
              <a:rPr lang="en-US" sz="2000" b="1" dirty="0" smtClean="0">
                <a:solidFill>
                  <a:srgbClr val="EF3340"/>
                </a:solidFill>
                <a:latin typeface="Arial" panose="020B0604020202020204" pitchFamily="34" charset="0"/>
                <a:cs typeface="Arial" panose="020B0604020202020204" pitchFamily="34" charset="0"/>
              </a:rPr>
              <a:t>90,000</a:t>
            </a:r>
          </a:p>
          <a:p>
            <a:pPr marL="114300" lvl="1">
              <a:lnSpc>
                <a:spcPts val="2600"/>
              </a:lnSpc>
              <a:spcAft>
                <a:spcPts val="1200"/>
              </a:spcAft>
            </a:pPr>
            <a:r>
              <a:rPr lang="en-US" sz="1200" b="1" i="1" dirty="0" smtClean="0">
                <a:solidFill>
                  <a:srgbClr val="7F7F7F"/>
                </a:solidFill>
                <a:latin typeface="Arial" panose="020B0604020202020204" pitchFamily="34" charset="0"/>
                <a:cs typeface="Arial" panose="020B0604020202020204" pitchFamily="34" charset="0"/>
              </a:rPr>
              <a:t>**Contributions recognized in cost-sharing calculation</a:t>
            </a:r>
            <a:endParaRPr lang="en-US" sz="1200" b="1" i="1" dirty="0">
              <a:solidFill>
                <a:srgbClr val="7F7F7F"/>
              </a:solidFill>
              <a:latin typeface="Arial" panose="020B0604020202020204" pitchFamily="34" charset="0"/>
              <a:cs typeface="Arial" panose="020B0604020202020204" pitchFamily="34" charset="0"/>
            </a:endParaRPr>
          </a:p>
        </p:txBody>
      </p:sp>
      <p:sp>
        <p:nvSpPr>
          <p:cNvPr id="18" name="Pentagon 17"/>
          <p:cNvSpPr/>
          <p:nvPr/>
        </p:nvSpPr>
        <p:spPr>
          <a:xfrm>
            <a:off x="3266651" y="2111097"/>
            <a:ext cx="3135640" cy="999068"/>
          </a:xfrm>
          <a:prstGeom prst="homePlate">
            <a:avLst>
              <a:gd name="adj" fmla="val 0"/>
            </a:avLst>
          </a:prstGeom>
          <a:solidFill>
            <a:srgbClr val="D9D8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endParaRPr lang="en-US" sz="2000" b="1" dirty="0">
              <a:solidFill>
                <a:srgbClr val="7F7F7F"/>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24241A2-5FAB-3042-AB57-85284D780BF3}"/>
              </a:ext>
            </a:extLst>
          </p:cNvPr>
          <p:cNvSpPr/>
          <p:nvPr/>
        </p:nvSpPr>
        <p:spPr>
          <a:xfrm>
            <a:off x="418026" y="402193"/>
            <a:ext cx="10696202"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Cost-sharing example</a:t>
            </a:r>
            <a:endParaRPr lang="en-US" sz="32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3"/>
          <a:stretch>
            <a:fillRect/>
          </a:stretch>
        </p:blipFill>
        <p:spPr>
          <a:xfrm>
            <a:off x="539930" y="6319464"/>
            <a:ext cx="539930" cy="540125"/>
          </a:xfrm>
          <a:prstGeom prst="rect">
            <a:avLst/>
          </a:prstGeom>
        </p:spPr>
      </p:pic>
      <p:sp>
        <p:nvSpPr>
          <p:cNvPr id="17" name="Pentagon 16"/>
          <p:cNvSpPr/>
          <p:nvPr/>
        </p:nvSpPr>
        <p:spPr>
          <a:xfrm>
            <a:off x="3733314" y="2111097"/>
            <a:ext cx="2666652" cy="999068"/>
          </a:xfrm>
          <a:prstGeom prst="homePlate">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r>
              <a:rPr lang="en-US" sz="2000" b="1" dirty="0">
                <a:solidFill>
                  <a:srgbClr val="7F7F7F"/>
                </a:solidFill>
                <a:latin typeface="Arial" panose="020B0604020202020204" pitchFamily="34" charset="0"/>
                <a:cs typeface="Arial" panose="020B0604020202020204" pitchFamily="34" charset="0"/>
              </a:rPr>
              <a:t>50% cost-sharing </a:t>
            </a:r>
            <a:endParaRPr lang="en-US" sz="2000" b="1" dirty="0" smtClean="0">
              <a:solidFill>
                <a:srgbClr val="7F7F7F"/>
              </a:solidFill>
              <a:latin typeface="Arial" panose="020B0604020202020204" pitchFamily="34" charset="0"/>
              <a:cs typeface="Arial" panose="020B0604020202020204" pitchFamily="34" charset="0"/>
            </a:endParaRPr>
          </a:p>
          <a:p>
            <a:pPr algn="ctr">
              <a:lnSpc>
                <a:spcPts val="2600"/>
              </a:lnSpc>
            </a:pPr>
            <a:r>
              <a:rPr lang="en-US" sz="2000" b="1" dirty="0" smtClean="0">
                <a:solidFill>
                  <a:srgbClr val="7F7F7F"/>
                </a:solidFill>
                <a:latin typeface="Arial" panose="020B0604020202020204" pitchFamily="34" charset="0"/>
                <a:cs typeface="Arial" panose="020B0604020202020204" pitchFamily="34" charset="0"/>
              </a:rPr>
              <a:t>(</a:t>
            </a:r>
            <a:r>
              <a:rPr lang="en-US" sz="2000" b="1" dirty="0">
                <a:solidFill>
                  <a:srgbClr val="7F7F7F"/>
                </a:solidFill>
                <a:latin typeface="Arial" panose="020B0604020202020204" pitchFamily="34" charset="0"/>
                <a:cs typeface="Arial" panose="020B0604020202020204" pitchFamily="34" charset="0"/>
              </a:rPr>
              <a:t>1:1 r</a:t>
            </a:r>
            <a:r>
              <a:rPr lang="en-US" sz="2000" b="1" dirty="0" smtClean="0">
                <a:solidFill>
                  <a:srgbClr val="7F7F7F"/>
                </a:solidFill>
                <a:latin typeface="Arial" panose="020B0604020202020204" pitchFamily="34" charset="0"/>
                <a:cs typeface="Arial" panose="020B0604020202020204" pitchFamily="34" charset="0"/>
              </a:rPr>
              <a:t>atio)</a:t>
            </a:r>
            <a:endParaRPr lang="en-US" sz="2000" b="1" dirty="0">
              <a:solidFill>
                <a:srgbClr val="7F7F7F"/>
              </a:solidFill>
              <a:latin typeface="Arial" panose="020B0604020202020204" pitchFamily="34" charset="0"/>
              <a:cs typeface="Arial" panose="020B0604020202020204" pitchFamily="34" charset="0"/>
            </a:endParaRPr>
          </a:p>
        </p:txBody>
      </p:sp>
      <p:sp>
        <p:nvSpPr>
          <p:cNvPr id="6" name="Pentagon 5"/>
          <p:cNvSpPr/>
          <p:nvPr/>
        </p:nvSpPr>
        <p:spPr>
          <a:xfrm>
            <a:off x="809895" y="2111097"/>
            <a:ext cx="3009133" cy="999068"/>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lstStyle/>
          <a:p>
            <a:pPr>
              <a:spcAft>
                <a:spcPts val="600"/>
              </a:spcAft>
            </a:pPr>
            <a:r>
              <a:rPr lang="en-US" sz="1900" b="1" dirty="0" smtClean="0">
                <a:solidFill>
                  <a:srgbClr val="EF3340"/>
                </a:solidFill>
                <a:latin typeface="Arial" panose="020B0604020202020204" pitchFamily="34" charset="0"/>
                <a:cs typeface="Arial" panose="020B0604020202020204" pitchFamily="34" charset="0"/>
              </a:rPr>
              <a:t>Large </a:t>
            </a:r>
            <a:r>
              <a:rPr lang="en-US" sz="1900" b="1" dirty="0">
                <a:solidFill>
                  <a:srgbClr val="EF3340"/>
                </a:solidFill>
                <a:latin typeface="Arial" panose="020B0604020202020204" pitchFamily="34" charset="0"/>
                <a:cs typeface="Arial" panose="020B0604020202020204" pitchFamily="34" charset="0"/>
              </a:rPr>
              <a:t>partner </a:t>
            </a:r>
            <a:r>
              <a:rPr lang="en-US" sz="1900" b="1" dirty="0" smtClean="0">
                <a:solidFill>
                  <a:srgbClr val="EF3340"/>
                </a:solidFill>
                <a:latin typeface="Arial" panose="020B0604020202020204" pitchFamily="34" charset="0"/>
                <a:cs typeface="Arial" panose="020B0604020202020204" pitchFamily="34" charset="0"/>
              </a:rPr>
              <a:t>organization(s)</a:t>
            </a:r>
            <a:r>
              <a:rPr lang="en-US" sz="1900" b="1" baseline="30000" dirty="0" smtClean="0">
                <a:solidFill>
                  <a:srgbClr val="EF3340"/>
                </a:solidFill>
                <a:latin typeface="Arial" panose="020B0604020202020204" pitchFamily="34" charset="0"/>
                <a:cs typeface="Arial" panose="020B0604020202020204" pitchFamily="34" charset="0"/>
              </a:rPr>
              <a:t>*</a:t>
            </a:r>
            <a:r>
              <a:rPr lang="en-US" sz="1900" dirty="0" smtClean="0">
                <a:solidFill>
                  <a:srgbClr val="EF3340"/>
                </a:solidFill>
                <a:latin typeface="Arial" panose="020B0604020202020204" pitchFamily="34" charset="0"/>
                <a:cs typeface="Arial" panose="020B0604020202020204" pitchFamily="34" charset="0"/>
              </a:rPr>
              <a:t> </a:t>
            </a:r>
            <a:r>
              <a:rPr lang="en-US" sz="1900" b="1" dirty="0" smtClean="0">
                <a:solidFill>
                  <a:prstClr val="white"/>
                </a:solidFill>
                <a:latin typeface="Arial" panose="020B0604020202020204" pitchFamily="34" charset="0"/>
                <a:cs typeface="Arial" panose="020B0604020202020204" pitchFamily="34" charset="0"/>
              </a:rPr>
              <a:t>only</a:t>
            </a:r>
          </a:p>
          <a:p>
            <a:r>
              <a:rPr lang="en-US" sz="1200" b="1" i="1" dirty="0" smtClean="0">
                <a:solidFill>
                  <a:srgbClr val="7F7F7F"/>
                </a:solidFill>
                <a:latin typeface="Arial" panose="020B0604020202020204" pitchFamily="34" charset="0"/>
                <a:cs typeface="Arial" panose="020B0604020202020204" pitchFamily="34" charset="0"/>
              </a:rPr>
              <a:t>*public</a:t>
            </a:r>
            <a:r>
              <a:rPr lang="en-US" sz="1200" b="1" i="1" dirty="0">
                <a:solidFill>
                  <a:srgbClr val="7F7F7F"/>
                </a:solidFill>
                <a:latin typeface="Arial" panose="020B0604020202020204" pitchFamily="34" charset="0"/>
                <a:cs typeface="Arial" panose="020B0604020202020204" pitchFamily="34" charset="0"/>
              </a:rPr>
              <a:t>, private, or </a:t>
            </a:r>
            <a:r>
              <a:rPr lang="en-US" sz="1200" b="1" i="1" dirty="0" smtClean="0">
                <a:solidFill>
                  <a:srgbClr val="7F7F7F"/>
                </a:solidFill>
                <a:latin typeface="Arial" panose="020B0604020202020204" pitchFamily="34" charset="0"/>
                <a:cs typeface="Arial" panose="020B0604020202020204" pitchFamily="34" charset="0"/>
              </a:rPr>
              <a:t>not-for-profit</a:t>
            </a:r>
            <a:endParaRPr lang="en-US" sz="1200" b="1" i="1" dirty="0">
              <a:solidFill>
                <a:srgbClr val="7F7F7F"/>
              </a:solidFill>
              <a:latin typeface="Arial" panose="020B0604020202020204" pitchFamily="34" charset="0"/>
              <a:cs typeface="Arial" panose="020B0604020202020204" pitchFamily="34" charset="0"/>
            </a:endParaRPr>
          </a:p>
        </p:txBody>
      </p:sp>
      <p:sp>
        <p:nvSpPr>
          <p:cNvPr id="19" name="Pentagon 18"/>
          <p:cNvSpPr/>
          <p:nvPr/>
        </p:nvSpPr>
        <p:spPr>
          <a:xfrm>
            <a:off x="809895" y="1611562"/>
            <a:ext cx="5590072" cy="499535"/>
          </a:xfrm>
          <a:prstGeom prst="homePlate">
            <a:avLst>
              <a:gd name="adj" fmla="val 0"/>
            </a:avLst>
          </a:prstGeom>
          <a:solidFill>
            <a:srgbClr val="EF3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prstClr val="white"/>
                </a:solidFill>
                <a:latin typeface="Arial" panose="020B0604020202020204" pitchFamily="34" charset="0"/>
                <a:cs typeface="Arial" panose="020B0604020202020204" pitchFamily="34" charset="0"/>
              </a:rPr>
              <a:t>OPTION 1</a:t>
            </a:r>
          </a:p>
        </p:txBody>
      </p:sp>
      <p:grpSp>
        <p:nvGrpSpPr>
          <p:cNvPr id="7" name="Group 6"/>
          <p:cNvGrpSpPr/>
          <p:nvPr/>
        </p:nvGrpSpPr>
        <p:grpSpPr>
          <a:xfrm>
            <a:off x="7594527" y="1677194"/>
            <a:ext cx="3472730" cy="3905250"/>
            <a:chOff x="7594527" y="1677194"/>
            <a:chExt cx="3472730" cy="3905250"/>
          </a:xfrm>
        </p:grpSpPr>
        <p:grpSp>
          <p:nvGrpSpPr>
            <p:cNvPr id="10" name="Group 9"/>
            <p:cNvGrpSpPr/>
            <p:nvPr/>
          </p:nvGrpSpPr>
          <p:grpSpPr>
            <a:xfrm>
              <a:off x="7594527" y="1677194"/>
              <a:ext cx="3472730" cy="3905250"/>
              <a:chOff x="562645" y="743774"/>
              <a:chExt cx="4008561" cy="4506188"/>
            </a:xfrm>
          </p:grpSpPr>
          <p:pic>
            <p:nvPicPr>
              <p:cNvPr id="1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645" y="743774"/>
                <a:ext cx="4008561" cy="4506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38105" y="2894562"/>
                <a:ext cx="667392" cy="46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07864" y="2796414"/>
                <a:ext cx="538337" cy="537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2" name="Picture 4"/>
            <p:cNvPicPr>
              <a:picLocks noChangeAspect="1" noChangeArrowheads="1"/>
            </p:cNvPicPr>
            <p:nvPr/>
          </p:nvPicPr>
          <p:blipFill>
            <a:blip r:embed="rId7" cstate="print">
              <a:biLevel thresh="25000"/>
              <a:extLst>
                <a:ext uri="{28A0092B-C50C-407E-A947-70E740481C1C}">
                  <a14:useLocalDpi xmlns:a14="http://schemas.microsoft.com/office/drawing/2010/main" val="0"/>
                </a:ext>
              </a:extLst>
            </a:blip>
            <a:srcRect/>
            <a:stretch>
              <a:fillRect/>
            </a:stretch>
          </p:blipFill>
          <p:spPr bwMode="auto">
            <a:xfrm>
              <a:off x="9010203" y="4389749"/>
              <a:ext cx="706067" cy="344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 name="Slide Number Placeholder 1"/>
          <p:cNvSpPr>
            <a:spLocks noGrp="1"/>
          </p:cNvSpPr>
          <p:nvPr>
            <p:ph type="sldNum" sz="quarter" idx="12"/>
          </p:nvPr>
        </p:nvSpPr>
        <p:spPr/>
        <p:txBody>
          <a:bodyPr/>
          <a:lstStyle/>
          <a:p>
            <a:fld id="{C03ADB19-D8B2-423D-82D7-C6AFCD4FB25E}" type="slidenum">
              <a:rPr lang="en-US" smtClean="0">
                <a:solidFill>
                  <a:prstClr val="black">
                    <a:tint val="75000"/>
                  </a:prstClr>
                </a:solidFill>
              </a:rPr>
              <a:pPr/>
              <a:t>18</a:t>
            </a:fld>
            <a:endParaRPr lang="en-US">
              <a:solidFill>
                <a:prstClr val="black">
                  <a:tint val="75000"/>
                </a:prstClr>
              </a:solidFill>
            </a:endParaRPr>
          </a:p>
        </p:txBody>
      </p:sp>
    </p:spTree>
    <p:extLst>
      <p:ext uri="{BB962C8B-B14F-4D97-AF65-F5344CB8AC3E}">
        <p14:creationId xmlns:p14="http://schemas.microsoft.com/office/powerpoint/2010/main" val="29601453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7588971" y="1670802"/>
            <a:ext cx="3474000" cy="3915127"/>
            <a:chOff x="2656152" y="1370673"/>
            <a:chExt cx="3857108" cy="4345309"/>
          </a:xfrm>
        </p:grpSpPr>
        <p:pic>
          <p:nvPicPr>
            <p:cNvPr id="1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6152" y="1370673"/>
              <a:ext cx="3857108" cy="4345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44163" y="3433003"/>
              <a:ext cx="444907" cy="44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1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26939" y="2453702"/>
              <a:ext cx="376295" cy="377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1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59237" y="2478870"/>
              <a:ext cx="368841" cy="386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 name="Rectangle 2">
            <a:extLst>
              <a:ext uri="{FF2B5EF4-FFF2-40B4-BE49-F238E27FC236}">
                <a16:creationId xmlns:a16="http://schemas.microsoft.com/office/drawing/2014/main" id="{724241A2-5FAB-3042-AB57-85284D780BF3}"/>
              </a:ext>
            </a:extLst>
          </p:cNvPr>
          <p:cNvSpPr/>
          <p:nvPr/>
        </p:nvSpPr>
        <p:spPr>
          <a:xfrm>
            <a:off x="418026" y="402193"/>
            <a:ext cx="10696202"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Cost-sharing example </a:t>
            </a:r>
            <a:endParaRPr lang="en-US" sz="32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7"/>
          <a:stretch>
            <a:fillRect/>
          </a:stretch>
        </p:blipFill>
        <p:spPr>
          <a:xfrm>
            <a:off x="539930" y="6319464"/>
            <a:ext cx="539930" cy="540125"/>
          </a:xfrm>
          <a:prstGeom prst="rect">
            <a:avLst/>
          </a:prstGeom>
        </p:spPr>
      </p:pic>
      <p:sp>
        <p:nvSpPr>
          <p:cNvPr id="24" name="Pentagon 23"/>
          <p:cNvSpPr/>
          <p:nvPr/>
        </p:nvSpPr>
        <p:spPr>
          <a:xfrm>
            <a:off x="809894" y="3338838"/>
            <a:ext cx="5582873" cy="2606159"/>
          </a:xfrm>
          <a:prstGeom prst="homePlate">
            <a:avLst>
              <a:gd name="adj" fmla="val 0"/>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rtlCol="0" anchor="ctr"/>
          <a:lstStyle/>
          <a:p>
            <a:pPr>
              <a:lnSpc>
                <a:spcPts val="2600"/>
              </a:lnSpc>
              <a:spcAft>
                <a:spcPts val="1800"/>
              </a:spcAft>
            </a:pPr>
            <a:r>
              <a:rPr lang="en-US" sz="2000" b="1" dirty="0">
                <a:solidFill>
                  <a:srgbClr val="7F7F7F"/>
                </a:solidFill>
                <a:latin typeface="Arial" panose="020B0604020202020204" pitchFamily="34" charset="0"/>
                <a:cs typeface="Arial" panose="020B0604020202020204" pitchFamily="34" charset="0"/>
              </a:rPr>
              <a:t>Total project cost: $</a:t>
            </a:r>
            <a:r>
              <a:rPr lang="en-US" sz="2000" b="1" dirty="0" smtClean="0">
                <a:solidFill>
                  <a:srgbClr val="7F7F7F"/>
                </a:solidFill>
                <a:latin typeface="Arial" panose="020B0604020202020204" pitchFamily="34" charset="0"/>
                <a:cs typeface="Arial" panose="020B0604020202020204" pitchFamily="34" charset="0"/>
              </a:rPr>
              <a:t>180,000</a:t>
            </a:r>
            <a:endParaRPr lang="en-US" sz="2000" b="1" dirty="0">
              <a:solidFill>
                <a:srgbClr val="7F7F7F"/>
              </a:solidFill>
              <a:latin typeface="Arial" panose="020B0604020202020204" pitchFamily="34" charset="0"/>
              <a:cs typeface="Arial" panose="020B0604020202020204" pitchFamily="34" charset="0"/>
            </a:endParaRPr>
          </a:p>
          <a:p>
            <a:pPr lvl="1" indent="-342900">
              <a:lnSpc>
                <a:spcPts val="2600"/>
              </a:lnSpc>
              <a:spcAft>
                <a:spcPts val="1200"/>
              </a:spcAft>
              <a:buSzPct val="80000"/>
              <a:buFont typeface="Arial" panose="020B0604020202020204" pitchFamily="34" charset="0"/>
              <a:buChar char="•"/>
            </a:pPr>
            <a:r>
              <a:rPr lang="en-US" sz="2000" b="1" dirty="0">
                <a:solidFill>
                  <a:srgbClr val="EF3340"/>
                </a:solidFill>
                <a:latin typeface="Arial" panose="020B0604020202020204" pitchFamily="34" charset="0"/>
                <a:cs typeface="Arial" panose="020B0604020202020204" pitchFamily="34" charset="0"/>
              </a:rPr>
              <a:t>Partner(s) cash </a:t>
            </a:r>
            <a:r>
              <a:rPr lang="en-US" sz="2000" b="1" dirty="0" smtClean="0">
                <a:solidFill>
                  <a:srgbClr val="EF3340"/>
                </a:solidFill>
                <a:latin typeface="Arial" panose="020B0604020202020204" pitchFamily="34" charset="0"/>
                <a:cs typeface="Arial" panose="020B0604020202020204" pitchFamily="34" charset="0"/>
              </a:rPr>
              <a:t>contribution</a:t>
            </a:r>
            <a:r>
              <a:rPr lang="en-US" sz="2000" b="1" baseline="30000" dirty="0" smtClean="0">
                <a:solidFill>
                  <a:srgbClr val="EF3340"/>
                </a:solidFill>
                <a:latin typeface="Arial" panose="020B0604020202020204" pitchFamily="34" charset="0"/>
                <a:cs typeface="Arial" panose="020B0604020202020204" pitchFamily="34" charset="0"/>
              </a:rPr>
              <a:t>**</a:t>
            </a:r>
            <a:r>
              <a:rPr lang="en-US" sz="2000" b="1" dirty="0" smtClean="0">
                <a:solidFill>
                  <a:srgbClr val="EF3340"/>
                </a:solidFill>
                <a:latin typeface="Arial" panose="020B0604020202020204" pitchFamily="34" charset="0"/>
                <a:cs typeface="Arial" panose="020B0604020202020204" pitchFamily="34" charset="0"/>
              </a:rPr>
              <a:t>: $</a:t>
            </a:r>
            <a:r>
              <a:rPr lang="en-US" sz="2000" b="1" dirty="0">
                <a:solidFill>
                  <a:srgbClr val="EF3340"/>
                </a:solidFill>
                <a:latin typeface="Arial" panose="020B0604020202020204" pitchFamily="34" charset="0"/>
                <a:cs typeface="Arial" panose="020B0604020202020204" pitchFamily="34" charset="0"/>
              </a:rPr>
              <a:t>6</a:t>
            </a:r>
            <a:r>
              <a:rPr lang="en-US" sz="2000" b="1" dirty="0" smtClean="0">
                <a:solidFill>
                  <a:srgbClr val="EF3340"/>
                </a:solidFill>
                <a:latin typeface="Arial" panose="020B0604020202020204" pitchFamily="34" charset="0"/>
                <a:cs typeface="Arial" panose="020B0604020202020204" pitchFamily="34" charset="0"/>
              </a:rPr>
              <a:t>0,000</a:t>
            </a:r>
            <a:endParaRPr lang="en-US" sz="2000" b="1" dirty="0">
              <a:solidFill>
                <a:srgbClr val="EF3340"/>
              </a:solidFill>
              <a:latin typeface="Arial" panose="020B0604020202020204" pitchFamily="34" charset="0"/>
              <a:cs typeface="Arial" panose="020B0604020202020204" pitchFamily="34" charset="0"/>
            </a:endParaRPr>
          </a:p>
          <a:p>
            <a:pPr lvl="1" indent="-342900">
              <a:lnSpc>
                <a:spcPts val="2600"/>
              </a:lnSpc>
              <a:spcAft>
                <a:spcPts val="1200"/>
              </a:spcAft>
              <a:buSzPct val="80000"/>
              <a:buFont typeface="Arial" panose="020B0604020202020204" pitchFamily="34" charset="0"/>
              <a:buChar char="•"/>
            </a:pPr>
            <a:r>
              <a:rPr lang="en-US" sz="2000" b="1" dirty="0">
                <a:solidFill>
                  <a:srgbClr val="EF3340"/>
                </a:solidFill>
                <a:latin typeface="Arial" panose="020B0604020202020204" pitchFamily="34" charset="0"/>
                <a:cs typeface="Arial" panose="020B0604020202020204" pitchFamily="34" charset="0"/>
              </a:rPr>
              <a:t>NSERC contribution: </a:t>
            </a:r>
            <a:r>
              <a:rPr lang="en-US" sz="2000" b="1" dirty="0" smtClean="0">
                <a:solidFill>
                  <a:srgbClr val="EF3340"/>
                </a:solidFill>
                <a:latin typeface="Arial" panose="020B0604020202020204" pitchFamily="34" charset="0"/>
                <a:cs typeface="Arial" panose="020B0604020202020204" pitchFamily="34" charset="0"/>
              </a:rPr>
              <a:t>$120,000</a:t>
            </a:r>
          </a:p>
          <a:p>
            <a:pPr marL="114300" lvl="1">
              <a:lnSpc>
                <a:spcPts val="2600"/>
              </a:lnSpc>
              <a:spcAft>
                <a:spcPts val="1200"/>
              </a:spcAft>
            </a:pPr>
            <a:r>
              <a:rPr lang="en-US" sz="1200" b="1" i="1" dirty="0" smtClean="0">
                <a:solidFill>
                  <a:srgbClr val="7F7F7F"/>
                </a:solidFill>
                <a:latin typeface="Arial" panose="020B0604020202020204" pitchFamily="34" charset="0"/>
                <a:cs typeface="Arial" panose="020B0604020202020204" pitchFamily="34" charset="0"/>
              </a:rPr>
              <a:t>**Contributions recognized in cost-sharing calculation</a:t>
            </a:r>
            <a:endParaRPr lang="en-US" sz="1200" b="1" i="1" dirty="0">
              <a:solidFill>
                <a:srgbClr val="7F7F7F"/>
              </a:solidFill>
              <a:latin typeface="Arial" panose="020B0604020202020204" pitchFamily="34" charset="0"/>
              <a:cs typeface="Arial" panose="020B0604020202020204" pitchFamily="34" charset="0"/>
            </a:endParaRPr>
          </a:p>
        </p:txBody>
      </p:sp>
      <p:sp>
        <p:nvSpPr>
          <p:cNvPr id="25" name="Pentagon 24"/>
          <p:cNvSpPr/>
          <p:nvPr/>
        </p:nvSpPr>
        <p:spPr>
          <a:xfrm>
            <a:off x="3266651" y="1901518"/>
            <a:ext cx="3135640" cy="1504010"/>
          </a:xfrm>
          <a:prstGeom prst="homePlate">
            <a:avLst>
              <a:gd name="adj" fmla="val 0"/>
            </a:avLst>
          </a:prstGeom>
          <a:solidFill>
            <a:srgbClr val="D9D8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endParaRPr lang="en-US" sz="2000" b="1" dirty="0">
              <a:solidFill>
                <a:srgbClr val="7F7F7F"/>
              </a:solidFill>
              <a:latin typeface="Arial" panose="020B0604020202020204" pitchFamily="34" charset="0"/>
              <a:cs typeface="Arial" panose="020B0604020202020204" pitchFamily="34" charset="0"/>
            </a:endParaRPr>
          </a:p>
        </p:txBody>
      </p:sp>
      <p:sp>
        <p:nvSpPr>
          <p:cNvPr id="30" name="Pentagon 29"/>
          <p:cNvSpPr/>
          <p:nvPr/>
        </p:nvSpPr>
        <p:spPr>
          <a:xfrm>
            <a:off x="3733314" y="1901518"/>
            <a:ext cx="2666652" cy="1504010"/>
          </a:xfrm>
          <a:prstGeom prst="homePlate">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r>
              <a:rPr lang="en-US" sz="2000" b="1" dirty="0" smtClean="0">
                <a:solidFill>
                  <a:srgbClr val="7F7F7F"/>
                </a:solidFill>
                <a:latin typeface="Arial" panose="020B0604020202020204" pitchFamily="34" charset="0"/>
                <a:cs typeface="Arial" panose="020B0604020202020204" pitchFamily="34" charset="0"/>
              </a:rPr>
              <a:t>66% </a:t>
            </a:r>
            <a:r>
              <a:rPr lang="en-US" sz="2000" b="1" dirty="0">
                <a:solidFill>
                  <a:srgbClr val="7F7F7F"/>
                </a:solidFill>
                <a:latin typeface="Arial" panose="020B0604020202020204" pitchFamily="34" charset="0"/>
                <a:cs typeface="Arial" panose="020B0604020202020204" pitchFamily="34" charset="0"/>
              </a:rPr>
              <a:t>cost-sharing </a:t>
            </a:r>
            <a:endParaRPr lang="en-US" sz="2000" b="1" dirty="0" smtClean="0">
              <a:solidFill>
                <a:srgbClr val="7F7F7F"/>
              </a:solidFill>
              <a:latin typeface="Arial" panose="020B0604020202020204" pitchFamily="34" charset="0"/>
              <a:cs typeface="Arial" panose="020B0604020202020204" pitchFamily="34" charset="0"/>
            </a:endParaRPr>
          </a:p>
          <a:p>
            <a:pPr algn="ctr">
              <a:lnSpc>
                <a:spcPts val="2600"/>
              </a:lnSpc>
            </a:pPr>
            <a:r>
              <a:rPr lang="en-US" sz="2000" b="1" dirty="0" smtClean="0">
                <a:solidFill>
                  <a:srgbClr val="7F7F7F"/>
                </a:solidFill>
                <a:latin typeface="Arial" panose="020B0604020202020204" pitchFamily="34" charset="0"/>
                <a:cs typeface="Arial" panose="020B0604020202020204" pitchFamily="34" charset="0"/>
              </a:rPr>
              <a:t>(</a:t>
            </a:r>
            <a:r>
              <a:rPr lang="en-US" sz="2000" b="1" dirty="0">
                <a:solidFill>
                  <a:srgbClr val="7F7F7F"/>
                </a:solidFill>
                <a:latin typeface="Arial" panose="020B0604020202020204" pitchFamily="34" charset="0"/>
                <a:cs typeface="Arial" panose="020B0604020202020204" pitchFamily="34" charset="0"/>
              </a:rPr>
              <a:t>2</a:t>
            </a:r>
            <a:r>
              <a:rPr lang="en-US" sz="2000" b="1" dirty="0" smtClean="0">
                <a:solidFill>
                  <a:srgbClr val="7F7F7F"/>
                </a:solidFill>
                <a:latin typeface="Arial" panose="020B0604020202020204" pitchFamily="34" charset="0"/>
                <a:cs typeface="Arial" panose="020B0604020202020204" pitchFamily="34" charset="0"/>
              </a:rPr>
              <a:t>:1 </a:t>
            </a:r>
            <a:r>
              <a:rPr lang="en-US" sz="2000" b="1" dirty="0">
                <a:solidFill>
                  <a:srgbClr val="7F7F7F"/>
                </a:solidFill>
                <a:latin typeface="Arial" panose="020B0604020202020204" pitchFamily="34" charset="0"/>
                <a:cs typeface="Arial" panose="020B0604020202020204" pitchFamily="34" charset="0"/>
              </a:rPr>
              <a:t>r</a:t>
            </a:r>
            <a:r>
              <a:rPr lang="en-US" sz="2000" b="1" dirty="0" smtClean="0">
                <a:solidFill>
                  <a:srgbClr val="7F7F7F"/>
                </a:solidFill>
                <a:latin typeface="Arial" panose="020B0604020202020204" pitchFamily="34" charset="0"/>
                <a:cs typeface="Arial" panose="020B0604020202020204" pitchFamily="34" charset="0"/>
              </a:rPr>
              <a:t>atio)</a:t>
            </a:r>
            <a:endParaRPr lang="en-US" sz="2000" b="1" dirty="0">
              <a:solidFill>
                <a:srgbClr val="7F7F7F"/>
              </a:solidFill>
              <a:latin typeface="Arial" panose="020B0604020202020204" pitchFamily="34" charset="0"/>
              <a:cs typeface="Arial" panose="020B0604020202020204" pitchFamily="34" charset="0"/>
            </a:endParaRPr>
          </a:p>
        </p:txBody>
      </p:sp>
      <p:sp>
        <p:nvSpPr>
          <p:cNvPr id="31" name="Pentagon 30"/>
          <p:cNvSpPr/>
          <p:nvPr/>
        </p:nvSpPr>
        <p:spPr>
          <a:xfrm>
            <a:off x="809895" y="1901518"/>
            <a:ext cx="3009133" cy="1504010"/>
          </a:xfrm>
          <a:prstGeom prst="homePlate">
            <a:avLst>
              <a:gd name="adj" fmla="val 3543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lstStyle/>
          <a:p>
            <a:pPr>
              <a:spcAft>
                <a:spcPts val="600"/>
              </a:spcAft>
            </a:pPr>
            <a:r>
              <a:rPr lang="en-US" sz="1600" b="1" dirty="0" smtClean="0">
                <a:solidFill>
                  <a:srgbClr val="EF3340"/>
                </a:solidFill>
                <a:latin typeface="Arial" panose="020B0604020202020204" pitchFamily="34" charset="0"/>
                <a:cs typeface="Arial" panose="020B0604020202020204" pitchFamily="34" charset="0"/>
              </a:rPr>
              <a:t>Large </a:t>
            </a:r>
            <a:r>
              <a:rPr lang="en-US" sz="1600" b="1" dirty="0">
                <a:solidFill>
                  <a:srgbClr val="EF3340"/>
                </a:solidFill>
                <a:latin typeface="Arial" panose="020B0604020202020204" pitchFamily="34" charset="0"/>
                <a:cs typeface="Arial" panose="020B0604020202020204" pitchFamily="34" charset="0"/>
              </a:rPr>
              <a:t>partner </a:t>
            </a:r>
            <a:r>
              <a:rPr lang="en-US" sz="1600" b="1" dirty="0" smtClean="0">
                <a:solidFill>
                  <a:srgbClr val="EF3340"/>
                </a:solidFill>
                <a:latin typeface="Arial" panose="020B0604020202020204" pitchFamily="34" charset="0"/>
                <a:cs typeface="Arial" panose="020B0604020202020204" pitchFamily="34" charset="0"/>
              </a:rPr>
              <a:t>organization(s) with SME or organizations from other sector(s)</a:t>
            </a:r>
            <a:r>
              <a:rPr lang="en-US" sz="1800" b="1" dirty="0" smtClean="0">
                <a:solidFill>
                  <a:srgbClr val="EF3340"/>
                </a:solidFill>
                <a:latin typeface="Arial" panose="020B0604020202020204" pitchFamily="34" charset="0"/>
                <a:cs typeface="Arial" panose="020B0604020202020204" pitchFamily="34" charset="0"/>
              </a:rPr>
              <a:t>*</a:t>
            </a:r>
            <a:endParaRPr lang="en-US" sz="1600" b="1" dirty="0" smtClean="0">
              <a:solidFill>
                <a:srgbClr val="EF3340"/>
              </a:solidFill>
              <a:latin typeface="Arial" panose="020B0604020202020204" pitchFamily="34" charset="0"/>
              <a:cs typeface="Arial" panose="020B0604020202020204" pitchFamily="34" charset="0"/>
            </a:endParaRPr>
          </a:p>
          <a:p>
            <a:pPr>
              <a:spcAft>
                <a:spcPts val="600"/>
              </a:spcAft>
            </a:pPr>
            <a:r>
              <a:rPr lang="en-US" sz="1100" b="1" i="1" dirty="0" smtClean="0">
                <a:solidFill>
                  <a:srgbClr val="7F7F7F"/>
                </a:solidFill>
                <a:latin typeface="Arial" panose="020B0604020202020204" pitchFamily="34" charset="0"/>
                <a:cs typeface="Arial" panose="020B0604020202020204" pitchFamily="34" charset="0"/>
              </a:rPr>
              <a:t>*public</a:t>
            </a:r>
            <a:r>
              <a:rPr lang="en-US" sz="1100" b="1" i="1" dirty="0">
                <a:solidFill>
                  <a:srgbClr val="7F7F7F"/>
                </a:solidFill>
                <a:latin typeface="Arial" panose="020B0604020202020204" pitchFamily="34" charset="0"/>
                <a:cs typeface="Arial" panose="020B0604020202020204" pitchFamily="34" charset="0"/>
              </a:rPr>
              <a:t>,  </a:t>
            </a:r>
            <a:r>
              <a:rPr lang="en-US" sz="1100" b="1" i="1" dirty="0" smtClean="0">
                <a:solidFill>
                  <a:srgbClr val="7F7F7F"/>
                </a:solidFill>
                <a:latin typeface="Arial" panose="020B0604020202020204" pitchFamily="34" charset="0"/>
                <a:cs typeface="Arial" panose="020B0604020202020204" pitchFamily="34" charset="0"/>
              </a:rPr>
              <a:t>private, not-for-profit</a:t>
            </a:r>
            <a:endParaRPr lang="en-US" sz="1100" b="1" i="1" dirty="0">
              <a:solidFill>
                <a:srgbClr val="7F7F7F"/>
              </a:solidFill>
              <a:latin typeface="Arial" panose="020B0604020202020204" pitchFamily="34" charset="0"/>
              <a:cs typeface="Arial" panose="020B0604020202020204" pitchFamily="34" charset="0"/>
            </a:endParaRPr>
          </a:p>
        </p:txBody>
      </p:sp>
      <p:sp>
        <p:nvSpPr>
          <p:cNvPr id="32" name="Pentagon 31"/>
          <p:cNvSpPr/>
          <p:nvPr/>
        </p:nvSpPr>
        <p:spPr>
          <a:xfrm>
            <a:off x="809895" y="1401984"/>
            <a:ext cx="5590072" cy="499535"/>
          </a:xfrm>
          <a:prstGeom prst="homePlate">
            <a:avLst>
              <a:gd name="adj" fmla="val 0"/>
            </a:avLst>
          </a:prstGeom>
          <a:solidFill>
            <a:srgbClr val="EF3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prstClr val="white"/>
                </a:solidFill>
                <a:latin typeface="Arial" panose="020B0604020202020204" pitchFamily="34" charset="0"/>
                <a:cs typeface="Arial" panose="020B0604020202020204" pitchFamily="34" charset="0"/>
              </a:rPr>
              <a:t>OPTION 1</a:t>
            </a:r>
          </a:p>
        </p:txBody>
      </p:sp>
      <p:pic>
        <p:nvPicPr>
          <p:cNvPr id="21" name="Picture 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187696" y="3572565"/>
            <a:ext cx="578181" cy="400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4"/>
          <p:cNvPicPr>
            <a:picLocks noChangeAspect="1" noChangeArrowheads="1"/>
          </p:cNvPicPr>
          <p:nvPr/>
        </p:nvPicPr>
        <p:blipFill>
          <a:blip r:embed="rId9" cstate="print">
            <a:biLevel thresh="25000"/>
            <a:extLst>
              <a:ext uri="{28A0092B-C50C-407E-A947-70E740481C1C}">
                <a14:useLocalDpi xmlns:a14="http://schemas.microsoft.com/office/drawing/2010/main" val="0"/>
              </a:ext>
            </a:extLst>
          </a:blip>
          <a:srcRect/>
          <a:stretch>
            <a:fillRect/>
          </a:stretch>
        </p:blipFill>
        <p:spPr bwMode="auto">
          <a:xfrm>
            <a:off x="9010203" y="4389749"/>
            <a:ext cx="706067" cy="344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C03ADB19-D8B2-423D-82D7-C6AFCD4FB25E}" type="slidenum">
              <a:rPr lang="en-US" smtClean="0">
                <a:solidFill>
                  <a:prstClr val="black">
                    <a:tint val="75000"/>
                  </a:prstClr>
                </a:solidFill>
              </a:rPr>
              <a:pPr/>
              <a:t>19</a:t>
            </a:fld>
            <a:endParaRPr lang="en-US">
              <a:solidFill>
                <a:prstClr val="black">
                  <a:tint val="75000"/>
                </a:prstClr>
              </a:solidFill>
            </a:endParaRPr>
          </a:p>
        </p:txBody>
      </p:sp>
    </p:spTree>
    <p:extLst>
      <p:ext uri="{BB962C8B-B14F-4D97-AF65-F5344CB8AC3E}">
        <p14:creationId xmlns:p14="http://schemas.microsoft.com/office/powerpoint/2010/main" val="3491289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3"/>
          <a:stretch>
            <a:fillRect/>
          </a:stretch>
        </p:blipFill>
        <p:spPr>
          <a:xfrm>
            <a:off x="539930" y="6319463"/>
            <a:ext cx="539930" cy="540125"/>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233" y="646424"/>
            <a:ext cx="3952875" cy="517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495006" y="1932199"/>
            <a:ext cx="7086600" cy="2640595"/>
          </a:xfrm>
          <a:prstGeom prst="rect">
            <a:avLst/>
          </a:prstGeom>
          <a:noFill/>
        </p:spPr>
        <p:txBody>
          <a:bodyPr wrap="square" rtlCol="0">
            <a:spAutoFit/>
          </a:bodyPr>
          <a:lstStyle/>
          <a:p>
            <a:pPr>
              <a:lnSpc>
                <a:spcPct val="114000"/>
              </a:lnSpc>
            </a:pPr>
            <a:r>
              <a:rPr lang="en-CA" b="1" dirty="0">
                <a:solidFill>
                  <a:srgbClr val="F84E57"/>
                </a:solidFill>
                <a:latin typeface="Arial" panose="020B0604020202020204" pitchFamily="34" charset="0"/>
                <a:cs typeface="Arial" panose="020B0604020202020204" pitchFamily="34" charset="0"/>
              </a:rPr>
              <a:t>Alliance grants encourage university researchers to collaborate with partner organizations, which can be from the private, public or not-for-profit sectors. These grants support research projects led by strong, complementary, collaborative teams that will generate new knowledge and accelerate the application of research results for the benefit of all Canadians.</a:t>
            </a:r>
          </a:p>
        </p:txBody>
      </p:sp>
      <p:sp>
        <p:nvSpPr>
          <p:cNvPr id="3" name="Slide Number Placeholder 2"/>
          <p:cNvSpPr>
            <a:spLocks noGrp="1"/>
          </p:cNvSpPr>
          <p:nvPr>
            <p:ph type="sldNum" sz="quarter" idx="12"/>
          </p:nvPr>
        </p:nvSpPr>
        <p:spPr/>
        <p:txBody>
          <a:bodyPr/>
          <a:lstStyle/>
          <a:p>
            <a:fld id="{C03ADB19-D8B2-423D-82D7-C6AFCD4FB25E}" type="slidenum">
              <a:rPr lang="en-US" smtClean="0"/>
              <a:t>2</a:t>
            </a:fld>
            <a:endParaRPr lang="en-US"/>
          </a:p>
        </p:txBody>
      </p:sp>
    </p:spTree>
    <p:extLst>
      <p:ext uri="{BB962C8B-B14F-4D97-AF65-F5344CB8AC3E}">
        <p14:creationId xmlns:p14="http://schemas.microsoft.com/office/powerpoint/2010/main" val="160773499"/>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entagon 19"/>
          <p:cNvSpPr/>
          <p:nvPr/>
        </p:nvSpPr>
        <p:spPr>
          <a:xfrm>
            <a:off x="809894" y="3091111"/>
            <a:ext cx="5582873" cy="2606159"/>
          </a:xfrm>
          <a:prstGeom prst="homePlate">
            <a:avLst>
              <a:gd name="adj" fmla="val 0"/>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rtlCol="0" anchor="ctr"/>
          <a:lstStyle/>
          <a:p>
            <a:pPr>
              <a:lnSpc>
                <a:spcPts val="2600"/>
              </a:lnSpc>
              <a:spcAft>
                <a:spcPts val="1800"/>
              </a:spcAft>
            </a:pPr>
            <a:r>
              <a:rPr lang="en-US" sz="2000" b="1" dirty="0">
                <a:solidFill>
                  <a:srgbClr val="7F7F7F"/>
                </a:solidFill>
                <a:latin typeface="Arial" panose="020B0604020202020204" pitchFamily="34" charset="0"/>
                <a:cs typeface="Arial" panose="020B0604020202020204" pitchFamily="34" charset="0"/>
              </a:rPr>
              <a:t>Total project cost: $</a:t>
            </a:r>
            <a:r>
              <a:rPr lang="en-US" sz="2000" b="1" dirty="0" smtClean="0">
                <a:solidFill>
                  <a:srgbClr val="7F7F7F"/>
                </a:solidFill>
                <a:latin typeface="Arial" panose="020B0604020202020204" pitchFamily="34" charset="0"/>
                <a:cs typeface="Arial" panose="020B0604020202020204" pitchFamily="34" charset="0"/>
              </a:rPr>
              <a:t>180,000</a:t>
            </a:r>
            <a:endParaRPr lang="en-US" sz="2000" b="1" dirty="0">
              <a:solidFill>
                <a:srgbClr val="7F7F7F"/>
              </a:solidFill>
              <a:latin typeface="Arial" panose="020B0604020202020204" pitchFamily="34" charset="0"/>
              <a:cs typeface="Arial" panose="020B0604020202020204" pitchFamily="34" charset="0"/>
            </a:endParaRPr>
          </a:p>
          <a:p>
            <a:pPr lvl="1" indent="-342900">
              <a:lnSpc>
                <a:spcPts val="2600"/>
              </a:lnSpc>
              <a:spcAft>
                <a:spcPts val="1200"/>
              </a:spcAft>
              <a:buSzPct val="80000"/>
              <a:buFont typeface="Arial" panose="020B0604020202020204" pitchFamily="34" charset="0"/>
              <a:buChar char="•"/>
            </a:pPr>
            <a:r>
              <a:rPr lang="en-US" sz="2000" b="1" dirty="0">
                <a:solidFill>
                  <a:srgbClr val="EF3340"/>
                </a:solidFill>
                <a:latin typeface="Arial" panose="020B0604020202020204" pitchFamily="34" charset="0"/>
                <a:cs typeface="Arial" panose="020B0604020202020204" pitchFamily="34" charset="0"/>
              </a:rPr>
              <a:t>Partner(s) cash </a:t>
            </a:r>
            <a:r>
              <a:rPr lang="en-US" sz="2000" b="1" dirty="0" smtClean="0">
                <a:solidFill>
                  <a:srgbClr val="EF3340"/>
                </a:solidFill>
                <a:latin typeface="Arial" panose="020B0604020202020204" pitchFamily="34" charset="0"/>
                <a:cs typeface="Arial" panose="020B0604020202020204" pitchFamily="34" charset="0"/>
              </a:rPr>
              <a:t>contribution</a:t>
            </a:r>
            <a:r>
              <a:rPr lang="en-US" sz="2000" b="1" baseline="30000" dirty="0" smtClean="0">
                <a:solidFill>
                  <a:srgbClr val="EF3340"/>
                </a:solidFill>
                <a:latin typeface="Arial" panose="020B0604020202020204" pitchFamily="34" charset="0"/>
                <a:cs typeface="Arial" panose="020B0604020202020204" pitchFamily="34" charset="0"/>
              </a:rPr>
              <a:t>**</a:t>
            </a:r>
            <a:r>
              <a:rPr lang="en-US" sz="2000" b="1" dirty="0" smtClean="0">
                <a:solidFill>
                  <a:srgbClr val="EF3340"/>
                </a:solidFill>
                <a:latin typeface="Arial" panose="020B0604020202020204" pitchFamily="34" charset="0"/>
                <a:cs typeface="Arial" panose="020B0604020202020204" pitchFamily="34" charset="0"/>
              </a:rPr>
              <a:t>: $</a:t>
            </a:r>
            <a:r>
              <a:rPr lang="en-US" sz="2000" b="1" dirty="0">
                <a:solidFill>
                  <a:srgbClr val="EF3340"/>
                </a:solidFill>
                <a:latin typeface="Arial" panose="020B0604020202020204" pitchFamily="34" charset="0"/>
                <a:cs typeface="Arial" panose="020B0604020202020204" pitchFamily="34" charset="0"/>
              </a:rPr>
              <a:t>6</a:t>
            </a:r>
            <a:r>
              <a:rPr lang="en-US" sz="2000" b="1" dirty="0" smtClean="0">
                <a:solidFill>
                  <a:srgbClr val="EF3340"/>
                </a:solidFill>
                <a:latin typeface="Arial" panose="020B0604020202020204" pitchFamily="34" charset="0"/>
                <a:cs typeface="Arial" panose="020B0604020202020204" pitchFamily="34" charset="0"/>
              </a:rPr>
              <a:t>0,000</a:t>
            </a:r>
            <a:endParaRPr lang="en-US" sz="2000" b="1" dirty="0">
              <a:solidFill>
                <a:srgbClr val="EF3340"/>
              </a:solidFill>
              <a:latin typeface="Arial" panose="020B0604020202020204" pitchFamily="34" charset="0"/>
              <a:cs typeface="Arial" panose="020B0604020202020204" pitchFamily="34" charset="0"/>
            </a:endParaRPr>
          </a:p>
          <a:p>
            <a:pPr lvl="1" indent="-342900">
              <a:lnSpc>
                <a:spcPts val="2600"/>
              </a:lnSpc>
              <a:spcAft>
                <a:spcPts val="1200"/>
              </a:spcAft>
              <a:buSzPct val="80000"/>
              <a:buFont typeface="Arial" panose="020B0604020202020204" pitchFamily="34" charset="0"/>
              <a:buChar char="•"/>
            </a:pPr>
            <a:r>
              <a:rPr lang="en-US" sz="2000" b="1" dirty="0">
                <a:solidFill>
                  <a:srgbClr val="EF3340"/>
                </a:solidFill>
                <a:latin typeface="Arial" panose="020B0604020202020204" pitchFamily="34" charset="0"/>
                <a:cs typeface="Arial" panose="020B0604020202020204" pitchFamily="34" charset="0"/>
              </a:rPr>
              <a:t>NSERC contribution: </a:t>
            </a:r>
            <a:r>
              <a:rPr lang="en-US" sz="2000" b="1" dirty="0" smtClean="0">
                <a:solidFill>
                  <a:srgbClr val="EF3340"/>
                </a:solidFill>
                <a:latin typeface="Arial" panose="020B0604020202020204" pitchFamily="34" charset="0"/>
                <a:cs typeface="Arial" panose="020B0604020202020204" pitchFamily="34" charset="0"/>
              </a:rPr>
              <a:t>$120,000</a:t>
            </a:r>
          </a:p>
          <a:p>
            <a:pPr marL="114300" lvl="1">
              <a:lnSpc>
                <a:spcPts val="2600"/>
              </a:lnSpc>
              <a:spcAft>
                <a:spcPts val="1200"/>
              </a:spcAft>
            </a:pPr>
            <a:r>
              <a:rPr lang="en-US" sz="1200" b="1" i="1" dirty="0" smtClean="0">
                <a:solidFill>
                  <a:srgbClr val="7F7F7F"/>
                </a:solidFill>
                <a:latin typeface="Arial" panose="020B0604020202020204" pitchFamily="34" charset="0"/>
                <a:cs typeface="Arial" panose="020B0604020202020204" pitchFamily="34" charset="0"/>
              </a:rPr>
              <a:t>**Contributions recognized in cost-sharing calculation</a:t>
            </a:r>
            <a:endParaRPr lang="en-US" sz="1200" b="1" i="1" dirty="0">
              <a:solidFill>
                <a:srgbClr val="7F7F7F"/>
              </a:solidFill>
              <a:latin typeface="Arial" panose="020B0604020202020204" pitchFamily="34" charset="0"/>
              <a:cs typeface="Arial" panose="020B0604020202020204" pitchFamily="34" charset="0"/>
            </a:endParaRPr>
          </a:p>
        </p:txBody>
      </p:sp>
      <p:sp>
        <p:nvSpPr>
          <p:cNvPr id="18" name="Pentagon 17"/>
          <p:cNvSpPr/>
          <p:nvPr/>
        </p:nvSpPr>
        <p:spPr>
          <a:xfrm>
            <a:off x="3266651" y="2111097"/>
            <a:ext cx="3135640" cy="999068"/>
          </a:xfrm>
          <a:prstGeom prst="homePlate">
            <a:avLst>
              <a:gd name="adj" fmla="val 0"/>
            </a:avLst>
          </a:prstGeom>
          <a:solidFill>
            <a:srgbClr val="D9D8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endParaRPr lang="en-US" sz="2000" b="1" dirty="0">
              <a:solidFill>
                <a:srgbClr val="7F7F7F"/>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24241A2-5FAB-3042-AB57-85284D780BF3}"/>
              </a:ext>
            </a:extLst>
          </p:cNvPr>
          <p:cNvSpPr/>
          <p:nvPr/>
        </p:nvSpPr>
        <p:spPr>
          <a:xfrm>
            <a:off x="418026" y="402193"/>
            <a:ext cx="10696202"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Cost-sharing example</a:t>
            </a:r>
            <a:endParaRPr lang="en-US" sz="32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3"/>
          <a:stretch>
            <a:fillRect/>
          </a:stretch>
        </p:blipFill>
        <p:spPr>
          <a:xfrm>
            <a:off x="539930" y="6319464"/>
            <a:ext cx="539930" cy="540125"/>
          </a:xfrm>
          <a:prstGeom prst="rect">
            <a:avLst/>
          </a:prstGeom>
        </p:spPr>
      </p:pic>
      <p:sp>
        <p:nvSpPr>
          <p:cNvPr id="17" name="Pentagon 16"/>
          <p:cNvSpPr/>
          <p:nvPr/>
        </p:nvSpPr>
        <p:spPr>
          <a:xfrm>
            <a:off x="3733314" y="2111097"/>
            <a:ext cx="2666652" cy="999068"/>
          </a:xfrm>
          <a:prstGeom prst="homePlate">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r>
              <a:rPr lang="en-US" sz="2000" b="1" dirty="0" smtClean="0">
                <a:solidFill>
                  <a:srgbClr val="7F7F7F"/>
                </a:solidFill>
                <a:latin typeface="Arial" panose="020B0604020202020204" pitchFamily="34" charset="0"/>
                <a:cs typeface="Arial" panose="020B0604020202020204" pitchFamily="34" charset="0"/>
              </a:rPr>
              <a:t>66% </a:t>
            </a:r>
            <a:r>
              <a:rPr lang="en-US" sz="2000" b="1" dirty="0">
                <a:solidFill>
                  <a:srgbClr val="7F7F7F"/>
                </a:solidFill>
                <a:latin typeface="Arial" panose="020B0604020202020204" pitchFamily="34" charset="0"/>
                <a:cs typeface="Arial" panose="020B0604020202020204" pitchFamily="34" charset="0"/>
              </a:rPr>
              <a:t>cost-sharing </a:t>
            </a:r>
            <a:endParaRPr lang="en-US" sz="2000" b="1" dirty="0" smtClean="0">
              <a:solidFill>
                <a:srgbClr val="7F7F7F"/>
              </a:solidFill>
              <a:latin typeface="Arial" panose="020B0604020202020204" pitchFamily="34" charset="0"/>
              <a:cs typeface="Arial" panose="020B0604020202020204" pitchFamily="34" charset="0"/>
            </a:endParaRPr>
          </a:p>
          <a:p>
            <a:pPr algn="ctr">
              <a:lnSpc>
                <a:spcPts val="2600"/>
              </a:lnSpc>
            </a:pPr>
            <a:r>
              <a:rPr lang="en-US" sz="2000" b="1" dirty="0" smtClean="0">
                <a:solidFill>
                  <a:srgbClr val="7F7F7F"/>
                </a:solidFill>
                <a:latin typeface="Arial" panose="020B0604020202020204" pitchFamily="34" charset="0"/>
                <a:cs typeface="Arial" panose="020B0604020202020204" pitchFamily="34" charset="0"/>
              </a:rPr>
              <a:t>(2:1 </a:t>
            </a:r>
            <a:r>
              <a:rPr lang="en-US" sz="2000" b="1" dirty="0">
                <a:solidFill>
                  <a:srgbClr val="7F7F7F"/>
                </a:solidFill>
                <a:latin typeface="Arial" panose="020B0604020202020204" pitchFamily="34" charset="0"/>
                <a:cs typeface="Arial" panose="020B0604020202020204" pitchFamily="34" charset="0"/>
              </a:rPr>
              <a:t>r</a:t>
            </a:r>
            <a:r>
              <a:rPr lang="en-US" sz="2000" b="1" dirty="0" smtClean="0">
                <a:solidFill>
                  <a:srgbClr val="7F7F7F"/>
                </a:solidFill>
                <a:latin typeface="Arial" panose="020B0604020202020204" pitchFamily="34" charset="0"/>
                <a:cs typeface="Arial" panose="020B0604020202020204" pitchFamily="34" charset="0"/>
              </a:rPr>
              <a:t>atio)</a:t>
            </a:r>
            <a:endParaRPr lang="en-US" sz="2000" b="1" dirty="0">
              <a:solidFill>
                <a:srgbClr val="7F7F7F"/>
              </a:solidFill>
              <a:latin typeface="Arial" panose="020B0604020202020204" pitchFamily="34" charset="0"/>
              <a:cs typeface="Arial" panose="020B0604020202020204" pitchFamily="34" charset="0"/>
            </a:endParaRPr>
          </a:p>
        </p:txBody>
      </p:sp>
      <p:sp>
        <p:nvSpPr>
          <p:cNvPr id="6" name="Pentagon 5"/>
          <p:cNvSpPr/>
          <p:nvPr/>
        </p:nvSpPr>
        <p:spPr>
          <a:xfrm>
            <a:off x="809895" y="2111097"/>
            <a:ext cx="3009133" cy="999068"/>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lstStyle/>
          <a:p>
            <a:pPr>
              <a:spcAft>
                <a:spcPts val="600"/>
              </a:spcAft>
            </a:pPr>
            <a:r>
              <a:rPr lang="en-US" sz="1900" b="1" dirty="0" smtClean="0">
                <a:solidFill>
                  <a:srgbClr val="EF3340"/>
                </a:solidFill>
                <a:latin typeface="Arial" panose="020B0604020202020204" pitchFamily="34" charset="0"/>
                <a:cs typeface="Arial" panose="020B0604020202020204" pitchFamily="34" charset="0"/>
              </a:rPr>
              <a:t>Small / medium-sized organizations</a:t>
            </a:r>
            <a:r>
              <a:rPr lang="en-US" sz="1900" b="1" baseline="30000" dirty="0" smtClean="0">
                <a:solidFill>
                  <a:srgbClr val="EF3340"/>
                </a:solidFill>
                <a:latin typeface="Arial" panose="020B0604020202020204" pitchFamily="34" charset="0"/>
                <a:cs typeface="Arial" panose="020B0604020202020204" pitchFamily="34" charset="0"/>
              </a:rPr>
              <a:t>*</a:t>
            </a:r>
            <a:endParaRPr lang="en-US" sz="1900" dirty="0" smtClean="0">
              <a:solidFill>
                <a:prstClr val="white"/>
              </a:solidFill>
              <a:latin typeface="Arial" panose="020B0604020202020204" pitchFamily="34" charset="0"/>
              <a:cs typeface="Arial" panose="020B0604020202020204" pitchFamily="34" charset="0"/>
            </a:endParaRPr>
          </a:p>
          <a:p>
            <a:r>
              <a:rPr lang="en-US" sz="1200" b="1" i="1" dirty="0" smtClean="0">
                <a:solidFill>
                  <a:srgbClr val="7F7F7F"/>
                </a:solidFill>
                <a:latin typeface="Arial" panose="020B0604020202020204" pitchFamily="34" charset="0"/>
                <a:cs typeface="Arial" panose="020B0604020202020204" pitchFamily="34" charset="0"/>
              </a:rPr>
              <a:t>*public</a:t>
            </a:r>
            <a:r>
              <a:rPr lang="en-US" sz="1200" b="1" i="1" dirty="0">
                <a:solidFill>
                  <a:srgbClr val="7F7F7F"/>
                </a:solidFill>
                <a:latin typeface="Arial" panose="020B0604020202020204" pitchFamily="34" charset="0"/>
                <a:cs typeface="Arial" panose="020B0604020202020204" pitchFamily="34" charset="0"/>
              </a:rPr>
              <a:t>, private, or </a:t>
            </a:r>
            <a:r>
              <a:rPr lang="en-US" sz="1200" b="1" i="1" dirty="0" smtClean="0">
                <a:solidFill>
                  <a:srgbClr val="7F7F7F"/>
                </a:solidFill>
                <a:latin typeface="Arial" panose="020B0604020202020204" pitchFamily="34" charset="0"/>
                <a:cs typeface="Arial" panose="020B0604020202020204" pitchFamily="34" charset="0"/>
              </a:rPr>
              <a:t>not-for-profit</a:t>
            </a:r>
            <a:endParaRPr lang="en-US" sz="1200" b="1" i="1" dirty="0">
              <a:solidFill>
                <a:srgbClr val="7F7F7F"/>
              </a:solidFill>
              <a:latin typeface="Arial" panose="020B0604020202020204" pitchFamily="34" charset="0"/>
              <a:cs typeface="Arial" panose="020B0604020202020204" pitchFamily="34" charset="0"/>
            </a:endParaRPr>
          </a:p>
        </p:txBody>
      </p:sp>
      <p:sp>
        <p:nvSpPr>
          <p:cNvPr id="19" name="Pentagon 18"/>
          <p:cNvSpPr/>
          <p:nvPr/>
        </p:nvSpPr>
        <p:spPr>
          <a:xfrm>
            <a:off x="809895" y="1611562"/>
            <a:ext cx="5590072" cy="499535"/>
          </a:xfrm>
          <a:prstGeom prst="homePlate">
            <a:avLst>
              <a:gd name="adj" fmla="val 0"/>
            </a:avLst>
          </a:prstGeom>
          <a:solidFill>
            <a:srgbClr val="EF3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prstClr val="white"/>
                </a:solidFill>
                <a:latin typeface="Arial" panose="020B0604020202020204" pitchFamily="34" charset="0"/>
                <a:cs typeface="Arial" panose="020B0604020202020204" pitchFamily="34" charset="0"/>
              </a:rPr>
              <a:t>OPTION 1</a:t>
            </a:r>
          </a:p>
        </p:txBody>
      </p:sp>
      <p:grpSp>
        <p:nvGrpSpPr>
          <p:cNvPr id="5" name="Group 4"/>
          <p:cNvGrpSpPr/>
          <p:nvPr/>
        </p:nvGrpSpPr>
        <p:grpSpPr>
          <a:xfrm>
            <a:off x="7594527" y="1677194"/>
            <a:ext cx="3472730" cy="3905250"/>
            <a:chOff x="7594527" y="1677194"/>
            <a:chExt cx="3472730" cy="3905250"/>
          </a:xfrm>
        </p:grpSpPr>
        <p:grpSp>
          <p:nvGrpSpPr>
            <p:cNvPr id="23" name="Group 22"/>
            <p:cNvGrpSpPr/>
            <p:nvPr/>
          </p:nvGrpSpPr>
          <p:grpSpPr>
            <a:xfrm>
              <a:off x="7594527" y="1677194"/>
              <a:ext cx="3472730" cy="3905250"/>
              <a:chOff x="7594527" y="1677194"/>
              <a:chExt cx="3472730" cy="3905250"/>
            </a:xfrm>
          </p:grpSpPr>
          <p:grpSp>
            <p:nvGrpSpPr>
              <p:cNvPr id="24" name="Group 23"/>
              <p:cNvGrpSpPr/>
              <p:nvPr/>
            </p:nvGrpSpPr>
            <p:grpSpPr>
              <a:xfrm>
                <a:off x="7594527" y="1677194"/>
                <a:ext cx="3472730" cy="3905250"/>
                <a:chOff x="562645" y="743774"/>
                <a:chExt cx="4008561" cy="4506188"/>
              </a:xfrm>
            </p:grpSpPr>
            <p:pic>
              <p:nvPicPr>
                <p:cNvPr id="2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645" y="743774"/>
                  <a:ext cx="4008561" cy="4506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38105" y="2892200"/>
                  <a:ext cx="667392" cy="46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5" name="Picture 4"/>
              <p:cNvPicPr>
                <a:picLocks noChangeAspect="1" noChangeArrowheads="1"/>
              </p:cNvPicPr>
              <p:nvPr/>
            </p:nvPicPr>
            <p:blipFill>
              <a:blip r:embed="rId6" cstate="print">
                <a:biLevel thresh="25000"/>
                <a:extLst>
                  <a:ext uri="{28A0092B-C50C-407E-A947-70E740481C1C}">
                    <a14:useLocalDpi xmlns:a14="http://schemas.microsoft.com/office/drawing/2010/main" val="0"/>
                  </a:ext>
                </a:extLst>
              </a:blip>
              <a:srcRect/>
              <a:stretch>
                <a:fillRect/>
              </a:stretch>
            </p:blipFill>
            <p:spPr bwMode="auto">
              <a:xfrm>
                <a:off x="9010203" y="4389749"/>
                <a:ext cx="706067" cy="344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2" name="Picture 1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885702" y="3505994"/>
              <a:ext cx="429101" cy="41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 name="Slide Number Placeholder 1"/>
          <p:cNvSpPr>
            <a:spLocks noGrp="1"/>
          </p:cNvSpPr>
          <p:nvPr>
            <p:ph type="sldNum" sz="quarter" idx="12"/>
          </p:nvPr>
        </p:nvSpPr>
        <p:spPr/>
        <p:txBody>
          <a:bodyPr/>
          <a:lstStyle/>
          <a:p>
            <a:fld id="{C03ADB19-D8B2-423D-82D7-C6AFCD4FB25E}" type="slidenum">
              <a:rPr lang="en-US" smtClean="0">
                <a:solidFill>
                  <a:prstClr val="black">
                    <a:tint val="75000"/>
                  </a:prstClr>
                </a:solidFill>
              </a:rPr>
              <a:pPr/>
              <a:t>20</a:t>
            </a:fld>
            <a:endParaRPr lang="en-US">
              <a:solidFill>
                <a:prstClr val="black">
                  <a:tint val="75000"/>
                </a:prstClr>
              </a:solidFill>
            </a:endParaRPr>
          </a:p>
        </p:txBody>
      </p:sp>
    </p:spTree>
    <p:extLst>
      <p:ext uri="{BB962C8B-B14F-4D97-AF65-F5344CB8AC3E}">
        <p14:creationId xmlns:p14="http://schemas.microsoft.com/office/powerpoint/2010/main" val="41962672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entagon 19"/>
          <p:cNvSpPr/>
          <p:nvPr/>
        </p:nvSpPr>
        <p:spPr>
          <a:xfrm>
            <a:off x="809894" y="3091111"/>
            <a:ext cx="5582873" cy="2853283"/>
          </a:xfrm>
          <a:prstGeom prst="homePlate">
            <a:avLst>
              <a:gd name="adj" fmla="val 0"/>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rtlCol="0" anchor="ctr"/>
          <a:lstStyle/>
          <a:p>
            <a:pPr>
              <a:lnSpc>
                <a:spcPts val="2600"/>
              </a:lnSpc>
              <a:spcAft>
                <a:spcPts val="1800"/>
              </a:spcAft>
            </a:pPr>
            <a:r>
              <a:rPr lang="en-US" sz="2000" b="1" dirty="0">
                <a:solidFill>
                  <a:srgbClr val="7F7F7F"/>
                </a:solidFill>
                <a:latin typeface="Arial" panose="020B0604020202020204" pitchFamily="34" charset="0"/>
                <a:cs typeface="Arial" panose="020B0604020202020204" pitchFamily="34" charset="0"/>
              </a:rPr>
              <a:t>Total project cost: $</a:t>
            </a:r>
            <a:r>
              <a:rPr lang="en-US" sz="2000" b="1" dirty="0" smtClean="0">
                <a:solidFill>
                  <a:srgbClr val="7F7F7F"/>
                </a:solidFill>
                <a:latin typeface="Arial" panose="020B0604020202020204" pitchFamily="34" charset="0"/>
                <a:cs typeface="Arial" panose="020B0604020202020204" pitchFamily="34" charset="0"/>
              </a:rPr>
              <a:t>180,000</a:t>
            </a:r>
            <a:endParaRPr lang="en-US" sz="2000" b="1" dirty="0">
              <a:solidFill>
                <a:srgbClr val="7F7F7F"/>
              </a:solidFill>
              <a:latin typeface="Arial" panose="020B0604020202020204" pitchFamily="34" charset="0"/>
              <a:cs typeface="Arial" panose="020B0604020202020204" pitchFamily="34" charset="0"/>
            </a:endParaRPr>
          </a:p>
          <a:p>
            <a:pPr lvl="1" indent="-342900">
              <a:lnSpc>
                <a:spcPts val="2600"/>
              </a:lnSpc>
              <a:spcAft>
                <a:spcPts val="1200"/>
              </a:spcAft>
              <a:buSzPct val="80000"/>
              <a:buFont typeface="Arial" panose="020B0604020202020204" pitchFamily="34" charset="0"/>
              <a:buChar char="•"/>
            </a:pPr>
            <a:r>
              <a:rPr lang="en-US" sz="2000" b="1" dirty="0">
                <a:solidFill>
                  <a:srgbClr val="EF3340"/>
                </a:solidFill>
                <a:latin typeface="Arial" panose="020B0604020202020204" pitchFamily="34" charset="0"/>
                <a:cs typeface="Arial" panose="020B0604020202020204" pitchFamily="34" charset="0"/>
              </a:rPr>
              <a:t>Partner(s) cash </a:t>
            </a:r>
            <a:r>
              <a:rPr lang="en-US" sz="2000" b="1" dirty="0" smtClean="0">
                <a:solidFill>
                  <a:srgbClr val="EF3340"/>
                </a:solidFill>
                <a:latin typeface="Arial" panose="020B0604020202020204" pitchFamily="34" charset="0"/>
                <a:cs typeface="Arial" panose="020B0604020202020204" pitchFamily="34" charset="0"/>
              </a:rPr>
              <a:t>contribution</a:t>
            </a:r>
            <a:r>
              <a:rPr lang="en-US" sz="2000" b="1" baseline="30000" dirty="0" smtClean="0">
                <a:solidFill>
                  <a:srgbClr val="EF3340"/>
                </a:solidFill>
                <a:latin typeface="Arial" panose="020B0604020202020204" pitchFamily="34" charset="0"/>
                <a:cs typeface="Arial" panose="020B0604020202020204" pitchFamily="34" charset="0"/>
              </a:rPr>
              <a:t>**</a:t>
            </a:r>
            <a:r>
              <a:rPr lang="en-US" sz="2000" b="1" dirty="0" smtClean="0">
                <a:solidFill>
                  <a:srgbClr val="EF3340"/>
                </a:solidFill>
                <a:latin typeface="Arial" panose="020B0604020202020204" pitchFamily="34" charset="0"/>
                <a:cs typeface="Arial" panose="020B0604020202020204" pitchFamily="34" charset="0"/>
              </a:rPr>
              <a:t>: $18,000</a:t>
            </a:r>
            <a:endParaRPr lang="en-US" sz="2000" b="1" dirty="0">
              <a:solidFill>
                <a:srgbClr val="EF3340"/>
              </a:solidFill>
              <a:latin typeface="Arial" panose="020B0604020202020204" pitchFamily="34" charset="0"/>
              <a:cs typeface="Arial" panose="020B0604020202020204" pitchFamily="34" charset="0"/>
            </a:endParaRPr>
          </a:p>
          <a:p>
            <a:pPr lvl="1" indent="-342900">
              <a:lnSpc>
                <a:spcPts val="2600"/>
              </a:lnSpc>
              <a:spcAft>
                <a:spcPts val="1200"/>
              </a:spcAft>
              <a:buSzPct val="80000"/>
              <a:buFont typeface="Arial" panose="020B0604020202020204" pitchFamily="34" charset="0"/>
              <a:buChar char="•"/>
            </a:pPr>
            <a:r>
              <a:rPr lang="en-US" sz="2000" b="1" dirty="0">
                <a:solidFill>
                  <a:srgbClr val="EF3340"/>
                </a:solidFill>
                <a:latin typeface="Arial" panose="020B0604020202020204" pitchFamily="34" charset="0"/>
                <a:cs typeface="Arial" panose="020B0604020202020204" pitchFamily="34" charset="0"/>
              </a:rPr>
              <a:t>NSERC contribution: </a:t>
            </a:r>
            <a:r>
              <a:rPr lang="en-US" sz="2000" b="1" dirty="0" smtClean="0">
                <a:solidFill>
                  <a:srgbClr val="EF3340"/>
                </a:solidFill>
                <a:latin typeface="Arial" panose="020B0604020202020204" pitchFamily="34" charset="0"/>
                <a:cs typeface="Arial" panose="020B0604020202020204" pitchFamily="34" charset="0"/>
              </a:rPr>
              <a:t>$162,000</a:t>
            </a:r>
          </a:p>
          <a:p>
            <a:pPr marL="114300" lvl="1">
              <a:lnSpc>
                <a:spcPts val="2600"/>
              </a:lnSpc>
              <a:spcAft>
                <a:spcPts val="1200"/>
              </a:spcAft>
            </a:pPr>
            <a:r>
              <a:rPr lang="en-US" sz="1200" b="1" i="1" dirty="0" smtClean="0">
                <a:solidFill>
                  <a:srgbClr val="7F7F7F"/>
                </a:solidFill>
                <a:latin typeface="Arial" panose="020B0604020202020204" pitchFamily="34" charset="0"/>
                <a:cs typeface="Arial" panose="020B0604020202020204" pitchFamily="34" charset="0"/>
              </a:rPr>
              <a:t>**Contributions recognized in cost-sharing calculation</a:t>
            </a:r>
          </a:p>
          <a:p>
            <a:pPr marL="114300" lvl="1">
              <a:lnSpc>
                <a:spcPts val="2600"/>
              </a:lnSpc>
              <a:spcAft>
                <a:spcPts val="1200"/>
              </a:spcAft>
            </a:pPr>
            <a:r>
              <a:rPr lang="en-US" sz="1600" b="1" dirty="0" smtClean="0">
                <a:solidFill>
                  <a:srgbClr val="7F7F7F"/>
                </a:solidFill>
                <a:latin typeface="Arial" panose="020B0604020202020204" pitchFamily="34" charset="0"/>
                <a:cs typeface="Arial" panose="020B0604020202020204" pitchFamily="34" charset="0"/>
              </a:rPr>
              <a:t>Limit of two applications in a 12-month period</a:t>
            </a:r>
            <a:endParaRPr lang="en-US" sz="1600" b="1" dirty="0">
              <a:solidFill>
                <a:srgbClr val="7F7F7F"/>
              </a:solidFill>
              <a:latin typeface="Arial" panose="020B0604020202020204" pitchFamily="34" charset="0"/>
              <a:cs typeface="Arial" panose="020B0604020202020204" pitchFamily="34" charset="0"/>
            </a:endParaRPr>
          </a:p>
        </p:txBody>
      </p:sp>
      <p:sp>
        <p:nvSpPr>
          <p:cNvPr id="18" name="Pentagon 17"/>
          <p:cNvSpPr/>
          <p:nvPr/>
        </p:nvSpPr>
        <p:spPr>
          <a:xfrm>
            <a:off x="3266651" y="2111097"/>
            <a:ext cx="3135640" cy="999068"/>
          </a:xfrm>
          <a:prstGeom prst="homePlate">
            <a:avLst>
              <a:gd name="adj" fmla="val 0"/>
            </a:avLst>
          </a:prstGeom>
          <a:solidFill>
            <a:srgbClr val="D9D8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endParaRPr lang="en-US" sz="2000" b="1" dirty="0">
              <a:solidFill>
                <a:srgbClr val="7F7F7F"/>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24241A2-5FAB-3042-AB57-85284D780BF3}"/>
              </a:ext>
            </a:extLst>
          </p:cNvPr>
          <p:cNvSpPr/>
          <p:nvPr/>
        </p:nvSpPr>
        <p:spPr>
          <a:xfrm>
            <a:off x="418026" y="402193"/>
            <a:ext cx="10696202"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Cost-sharing example</a:t>
            </a:r>
            <a:endParaRPr lang="en-US" sz="32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3"/>
          <a:stretch>
            <a:fillRect/>
          </a:stretch>
        </p:blipFill>
        <p:spPr>
          <a:xfrm>
            <a:off x="539930" y="6319464"/>
            <a:ext cx="539930" cy="540125"/>
          </a:xfrm>
          <a:prstGeom prst="rect">
            <a:avLst/>
          </a:prstGeom>
        </p:spPr>
      </p:pic>
      <p:sp>
        <p:nvSpPr>
          <p:cNvPr id="17" name="Pentagon 16"/>
          <p:cNvSpPr/>
          <p:nvPr/>
        </p:nvSpPr>
        <p:spPr>
          <a:xfrm>
            <a:off x="3733314" y="2111097"/>
            <a:ext cx="2666652" cy="999068"/>
          </a:xfrm>
          <a:prstGeom prst="homePlate">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r>
              <a:rPr lang="en-US" sz="2000" b="1" dirty="0" smtClean="0">
                <a:solidFill>
                  <a:srgbClr val="7F7F7F"/>
                </a:solidFill>
                <a:latin typeface="Arial" panose="020B0604020202020204" pitchFamily="34" charset="0"/>
                <a:cs typeface="Arial" panose="020B0604020202020204" pitchFamily="34" charset="0"/>
              </a:rPr>
              <a:t>90% NSERC </a:t>
            </a:r>
          </a:p>
          <a:p>
            <a:pPr algn="ctr">
              <a:lnSpc>
                <a:spcPts val="2600"/>
              </a:lnSpc>
            </a:pPr>
            <a:r>
              <a:rPr lang="en-US" sz="2000" b="1" dirty="0" smtClean="0">
                <a:solidFill>
                  <a:srgbClr val="7F7F7F"/>
                </a:solidFill>
                <a:latin typeface="Arial" panose="020B0604020202020204" pitchFamily="34" charset="0"/>
                <a:cs typeface="Arial" panose="020B0604020202020204" pitchFamily="34" charset="0"/>
              </a:rPr>
              <a:t>cost-sharing </a:t>
            </a:r>
          </a:p>
        </p:txBody>
      </p:sp>
      <p:sp>
        <p:nvSpPr>
          <p:cNvPr id="6" name="Pentagon 5"/>
          <p:cNvSpPr/>
          <p:nvPr/>
        </p:nvSpPr>
        <p:spPr>
          <a:xfrm>
            <a:off x="809895" y="2111097"/>
            <a:ext cx="3009133" cy="999068"/>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lstStyle/>
          <a:p>
            <a:pPr>
              <a:spcAft>
                <a:spcPts val="600"/>
              </a:spcAft>
            </a:pPr>
            <a:r>
              <a:rPr lang="en-US" sz="1900" b="1" dirty="0" smtClean="0">
                <a:solidFill>
                  <a:srgbClr val="EF3340"/>
                </a:solidFill>
                <a:latin typeface="Arial" panose="020B0604020202020204" pitchFamily="34" charset="0"/>
                <a:cs typeface="Arial" panose="020B0604020202020204" pitchFamily="34" charset="0"/>
              </a:rPr>
              <a:t>Any size of private-sector partner organization</a:t>
            </a:r>
            <a:endParaRPr lang="en-US" sz="1200" b="1" i="1" dirty="0">
              <a:solidFill>
                <a:srgbClr val="7F7F7F"/>
              </a:solidFill>
              <a:latin typeface="Arial" panose="020B0604020202020204" pitchFamily="34" charset="0"/>
              <a:cs typeface="Arial" panose="020B0604020202020204" pitchFamily="34" charset="0"/>
            </a:endParaRPr>
          </a:p>
        </p:txBody>
      </p:sp>
      <p:sp>
        <p:nvSpPr>
          <p:cNvPr id="19" name="Pentagon 18"/>
          <p:cNvSpPr/>
          <p:nvPr/>
        </p:nvSpPr>
        <p:spPr>
          <a:xfrm>
            <a:off x="809895" y="1611562"/>
            <a:ext cx="5590072" cy="499535"/>
          </a:xfrm>
          <a:prstGeom prst="homePlate">
            <a:avLst>
              <a:gd name="adj" fmla="val 0"/>
            </a:avLst>
          </a:prstGeom>
          <a:solidFill>
            <a:srgbClr val="EF3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prstClr val="white"/>
                </a:solidFill>
                <a:latin typeface="Arial" panose="020B0604020202020204" pitchFamily="34" charset="0"/>
                <a:cs typeface="Arial" panose="020B0604020202020204" pitchFamily="34" charset="0"/>
              </a:rPr>
              <a:t>OPTION 2</a:t>
            </a:r>
          </a:p>
        </p:txBody>
      </p:sp>
      <p:grpSp>
        <p:nvGrpSpPr>
          <p:cNvPr id="35" name="Group 34"/>
          <p:cNvGrpSpPr/>
          <p:nvPr/>
        </p:nvGrpSpPr>
        <p:grpSpPr>
          <a:xfrm>
            <a:off x="7495381" y="1552936"/>
            <a:ext cx="3682552" cy="4077133"/>
            <a:chOff x="7495381" y="1552936"/>
            <a:chExt cx="3682552" cy="4077133"/>
          </a:xfrm>
        </p:grpSpPr>
        <p:grpSp>
          <p:nvGrpSpPr>
            <p:cNvPr id="36" name="Group 35"/>
            <p:cNvGrpSpPr/>
            <p:nvPr/>
          </p:nvGrpSpPr>
          <p:grpSpPr>
            <a:xfrm>
              <a:off x="7495381" y="1552936"/>
              <a:ext cx="3682552" cy="4077133"/>
              <a:chOff x="6984968" y="1219711"/>
              <a:chExt cx="3683032" cy="4076189"/>
            </a:xfrm>
          </p:grpSpPr>
          <p:pic>
            <p:nvPicPr>
              <p:cNvPr id="3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4968" y="1219711"/>
                <a:ext cx="3683032" cy="4076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1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56392" y="2345653"/>
                <a:ext cx="466438" cy="465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1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597405" y="3251721"/>
                <a:ext cx="390143" cy="380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37" name="Picture 4"/>
            <p:cNvPicPr>
              <a:picLocks noChangeAspect="1" noChangeArrowheads="1"/>
            </p:cNvPicPr>
            <p:nvPr/>
          </p:nvPicPr>
          <p:blipFill>
            <a:blip r:embed="rId7" cstate="print">
              <a:biLevel thresh="25000"/>
              <a:extLst>
                <a:ext uri="{28A0092B-C50C-407E-A947-70E740481C1C}">
                  <a14:useLocalDpi xmlns:a14="http://schemas.microsoft.com/office/drawing/2010/main" val="0"/>
                </a:ext>
              </a:extLst>
            </a:blip>
            <a:srcRect/>
            <a:stretch>
              <a:fillRect/>
            </a:stretch>
          </p:blipFill>
          <p:spPr bwMode="auto">
            <a:xfrm>
              <a:off x="9010203" y="4389749"/>
              <a:ext cx="706067" cy="344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 name="Picture 9"/>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187696" y="3572565"/>
              <a:ext cx="578181" cy="400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 name="Slide Number Placeholder 1"/>
          <p:cNvSpPr>
            <a:spLocks noGrp="1"/>
          </p:cNvSpPr>
          <p:nvPr>
            <p:ph type="sldNum" sz="quarter" idx="12"/>
          </p:nvPr>
        </p:nvSpPr>
        <p:spPr/>
        <p:txBody>
          <a:bodyPr/>
          <a:lstStyle/>
          <a:p>
            <a:fld id="{C03ADB19-D8B2-423D-82D7-C6AFCD4FB25E}" type="slidenum">
              <a:rPr lang="en-US" smtClean="0">
                <a:solidFill>
                  <a:prstClr val="black">
                    <a:tint val="75000"/>
                  </a:prstClr>
                </a:solidFill>
              </a:rPr>
              <a:pPr/>
              <a:t>21</a:t>
            </a:fld>
            <a:endParaRPr lang="en-US">
              <a:solidFill>
                <a:prstClr val="black">
                  <a:tint val="75000"/>
                </a:prstClr>
              </a:solidFill>
            </a:endParaRPr>
          </a:p>
        </p:txBody>
      </p:sp>
    </p:spTree>
    <p:extLst>
      <p:ext uri="{BB962C8B-B14F-4D97-AF65-F5344CB8AC3E}">
        <p14:creationId xmlns:p14="http://schemas.microsoft.com/office/powerpoint/2010/main" val="3301276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entagon 19"/>
          <p:cNvSpPr/>
          <p:nvPr/>
        </p:nvSpPr>
        <p:spPr>
          <a:xfrm>
            <a:off x="809894" y="3091111"/>
            <a:ext cx="5582873" cy="2853283"/>
          </a:xfrm>
          <a:prstGeom prst="homePlate">
            <a:avLst>
              <a:gd name="adj" fmla="val 0"/>
            </a:avLst>
          </a:prstGeom>
          <a:solidFill>
            <a:schemeClr val="bg1"/>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rtlCol="0" anchor="ctr"/>
          <a:lstStyle/>
          <a:p>
            <a:pPr>
              <a:lnSpc>
                <a:spcPts val="2600"/>
              </a:lnSpc>
              <a:spcAft>
                <a:spcPts val="1800"/>
              </a:spcAft>
            </a:pPr>
            <a:r>
              <a:rPr lang="en-US" sz="2000" b="1" dirty="0">
                <a:solidFill>
                  <a:srgbClr val="7F7F7F"/>
                </a:solidFill>
                <a:latin typeface="Arial" panose="020B0604020202020204" pitchFamily="34" charset="0"/>
                <a:cs typeface="Arial" panose="020B0604020202020204" pitchFamily="34" charset="0"/>
              </a:rPr>
              <a:t>Total project cost: $</a:t>
            </a:r>
            <a:r>
              <a:rPr lang="en-US" sz="2000" b="1" dirty="0" smtClean="0">
                <a:solidFill>
                  <a:srgbClr val="7F7F7F"/>
                </a:solidFill>
                <a:latin typeface="Arial" panose="020B0604020202020204" pitchFamily="34" charset="0"/>
                <a:cs typeface="Arial" panose="020B0604020202020204" pitchFamily="34" charset="0"/>
              </a:rPr>
              <a:t>180,000</a:t>
            </a:r>
            <a:endParaRPr lang="en-US" sz="2000" b="1" dirty="0">
              <a:solidFill>
                <a:srgbClr val="7F7F7F"/>
              </a:solidFill>
              <a:latin typeface="Arial" panose="020B0604020202020204" pitchFamily="34" charset="0"/>
              <a:cs typeface="Arial" panose="020B0604020202020204" pitchFamily="34" charset="0"/>
            </a:endParaRPr>
          </a:p>
          <a:p>
            <a:pPr lvl="1" indent="-342900">
              <a:lnSpc>
                <a:spcPts val="2600"/>
              </a:lnSpc>
              <a:spcAft>
                <a:spcPts val="1200"/>
              </a:spcAft>
              <a:buSzPct val="80000"/>
              <a:buFont typeface="Arial" panose="020B0604020202020204" pitchFamily="34" charset="0"/>
              <a:buChar char="•"/>
            </a:pPr>
            <a:r>
              <a:rPr lang="en-US" sz="2000" b="1" dirty="0">
                <a:solidFill>
                  <a:srgbClr val="EF3340"/>
                </a:solidFill>
                <a:latin typeface="Arial" panose="020B0604020202020204" pitchFamily="34" charset="0"/>
                <a:cs typeface="Arial" panose="020B0604020202020204" pitchFamily="34" charset="0"/>
              </a:rPr>
              <a:t>Partner(s) cash </a:t>
            </a:r>
            <a:r>
              <a:rPr lang="en-US" sz="2000" b="1" dirty="0" smtClean="0">
                <a:solidFill>
                  <a:srgbClr val="EF3340"/>
                </a:solidFill>
                <a:latin typeface="Arial" panose="020B0604020202020204" pitchFamily="34" charset="0"/>
                <a:cs typeface="Arial" panose="020B0604020202020204" pitchFamily="34" charset="0"/>
              </a:rPr>
              <a:t>contribution</a:t>
            </a:r>
            <a:r>
              <a:rPr lang="en-US" sz="2000" b="1" baseline="30000" dirty="0" smtClean="0">
                <a:solidFill>
                  <a:srgbClr val="EF3340"/>
                </a:solidFill>
                <a:latin typeface="Arial" panose="020B0604020202020204" pitchFamily="34" charset="0"/>
                <a:cs typeface="Arial" panose="020B0604020202020204" pitchFamily="34" charset="0"/>
              </a:rPr>
              <a:t>**</a:t>
            </a:r>
            <a:r>
              <a:rPr lang="en-US" sz="2000" b="1" dirty="0" smtClean="0">
                <a:solidFill>
                  <a:srgbClr val="EF3340"/>
                </a:solidFill>
                <a:latin typeface="Arial" panose="020B0604020202020204" pitchFamily="34" charset="0"/>
                <a:cs typeface="Arial" panose="020B0604020202020204" pitchFamily="34" charset="0"/>
              </a:rPr>
              <a:t>: $0</a:t>
            </a:r>
            <a:endParaRPr lang="en-US" sz="2000" b="1" dirty="0">
              <a:solidFill>
                <a:srgbClr val="EF3340"/>
              </a:solidFill>
              <a:latin typeface="Arial" panose="020B0604020202020204" pitchFamily="34" charset="0"/>
              <a:cs typeface="Arial" panose="020B0604020202020204" pitchFamily="34" charset="0"/>
            </a:endParaRPr>
          </a:p>
          <a:p>
            <a:pPr lvl="1" indent="-342900">
              <a:lnSpc>
                <a:spcPts val="2600"/>
              </a:lnSpc>
              <a:spcAft>
                <a:spcPts val="1200"/>
              </a:spcAft>
              <a:buSzPct val="80000"/>
              <a:buFont typeface="Arial" panose="020B0604020202020204" pitchFamily="34" charset="0"/>
              <a:buChar char="•"/>
            </a:pPr>
            <a:r>
              <a:rPr lang="en-US" sz="2000" b="1" dirty="0">
                <a:solidFill>
                  <a:srgbClr val="EF3340"/>
                </a:solidFill>
                <a:latin typeface="Arial" panose="020B0604020202020204" pitchFamily="34" charset="0"/>
                <a:cs typeface="Arial" panose="020B0604020202020204" pitchFamily="34" charset="0"/>
              </a:rPr>
              <a:t>NSERC contribution: </a:t>
            </a:r>
            <a:r>
              <a:rPr lang="en-US" sz="2000" b="1" dirty="0" smtClean="0">
                <a:solidFill>
                  <a:srgbClr val="EF3340"/>
                </a:solidFill>
                <a:latin typeface="Arial" panose="020B0604020202020204" pitchFamily="34" charset="0"/>
                <a:cs typeface="Arial" panose="020B0604020202020204" pitchFamily="34" charset="0"/>
              </a:rPr>
              <a:t>$180,000</a:t>
            </a:r>
          </a:p>
          <a:p>
            <a:pPr marL="201351" lvl="1">
              <a:lnSpc>
                <a:spcPts val="2600"/>
              </a:lnSpc>
              <a:spcAft>
                <a:spcPts val="1200"/>
              </a:spcAft>
              <a:buSzPct val="80000"/>
            </a:pPr>
            <a:r>
              <a:rPr lang="en-US" sz="1200" b="1" i="1" dirty="0" smtClean="0">
                <a:solidFill>
                  <a:srgbClr val="7F7F7F"/>
                </a:solidFill>
                <a:latin typeface="Arial" panose="020B0604020202020204" pitchFamily="34" charset="0"/>
                <a:cs typeface="Arial" panose="020B0604020202020204" pitchFamily="34" charset="0"/>
              </a:rPr>
              <a:t>**Contributions recognized in cost-sharing calculation</a:t>
            </a:r>
          </a:p>
          <a:p>
            <a:pPr marL="114300" lvl="1">
              <a:lnSpc>
                <a:spcPts val="2600"/>
              </a:lnSpc>
              <a:spcAft>
                <a:spcPts val="1200"/>
              </a:spcAft>
            </a:pPr>
            <a:r>
              <a:rPr lang="en-US" sz="1600" b="1" dirty="0" smtClean="0">
                <a:solidFill>
                  <a:srgbClr val="7F7F7F"/>
                </a:solidFill>
                <a:latin typeface="Arial" panose="020B0604020202020204" pitchFamily="34" charset="0"/>
                <a:cs typeface="Arial" panose="020B0604020202020204" pitchFamily="34" charset="0"/>
              </a:rPr>
              <a:t>Limit of two applications in a 12-month period</a:t>
            </a:r>
            <a:endParaRPr lang="en-US" sz="1600" b="1" dirty="0">
              <a:solidFill>
                <a:srgbClr val="7F7F7F"/>
              </a:solidFill>
              <a:latin typeface="Arial" panose="020B0604020202020204" pitchFamily="34" charset="0"/>
              <a:cs typeface="Arial" panose="020B0604020202020204" pitchFamily="34" charset="0"/>
            </a:endParaRPr>
          </a:p>
        </p:txBody>
      </p:sp>
      <p:sp>
        <p:nvSpPr>
          <p:cNvPr id="18" name="Pentagon 17"/>
          <p:cNvSpPr/>
          <p:nvPr/>
        </p:nvSpPr>
        <p:spPr>
          <a:xfrm>
            <a:off x="3266651" y="2111097"/>
            <a:ext cx="3135640" cy="999068"/>
          </a:xfrm>
          <a:prstGeom prst="homePlate">
            <a:avLst>
              <a:gd name="adj" fmla="val 0"/>
            </a:avLst>
          </a:prstGeom>
          <a:solidFill>
            <a:srgbClr val="D9D8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endParaRPr lang="en-US" sz="2000" b="1" dirty="0">
              <a:solidFill>
                <a:srgbClr val="7F7F7F"/>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24241A2-5FAB-3042-AB57-85284D780BF3}"/>
              </a:ext>
            </a:extLst>
          </p:cNvPr>
          <p:cNvSpPr/>
          <p:nvPr/>
        </p:nvSpPr>
        <p:spPr>
          <a:xfrm>
            <a:off x="418026" y="402193"/>
            <a:ext cx="10696202"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Cost-sharing example</a:t>
            </a:r>
            <a:endParaRPr lang="en-US" sz="32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3"/>
          <a:stretch>
            <a:fillRect/>
          </a:stretch>
        </p:blipFill>
        <p:spPr>
          <a:xfrm>
            <a:off x="539930" y="6319464"/>
            <a:ext cx="539930" cy="540125"/>
          </a:xfrm>
          <a:prstGeom prst="rect">
            <a:avLst/>
          </a:prstGeom>
        </p:spPr>
      </p:pic>
      <p:sp>
        <p:nvSpPr>
          <p:cNvPr id="17" name="Pentagon 16"/>
          <p:cNvSpPr/>
          <p:nvPr/>
        </p:nvSpPr>
        <p:spPr>
          <a:xfrm>
            <a:off x="3733314" y="2111097"/>
            <a:ext cx="2666652" cy="999068"/>
          </a:xfrm>
          <a:prstGeom prst="homePlate">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600"/>
              </a:lnSpc>
            </a:pPr>
            <a:r>
              <a:rPr lang="en-US" sz="2000" b="1" dirty="0" smtClean="0">
                <a:solidFill>
                  <a:srgbClr val="7F7F7F"/>
                </a:solidFill>
                <a:latin typeface="Arial" panose="020B0604020202020204" pitchFamily="34" charset="0"/>
                <a:cs typeface="Arial" panose="020B0604020202020204" pitchFamily="34" charset="0"/>
              </a:rPr>
              <a:t>100% NSERC </a:t>
            </a:r>
          </a:p>
          <a:p>
            <a:pPr algn="ctr">
              <a:lnSpc>
                <a:spcPts val="2600"/>
              </a:lnSpc>
            </a:pPr>
            <a:r>
              <a:rPr lang="en-US" sz="2000" b="1" dirty="0" smtClean="0">
                <a:solidFill>
                  <a:srgbClr val="7F7F7F"/>
                </a:solidFill>
                <a:latin typeface="Arial" panose="020B0604020202020204" pitchFamily="34" charset="0"/>
                <a:cs typeface="Arial" panose="020B0604020202020204" pitchFamily="34" charset="0"/>
              </a:rPr>
              <a:t>cost-sharing </a:t>
            </a:r>
          </a:p>
        </p:txBody>
      </p:sp>
      <p:sp>
        <p:nvSpPr>
          <p:cNvPr id="6" name="Pentagon 5"/>
          <p:cNvSpPr/>
          <p:nvPr/>
        </p:nvSpPr>
        <p:spPr>
          <a:xfrm>
            <a:off x="809895" y="2111097"/>
            <a:ext cx="3009133" cy="999068"/>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lstStyle/>
          <a:p>
            <a:pPr>
              <a:spcAft>
                <a:spcPts val="600"/>
              </a:spcAft>
            </a:pPr>
            <a:r>
              <a:rPr lang="en-US" sz="1900" b="1" dirty="0" smtClean="0">
                <a:solidFill>
                  <a:srgbClr val="EF3340"/>
                </a:solidFill>
                <a:latin typeface="Arial" panose="020B0604020202020204" pitchFamily="34" charset="0"/>
                <a:cs typeface="Arial" panose="020B0604020202020204" pitchFamily="34" charset="0"/>
              </a:rPr>
              <a:t>Not-for-profit and/or public-sector </a:t>
            </a:r>
            <a:r>
              <a:rPr lang="en-US" sz="1900" b="1" dirty="0" smtClean="0">
                <a:solidFill>
                  <a:prstClr val="white"/>
                </a:solidFill>
                <a:latin typeface="Arial" panose="020B0604020202020204" pitchFamily="34" charset="0"/>
                <a:cs typeface="Arial" panose="020B0604020202020204" pitchFamily="34" charset="0"/>
              </a:rPr>
              <a:t>only</a:t>
            </a:r>
            <a:endParaRPr lang="en-US" sz="1200" b="1" i="1" dirty="0">
              <a:solidFill>
                <a:prstClr val="white"/>
              </a:solidFill>
              <a:latin typeface="Arial" panose="020B0604020202020204" pitchFamily="34" charset="0"/>
              <a:cs typeface="Arial" panose="020B0604020202020204" pitchFamily="34" charset="0"/>
            </a:endParaRPr>
          </a:p>
        </p:txBody>
      </p:sp>
      <p:sp>
        <p:nvSpPr>
          <p:cNvPr id="19" name="Pentagon 18"/>
          <p:cNvSpPr/>
          <p:nvPr/>
        </p:nvSpPr>
        <p:spPr>
          <a:xfrm>
            <a:off x="809895" y="1611562"/>
            <a:ext cx="5590072" cy="499535"/>
          </a:xfrm>
          <a:prstGeom prst="homePlate">
            <a:avLst>
              <a:gd name="adj" fmla="val 0"/>
            </a:avLst>
          </a:prstGeom>
          <a:solidFill>
            <a:srgbClr val="EF3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prstClr val="white"/>
                </a:solidFill>
                <a:latin typeface="Arial" panose="020B0604020202020204" pitchFamily="34" charset="0"/>
                <a:cs typeface="Arial" panose="020B0604020202020204" pitchFamily="34" charset="0"/>
              </a:rPr>
              <a:t>OPTION 2</a:t>
            </a:r>
          </a:p>
        </p:txBody>
      </p:sp>
      <p:grpSp>
        <p:nvGrpSpPr>
          <p:cNvPr id="2" name="Group 1"/>
          <p:cNvGrpSpPr/>
          <p:nvPr/>
        </p:nvGrpSpPr>
        <p:grpSpPr>
          <a:xfrm>
            <a:off x="7495381" y="1552936"/>
            <a:ext cx="3682552" cy="4077133"/>
            <a:chOff x="7495381" y="1552936"/>
            <a:chExt cx="3682552" cy="4077133"/>
          </a:xfrm>
        </p:grpSpPr>
        <p:grpSp>
          <p:nvGrpSpPr>
            <p:cNvPr id="29" name="Group 28"/>
            <p:cNvGrpSpPr/>
            <p:nvPr/>
          </p:nvGrpSpPr>
          <p:grpSpPr>
            <a:xfrm>
              <a:off x="7495381" y="1552936"/>
              <a:ext cx="3682552" cy="4077133"/>
              <a:chOff x="7495381" y="1552936"/>
              <a:chExt cx="3682552" cy="4077133"/>
            </a:xfrm>
          </p:grpSpPr>
          <p:pic>
            <p:nvPicPr>
              <p:cNvPr id="3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95381" y="1552936"/>
                <a:ext cx="3682552" cy="4077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4"/>
              <p:cNvPicPr>
                <a:picLocks noChangeAspect="1" noChangeArrowheads="1"/>
              </p:cNvPicPr>
              <p:nvPr/>
            </p:nvPicPr>
            <p:blipFill>
              <a:blip r:embed="rId5" cstate="print">
                <a:biLevel thresh="25000"/>
                <a:extLst>
                  <a:ext uri="{28A0092B-C50C-407E-A947-70E740481C1C}">
                    <a14:useLocalDpi xmlns:a14="http://schemas.microsoft.com/office/drawing/2010/main" val="0"/>
                  </a:ext>
                </a:extLst>
              </a:blip>
              <a:srcRect/>
              <a:stretch>
                <a:fillRect/>
              </a:stretch>
            </p:blipFill>
            <p:spPr bwMode="auto">
              <a:xfrm>
                <a:off x="9010203" y="4389749"/>
                <a:ext cx="706067" cy="344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7696" y="3572565"/>
                <a:ext cx="578181" cy="400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2" name="Picture 1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110976" y="2692015"/>
              <a:ext cx="451360" cy="452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1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125049" y="3515408"/>
              <a:ext cx="402200" cy="421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5" name="Slide Number Placeholder 4"/>
          <p:cNvSpPr>
            <a:spLocks noGrp="1"/>
          </p:cNvSpPr>
          <p:nvPr>
            <p:ph type="sldNum" sz="quarter" idx="12"/>
          </p:nvPr>
        </p:nvSpPr>
        <p:spPr/>
        <p:txBody>
          <a:bodyPr/>
          <a:lstStyle/>
          <a:p>
            <a:fld id="{C03ADB19-D8B2-423D-82D7-C6AFCD4FB25E}" type="slidenum">
              <a:rPr lang="en-US" smtClean="0">
                <a:solidFill>
                  <a:prstClr val="black">
                    <a:tint val="75000"/>
                  </a:prstClr>
                </a:solidFill>
              </a:rPr>
              <a:pPr/>
              <a:t>22</a:t>
            </a:fld>
            <a:endParaRPr lang="en-US">
              <a:solidFill>
                <a:prstClr val="black">
                  <a:tint val="75000"/>
                </a:prstClr>
              </a:solidFill>
            </a:endParaRPr>
          </a:p>
        </p:txBody>
      </p:sp>
    </p:spTree>
    <p:extLst>
      <p:ext uri="{BB962C8B-B14F-4D97-AF65-F5344CB8AC3E}">
        <p14:creationId xmlns:p14="http://schemas.microsoft.com/office/powerpoint/2010/main" val="2096596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270003" y="925744"/>
            <a:ext cx="5057775" cy="479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a:extLst>
              <a:ext uri="{FF2B5EF4-FFF2-40B4-BE49-F238E27FC236}">
                <a16:creationId xmlns:a16="http://schemas.microsoft.com/office/drawing/2014/main" id="{724241A2-5FAB-3042-AB57-85284D780BF3}"/>
              </a:ext>
            </a:extLst>
          </p:cNvPr>
          <p:cNvSpPr/>
          <p:nvPr/>
        </p:nvSpPr>
        <p:spPr>
          <a:xfrm>
            <a:off x="418027" y="402193"/>
            <a:ext cx="5677180"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Project Budget</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539930" y="1790991"/>
            <a:ext cx="8075048" cy="2323713"/>
          </a:xfrm>
          <a:prstGeom prst="rect">
            <a:avLst/>
          </a:prstGeom>
          <a:noFill/>
        </p:spPr>
        <p:txBody>
          <a:bodyPr wrap="square" rtlCol="0">
            <a:spAutoFit/>
          </a:bodyPr>
          <a:lstStyle/>
          <a:p>
            <a:pPr>
              <a:lnSpc>
                <a:spcPts val="2600"/>
              </a:lnSpc>
              <a:spcAft>
                <a:spcPts val="1200"/>
              </a:spcAft>
            </a:pPr>
            <a:r>
              <a:rPr lang="en-US" sz="2000" b="1" dirty="0" smtClean="0">
                <a:solidFill>
                  <a:srgbClr val="7F7F7F"/>
                </a:solidFill>
                <a:latin typeface="Arial" panose="020B0604020202020204" pitchFamily="34" charset="0"/>
                <a:cs typeface="Arial" panose="020B0604020202020204" pitchFamily="34" charset="0"/>
              </a:rPr>
              <a:t>Projects can be supported by additional sources of funding that are not recognized for cost sharing</a:t>
            </a:r>
            <a:endParaRPr lang="en-US" sz="2000" b="1" dirty="0">
              <a:solidFill>
                <a:srgbClr val="7F7F7F"/>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Such funds can be listed in the project budget, but are not considered as part of the NSERC cost-sharing calculation</a:t>
            </a:r>
            <a:endParaRPr lang="en-US" sz="1800" b="1" dirty="0">
              <a:solidFill>
                <a:srgbClr val="A5A4A8"/>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These additional funds must be described in the proposal and will be considered in the assessment of a proposal’s overall merit</a:t>
            </a:r>
            <a:endParaRPr lang="en-US" sz="1800" b="1" dirty="0">
              <a:solidFill>
                <a:srgbClr val="A5A4A8"/>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5"/>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23</a:t>
            </a:fld>
            <a:endParaRPr lang="en-US"/>
          </a:p>
        </p:txBody>
      </p:sp>
    </p:spTree>
    <p:extLst>
      <p:ext uri="{BB962C8B-B14F-4D97-AF65-F5344CB8AC3E}">
        <p14:creationId xmlns:p14="http://schemas.microsoft.com/office/powerpoint/2010/main" val="1642023609"/>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24241A2-5FAB-3042-AB57-85284D780BF3}"/>
              </a:ext>
            </a:extLst>
          </p:cNvPr>
          <p:cNvSpPr/>
          <p:nvPr/>
        </p:nvSpPr>
        <p:spPr>
          <a:xfrm>
            <a:off x="539930" y="2440298"/>
            <a:ext cx="5677180" cy="707886"/>
          </a:xfrm>
          <a:prstGeom prst="rect">
            <a:avLst/>
          </a:prstGeom>
        </p:spPr>
        <p:txBody>
          <a:bodyPr wrap="square">
            <a:spAutoFit/>
          </a:bodyPr>
          <a:lstStyle/>
          <a:p>
            <a:r>
              <a:rPr lang="en-US" sz="4000" b="1" dirty="0" smtClean="0">
                <a:solidFill>
                  <a:srgbClr val="EF3340"/>
                </a:solidFill>
                <a:latin typeface="Arial" panose="020B0604020202020204" pitchFamily="34" charset="0"/>
                <a:cs typeface="Arial" panose="020B0604020202020204" pitchFamily="34" charset="0"/>
              </a:rPr>
              <a:t>Applying…</a:t>
            </a:r>
            <a:endParaRPr lang="en-US" sz="40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BC68C82-F695-A049-8494-42CE7E3BE8F8}"/>
              </a:ext>
            </a:extLst>
          </p:cNvPr>
          <p:cNvPicPr>
            <a:picLocks noChangeAspect="1"/>
          </p:cNvPicPr>
          <p:nvPr/>
        </p:nvPicPr>
        <p:blipFill>
          <a:blip r:embed="rId3"/>
          <a:stretch>
            <a:fillRect/>
          </a:stretch>
        </p:blipFill>
        <p:spPr>
          <a:xfrm>
            <a:off x="539930" y="6319463"/>
            <a:ext cx="539930" cy="540125"/>
          </a:xfrm>
          <a:prstGeom prst="rect">
            <a:avLst/>
          </a:prstGeom>
        </p:spPr>
      </p:pic>
    </p:spTree>
    <p:extLst>
      <p:ext uri="{BB962C8B-B14F-4D97-AF65-F5344CB8AC3E}">
        <p14:creationId xmlns:p14="http://schemas.microsoft.com/office/powerpoint/2010/main" val="4225981270"/>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352187" y="1067432"/>
            <a:ext cx="4641273" cy="4568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a:extLst>
              <a:ext uri="{FF2B5EF4-FFF2-40B4-BE49-F238E27FC236}">
                <a16:creationId xmlns:a16="http://schemas.microsoft.com/office/drawing/2014/main" id="{724241A2-5FAB-3042-AB57-85284D780BF3}"/>
              </a:ext>
            </a:extLst>
          </p:cNvPr>
          <p:cNvSpPr/>
          <p:nvPr/>
        </p:nvSpPr>
        <p:spPr>
          <a:xfrm>
            <a:off x="418027" y="402193"/>
            <a:ext cx="5677180"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How to apply</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418027" y="1185578"/>
            <a:ext cx="8877579" cy="5119350"/>
          </a:xfrm>
          <a:prstGeom prst="rect">
            <a:avLst/>
          </a:prstGeom>
          <a:noFill/>
        </p:spPr>
        <p:txBody>
          <a:bodyPr wrap="square" rtlCol="0">
            <a:spAutoFit/>
          </a:bodyPr>
          <a:lstStyle/>
          <a:p>
            <a:pPr>
              <a:lnSpc>
                <a:spcPts val="2600"/>
              </a:lnSpc>
              <a:spcAft>
                <a:spcPts val="1200"/>
              </a:spcAft>
            </a:pPr>
            <a:r>
              <a:rPr lang="en-US" sz="2000" b="1" dirty="0" smtClean="0">
                <a:solidFill>
                  <a:srgbClr val="7F7F7F"/>
                </a:solidFill>
                <a:latin typeface="Arial" panose="020B0604020202020204" pitchFamily="34" charset="0"/>
                <a:cs typeface="Arial" panose="020B0604020202020204" pitchFamily="34" charset="0"/>
              </a:rPr>
              <a:t>Alliance Grant applications are submitted using NSERC’s online </a:t>
            </a:r>
            <a:r>
              <a:rPr lang="en-US" sz="2000" b="1" dirty="0">
                <a:solidFill>
                  <a:srgbClr val="7F7F7F"/>
                </a:solidFill>
                <a:latin typeface="Arial" panose="020B0604020202020204" pitchFamily="34" charset="0"/>
                <a:cs typeface="Arial" panose="020B0604020202020204" pitchFamily="34" charset="0"/>
              </a:rPr>
              <a:t>system  </a:t>
            </a:r>
            <a:r>
              <a:rPr lang="en-US" sz="2000" b="1" dirty="0">
                <a:solidFill>
                  <a:srgbClr val="FFC000"/>
                </a:solidFill>
                <a:latin typeface="Arial" panose="020B0604020202020204" pitchFamily="34" charset="0"/>
                <a:cs typeface="Arial" panose="020B0604020202020204" pitchFamily="34" charset="0"/>
              </a:rPr>
              <a:t>- </a:t>
            </a:r>
            <a:r>
              <a:rPr lang="en-US" sz="2000" b="1" dirty="0" smtClean="0">
                <a:solidFill>
                  <a:schemeClr val="bg1">
                    <a:lumMod val="65000"/>
                  </a:schemeClr>
                </a:solidFill>
                <a:latin typeface="Arial" panose="020B0604020202020204" pitchFamily="34" charset="0"/>
                <a:cs typeface="Arial" panose="020B0604020202020204" pitchFamily="34" charset="0"/>
              </a:rPr>
              <a:t>(new  Form 101</a:t>
            </a:r>
            <a:r>
              <a:rPr lang="en-US" sz="2000" b="1" dirty="0">
                <a:solidFill>
                  <a:schemeClr val="bg1">
                    <a:lumMod val="65000"/>
                  </a:schemeClr>
                </a:solidFill>
                <a:latin typeface="Arial" panose="020B0604020202020204" pitchFamily="34" charset="0"/>
                <a:cs typeface="Arial" panose="020B0604020202020204" pitchFamily="34" charset="0"/>
              </a:rPr>
              <a:t>)</a:t>
            </a:r>
          </a:p>
          <a:p>
            <a:pPr marL="285750" indent="-285750">
              <a:lnSpc>
                <a:spcPts val="2600"/>
              </a:lnSpc>
              <a:spcAft>
                <a:spcPts val="600"/>
              </a:spcAft>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Fill in the sections of the electronic form</a:t>
            </a:r>
            <a:endParaRPr lang="en-US" sz="1800" b="1" dirty="0" smtClean="0">
              <a:solidFill>
                <a:schemeClr val="bg1">
                  <a:lumMod val="65000"/>
                </a:schemeClr>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a:solidFill>
                  <a:srgbClr val="A5A4A8"/>
                </a:solidFill>
                <a:latin typeface="Arial" panose="020B0604020202020204" pitchFamily="34" charset="0"/>
                <a:cs typeface="Arial" panose="020B0604020202020204" pitchFamily="34" charset="0"/>
              </a:rPr>
              <a:t>Complete the proposal template and supporting documents and </a:t>
            </a:r>
            <a:r>
              <a:rPr lang="en-US" sz="1800" b="1" dirty="0" smtClean="0">
                <a:solidFill>
                  <a:srgbClr val="A5A4A8"/>
                </a:solidFill>
                <a:latin typeface="Arial" panose="020B0604020202020204" pitchFamily="34" charset="0"/>
                <a:cs typeface="Arial" panose="020B0604020202020204" pitchFamily="34" charset="0"/>
              </a:rPr>
              <a:t>include: </a:t>
            </a:r>
            <a:endParaRPr lang="en-US" sz="1800" b="1" dirty="0">
              <a:solidFill>
                <a:srgbClr val="A5A4A8"/>
              </a:solidFill>
              <a:latin typeface="Arial" panose="020B0604020202020204" pitchFamily="34" charset="0"/>
              <a:cs typeface="Arial" panose="020B0604020202020204" pitchFamily="34" charset="0"/>
            </a:endParaRPr>
          </a:p>
          <a:p>
            <a:pPr marL="830001" lvl="1" indent="-285750">
              <a:lnSpc>
                <a:spcPts val="2600"/>
              </a:lnSpc>
              <a:spcAft>
                <a:spcPts val="600"/>
              </a:spcAft>
              <a:buFont typeface="Arial" panose="020B0604020202020204" pitchFamily="34" charset="0"/>
              <a:buChar char="•"/>
            </a:pPr>
            <a:r>
              <a:rPr lang="en-US" sz="1800" b="1" dirty="0" smtClean="0">
                <a:solidFill>
                  <a:schemeClr val="bg1">
                    <a:lumMod val="65000"/>
                  </a:schemeClr>
                </a:solidFill>
                <a:latin typeface="Arial" panose="020B0604020202020204" pitchFamily="34" charset="0"/>
                <a:cs typeface="Arial" panose="020B0604020202020204" pitchFamily="34" charset="0"/>
              </a:rPr>
              <a:t>Form 100A (including the Common CV) of the applicant </a:t>
            </a:r>
            <a:r>
              <a:rPr lang="en-US" sz="1800" b="1" dirty="0">
                <a:solidFill>
                  <a:schemeClr val="bg1">
                    <a:lumMod val="65000"/>
                  </a:schemeClr>
                </a:solidFill>
                <a:latin typeface="Arial" panose="020B0604020202020204" pitchFamily="34" charset="0"/>
                <a:cs typeface="Arial" panose="020B0604020202020204" pitchFamily="34" charset="0"/>
              </a:rPr>
              <a:t>and </a:t>
            </a:r>
            <a:r>
              <a:rPr lang="en-US" sz="1800" b="1" dirty="0" smtClean="0">
                <a:solidFill>
                  <a:schemeClr val="bg1">
                    <a:lumMod val="65000"/>
                  </a:schemeClr>
                </a:solidFill>
                <a:latin typeface="Arial" panose="020B0604020202020204" pitchFamily="34" charset="0"/>
                <a:cs typeface="Arial" panose="020B0604020202020204" pitchFamily="34" charset="0"/>
              </a:rPr>
              <a:t>of </a:t>
            </a:r>
            <a:r>
              <a:rPr lang="en-US" sz="1800" b="1" dirty="0">
                <a:solidFill>
                  <a:schemeClr val="bg1">
                    <a:lumMod val="65000"/>
                  </a:schemeClr>
                </a:solidFill>
                <a:latin typeface="Arial" panose="020B0604020202020204" pitchFamily="34" charset="0"/>
                <a:cs typeface="Arial" panose="020B0604020202020204" pitchFamily="34" charset="0"/>
              </a:rPr>
              <a:t>any </a:t>
            </a:r>
            <a:r>
              <a:rPr lang="en-US" sz="1800" b="1" dirty="0" smtClean="0">
                <a:solidFill>
                  <a:schemeClr val="bg1">
                    <a:lumMod val="65000"/>
                  </a:schemeClr>
                </a:solidFill>
                <a:latin typeface="Arial" panose="020B0604020202020204" pitchFamily="34" charset="0"/>
                <a:cs typeface="Arial" panose="020B0604020202020204" pitchFamily="34" charset="0"/>
              </a:rPr>
              <a:t>co-applicants</a:t>
            </a:r>
            <a:endParaRPr lang="en-US" sz="1800" b="1" dirty="0">
              <a:solidFill>
                <a:schemeClr val="bg1">
                  <a:lumMod val="65000"/>
                </a:schemeClr>
              </a:solidFill>
              <a:latin typeface="Arial" panose="020B0604020202020204" pitchFamily="34" charset="0"/>
              <a:cs typeface="Arial" panose="020B0604020202020204" pitchFamily="34" charset="0"/>
            </a:endParaRPr>
          </a:p>
          <a:p>
            <a:pPr marL="830001" lvl="1" indent="-285750">
              <a:lnSpc>
                <a:spcPts val="2600"/>
              </a:lnSpc>
              <a:spcAft>
                <a:spcPts val="600"/>
              </a:spcAft>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Complete the Template for the Short CV or Biographical Notes (2 pages) of </a:t>
            </a:r>
            <a:r>
              <a:rPr lang="en-US" sz="1800" b="1" dirty="0" smtClean="0">
                <a:solidFill>
                  <a:schemeClr val="bg1">
                    <a:lumMod val="65000"/>
                  </a:schemeClr>
                </a:solidFill>
                <a:latin typeface="Arial" panose="020B0604020202020204" pitchFamily="34" charset="0"/>
                <a:cs typeface="Arial" panose="020B0604020202020204" pitchFamily="34" charset="0"/>
              </a:rPr>
              <a:t>any collaborators</a:t>
            </a:r>
          </a:p>
          <a:p>
            <a:pPr marL="830001" lvl="1" indent="-285750">
              <a:lnSpc>
                <a:spcPts val="2600"/>
              </a:lnSpc>
              <a:spcAft>
                <a:spcPts val="600"/>
              </a:spcAft>
              <a:buFont typeface="Arial" panose="020B0604020202020204" pitchFamily="34" charset="0"/>
              <a:buChar char="•"/>
            </a:pPr>
            <a:r>
              <a:rPr lang="en-US" sz="1800" b="1" dirty="0" smtClean="0">
                <a:solidFill>
                  <a:schemeClr val="bg1">
                    <a:lumMod val="65000"/>
                  </a:schemeClr>
                </a:solidFill>
                <a:latin typeface="Arial" panose="020B0604020202020204" pitchFamily="34" charset="0"/>
                <a:cs typeface="Arial" panose="020B0604020202020204" pitchFamily="34" charset="0"/>
              </a:rPr>
              <a:t>Rationale </a:t>
            </a:r>
            <a:r>
              <a:rPr lang="en-US" sz="1800" b="1" dirty="0">
                <a:solidFill>
                  <a:schemeClr val="bg1">
                    <a:lumMod val="65000"/>
                  </a:schemeClr>
                </a:solidFill>
                <a:latin typeface="Arial" panose="020B0604020202020204" pitchFamily="34" charset="0"/>
                <a:cs typeface="Arial" panose="020B0604020202020204" pitchFamily="34" charset="0"/>
              </a:rPr>
              <a:t>for budget and in-kind contributions from partner organizations </a:t>
            </a:r>
          </a:p>
          <a:p>
            <a:pPr marL="830001" lvl="1" indent="-285750">
              <a:lnSpc>
                <a:spcPts val="2600"/>
              </a:lnSpc>
              <a:spcAft>
                <a:spcPts val="600"/>
              </a:spcAft>
              <a:buFont typeface="Arial" panose="020B0604020202020204" pitchFamily="34" charset="0"/>
              <a:buChar char="•"/>
            </a:pPr>
            <a:r>
              <a:rPr lang="en-US" sz="1800" b="1" dirty="0" smtClean="0">
                <a:solidFill>
                  <a:schemeClr val="bg1">
                    <a:lumMod val="65000"/>
                  </a:schemeClr>
                </a:solidFill>
                <a:latin typeface="Arial" panose="020B0604020202020204" pitchFamily="34" charset="0"/>
                <a:cs typeface="Arial" panose="020B0604020202020204" pitchFamily="34" charset="0"/>
              </a:rPr>
              <a:t>Partner Organization Form</a:t>
            </a:r>
            <a:endParaRPr lang="en-US" sz="1800" b="1" dirty="0">
              <a:solidFill>
                <a:schemeClr val="bg1">
                  <a:lumMod val="65000"/>
                </a:schemeClr>
              </a:solidFill>
              <a:latin typeface="Arial" panose="020B0604020202020204" pitchFamily="34" charset="0"/>
              <a:cs typeface="Arial" panose="020B0604020202020204" pitchFamily="34" charset="0"/>
            </a:endParaRPr>
          </a:p>
          <a:p>
            <a:pPr marL="830001" lvl="1" indent="-285750">
              <a:lnSpc>
                <a:spcPts val="2600"/>
              </a:lnSpc>
              <a:spcAft>
                <a:spcPts val="600"/>
              </a:spcAft>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Any other relevant document (cover page, etc.)</a:t>
            </a: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See the instructions for NSERC’s online system</a:t>
            </a: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5"/>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25</a:t>
            </a:fld>
            <a:endParaRPr lang="en-US" dirty="0"/>
          </a:p>
        </p:txBody>
      </p:sp>
    </p:spTree>
    <p:extLst>
      <p:ext uri="{BB962C8B-B14F-4D97-AF65-F5344CB8AC3E}">
        <p14:creationId xmlns:p14="http://schemas.microsoft.com/office/powerpoint/2010/main" val="3062282791"/>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24241A2-5FAB-3042-AB57-85284D780BF3}"/>
              </a:ext>
            </a:extLst>
          </p:cNvPr>
          <p:cNvSpPr/>
          <p:nvPr/>
        </p:nvSpPr>
        <p:spPr>
          <a:xfrm>
            <a:off x="539930" y="2440298"/>
            <a:ext cx="5677180" cy="1323439"/>
          </a:xfrm>
          <a:prstGeom prst="rect">
            <a:avLst/>
          </a:prstGeom>
        </p:spPr>
        <p:txBody>
          <a:bodyPr wrap="square">
            <a:spAutoFit/>
          </a:bodyPr>
          <a:lstStyle/>
          <a:p>
            <a:r>
              <a:rPr lang="en-US" sz="4000" b="1" dirty="0" smtClean="0">
                <a:solidFill>
                  <a:srgbClr val="EF3340"/>
                </a:solidFill>
                <a:latin typeface="Arial" panose="020B0604020202020204" pitchFamily="34" charset="0"/>
                <a:cs typeface="Arial" panose="020B0604020202020204" pitchFamily="34" charset="0"/>
              </a:rPr>
              <a:t>How to complete the proposal…</a:t>
            </a:r>
            <a:endParaRPr lang="en-US" sz="40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BC68C82-F695-A049-8494-42CE7E3BE8F8}"/>
              </a:ext>
            </a:extLst>
          </p:cNvPr>
          <p:cNvPicPr>
            <a:picLocks noChangeAspect="1"/>
          </p:cNvPicPr>
          <p:nvPr/>
        </p:nvPicPr>
        <p:blipFill>
          <a:blip r:embed="rId3"/>
          <a:stretch>
            <a:fillRect/>
          </a:stretch>
        </p:blipFill>
        <p:spPr>
          <a:xfrm>
            <a:off x="539930" y="6319463"/>
            <a:ext cx="539930" cy="540125"/>
          </a:xfrm>
          <a:prstGeom prst="rect">
            <a:avLst/>
          </a:prstGeom>
        </p:spPr>
      </p:pic>
    </p:spTree>
    <p:extLst>
      <p:ext uri="{BB962C8B-B14F-4D97-AF65-F5344CB8AC3E}">
        <p14:creationId xmlns:p14="http://schemas.microsoft.com/office/powerpoint/2010/main" val="117625355"/>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24241A2-5FAB-3042-AB57-85284D780BF3}"/>
              </a:ext>
            </a:extLst>
          </p:cNvPr>
          <p:cNvSpPr/>
          <p:nvPr/>
        </p:nvSpPr>
        <p:spPr>
          <a:xfrm>
            <a:off x="418027" y="402193"/>
            <a:ext cx="5677180" cy="584775"/>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Proposal Sections &amp; Length </a:t>
            </a:r>
            <a:endParaRPr lang="en-US" sz="32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3"/>
          <a:stretch>
            <a:fillRect/>
          </a:stretch>
        </p:blipFill>
        <p:spPr>
          <a:xfrm>
            <a:off x="539930" y="6319463"/>
            <a:ext cx="539930" cy="540125"/>
          </a:xfrm>
          <a:prstGeom prst="rect">
            <a:avLst/>
          </a:prstGeom>
        </p:spPr>
      </p:pic>
      <p:graphicFrame>
        <p:nvGraphicFramePr>
          <p:cNvPr id="13" name="Table 12">
            <a:extLst>
              <a:ext uri="{FF2B5EF4-FFF2-40B4-BE49-F238E27FC236}">
                <a16:creationId xmlns:a16="http://schemas.microsoft.com/office/drawing/2014/main" id="{E5F2F44D-F7C1-1C4E-96AF-9B9B880B396F}"/>
              </a:ext>
            </a:extLst>
          </p:cNvPr>
          <p:cNvGraphicFramePr>
            <a:graphicFrameLocks noGrp="1"/>
          </p:cNvGraphicFramePr>
          <p:nvPr>
            <p:extLst>
              <p:ext uri="{D42A27DB-BD31-4B8C-83A1-F6EECF244321}">
                <p14:modId xmlns:p14="http://schemas.microsoft.com/office/powerpoint/2010/main" val="2527411544"/>
              </p:ext>
            </p:extLst>
          </p:nvPr>
        </p:nvGraphicFramePr>
        <p:xfrm>
          <a:off x="586751" y="1540321"/>
          <a:ext cx="11057883" cy="4596262"/>
        </p:xfrm>
        <a:graphic>
          <a:graphicData uri="http://schemas.openxmlformats.org/drawingml/2006/table">
            <a:tbl>
              <a:tblPr firstRow="1" bandRow="1">
                <a:tableStyleId>{5C22544A-7EE6-4342-B048-85BDC9FD1C3A}</a:tableStyleId>
              </a:tblPr>
              <a:tblGrid>
                <a:gridCol w="1949112">
                  <a:extLst>
                    <a:ext uri="{9D8B030D-6E8A-4147-A177-3AD203B41FA5}">
                      <a16:colId xmlns:a16="http://schemas.microsoft.com/office/drawing/2014/main" val="4092909891"/>
                    </a:ext>
                  </a:extLst>
                </a:gridCol>
                <a:gridCol w="1981200">
                  <a:extLst>
                    <a:ext uri="{9D8B030D-6E8A-4147-A177-3AD203B41FA5}">
                      <a16:colId xmlns:a16="http://schemas.microsoft.com/office/drawing/2014/main" val="20001"/>
                    </a:ext>
                  </a:extLst>
                </a:gridCol>
                <a:gridCol w="511343">
                  <a:extLst>
                    <a:ext uri="{9D8B030D-6E8A-4147-A177-3AD203B41FA5}">
                      <a16:colId xmlns:a16="http://schemas.microsoft.com/office/drawing/2014/main" val="20002"/>
                    </a:ext>
                  </a:extLst>
                </a:gridCol>
                <a:gridCol w="1737514">
                  <a:extLst>
                    <a:ext uri="{9D8B030D-6E8A-4147-A177-3AD203B41FA5}">
                      <a16:colId xmlns:a16="http://schemas.microsoft.com/office/drawing/2014/main" val="20003"/>
                    </a:ext>
                  </a:extLst>
                </a:gridCol>
                <a:gridCol w="169400">
                  <a:extLst>
                    <a:ext uri="{9D8B030D-6E8A-4147-A177-3AD203B41FA5}">
                      <a16:colId xmlns:a16="http://schemas.microsoft.com/office/drawing/2014/main" val="20004"/>
                    </a:ext>
                  </a:extLst>
                </a:gridCol>
                <a:gridCol w="1889914">
                  <a:extLst>
                    <a:ext uri="{9D8B030D-6E8A-4147-A177-3AD203B41FA5}">
                      <a16:colId xmlns:a16="http://schemas.microsoft.com/office/drawing/2014/main" val="20005"/>
                    </a:ext>
                  </a:extLst>
                </a:gridCol>
                <a:gridCol w="394172">
                  <a:extLst>
                    <a:ext uri="{9D8B030D-6E8A-4147-A177-3AD203B41FA5}">
                      <a16:colId xmlns:a16="http://schemas.microsoft.com/office/drawing/2014/main" val="20006"/>
                    </a:ext>
                  </a:extLst>
                </a:gridCol>
                <a:gridCol w="2425228">
                  <a:extLst>
                    <a:ext uri="{9D8B030D-6E8A-4147-A177-3AD203B41FA5}">
                      <a16:colId xmlns:a16="http://schemas.microsoft.com/office/drawing/2014/main" val="20007"/>
                    </a:ext>
                  </a:extLst>
                </a:gridCol>
              </a:tblGrid>
              <a:tr h="685804">
                <a:tc>
                  <a:txBody>
                    <a:bodyPr/>
                    <a:lstStyle/>
                    <a:p>
                      <a:pPr algn="ctr"/>
                      <a:endParaRPr lang="en-US" sz="1600" dirty="0">
                        <a:solidFill>
                          <a:schemeClr val="bg1"/>
                        </a:solidFill>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tc gridSpan="7">
                  <a:txBody>
                    <a:bodyPr/>
                    <a:lstStyle/>
                    <a:p>
                      <a:r>
                        <a:rPr lang="en-US" sz="2000" b="1" dirty="0" smtClean="0">
                          <a:effectLst/>
                        </a:rPr>
                        <a:t>Average annual request</a:t>
                      </a:r>
                    </a:p>
                    <a:p>
                      <a:r>
                        <a:rPr lang="en-US" sz="2000" b="1" dirty="0" smtClean="0">
                          <a:effectLst/>
                        </a:rPr>
                        <a:t>Suggested</a:t>
                      </a:r>
                      <a:r>
                        <a:rPr lang="en-US" sz="2000" b="1" baseline="0" dirty="0" smtClean="0">
                          <a:effectLst/>
                        </a:rPr>
                        <a:t> </a:t>
                      </a:r>
                      <a:r>
                        <a:rPr lang="en-US" sz="2000" b="1" dirty="0" smtClean="0">
                          <a:effectLst/>
                        </a:rPr>
                        <a:t>number of pages per section </a:t>
                      </a:r>
                      <a:endParaRPr lang="en-US" sz="2000" dirty="0">
                        <a:solidFill>
                          <a:schemeClr val="bg1"/>
                        </a:solidFill>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tc hMerge="1">
                  <a:txBody>
                    <a:bodyPr/>
                    <a:lstStyle/>
                    <a:p>
                      <a:endParaRPr lang="en-US" dirty="0"/>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tc hMerge="1">
                  <a:txBody>
                    <a:bodyPr/>
                    <a:lstStyle/>
                    <a:p>
                      <a:endParaRPr lang="en-US"/>
                    </a:p>
                  </a:txBody>
                  <a:tcPr/>
                </a:tc>
                <a:tc hMerge="1">
                  <a:txBody>
                    <a:bodyPr/>
                    <a:lstStyle/>
                    <a:p>
                      <a:endParaRPr lang="en-US" dirty="0"/>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tc hMerge="1">
                  <a:txBody>
                    <a:bodyPr/>
                    <a:lstStyle/>
                    <a:p>
                      <a:endParaRPr lang="en-US"/>
                    </a:p>
                  </a:txBody>
                  <a:tcPr/>
                </a:tc>
                <a:tc hMerge="1">
                  <a:txBody>
                    <a:bodyPr/>
                    <a:lstStyle/>
                    <a:p>
                      <a:endParaRPr lang="en-US" dirty="0"/>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3340"/>
                    </a:solidFill>
                  </a:tcPr>
                </a:tc>
                <a:tc hMerge="1">
                  <a:txBody>
                    <a:bodyPr/>
                    <a:lstStyle/>
                    <a:p>
                      <a:endParaRPr lang="en-US"/>
                    </a:p>
                  </a:txBody>
                  <a:tcPr/>
                </a:tc>
                <a:extLst>
                  <a:ext uri="{0D108BD9-81ED-4DB2-BD59-A6C34878D82A}">
                    <a16:rowId xmlns:a16="http://schemas.microsoft.com/office/drawing/2014/main" val="1042456260"/>
                  </a:ext>
                </a:extLst>
              </a:tr>
              <a:tr h="266158">
                <a:tc>
                  <a:txBody>
                    <a:bodyPr/>
                    <a:lstStyle/>
                    <a:p>
                      <a:pPr algn="l">
                        <a:spcAft>
                          <a:spcPts val="600"/>
                        </a:spcAft>
                      </a:pPr>
                      <a:r>
                        <a:rPr lang="en-CA" sz="1600" b="1" dirty="0" smtClean="0">
                          <a:solidFill>
                            <a:schemeClr val="bg1"/>
                          </a:solidFill>
                          <a:latin typeface="Arial" panose="020B0604020202020204" pitchFamily="34" charset="0"/>
                          <a:cs typeface="Arial" panose="020B0604020202020204" pitchFamily="34" charset="0"/>
                        </a:rPr>
                        <a:t>Section</a:t>
                      </a:r>
                      <a:endParaRPr lang="en-US" sz="1600" b="1" dirty="0" smtClean="0">
                        <a:solidFill>
                          <a:schemeClr val="bg1"/>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F3340"/>
                    </a:solidFill>
                  </a:tcPr>
                </a:tc>
                <a:tc gridSpan="2">
                  <a:txBody>
                    <a:bodyPr/>
                    <a:lstStyle/>
                    <a:p>
                      <a:pPr algn="l">
                        <a:spcAft>
                          <a:spcPts val="600"/>
                        </a:spcAft>
                      </a:pPr>
                      <a:r>
                        <a:rPr lang="en-CA" sz="1600" b="1" dirty="0" smtClean="0">
                          <a:solidFill>
                            <a:schemeClr val="bg1"/>
                          </a:solidFill>
                          <a:latin typeface="Arial" panose="020B0604020202020204" pitchFamily="34" charset="0"/>
                          <a:cs typeface="Arial" panose="020B0604020202020204" pitchFamily="34" charset="0"/>
                        </a:rPr>
                        <a:t>Up to</a:t>
                      </a:r>
                      <a:r>
                        <a:rPr lang="en-CA" sz="1600" b="1" baseline="0" dirty="0" smtClean="0">
                          <a:solidFill>
                            <a:schemeClr val="bg1"/>
                          </a:solidFill>
                          <a:latin typeface="Arial" panose="020B0604020202020204" pitchFamily="34" charset="0"/>
                          <a:cs typeface="Arial" panose="020B0604020202020204" pitchFamily="34" charset="0"/>
                        </a:rPr>
                        <a:t> &amp; including </a:t>
                      </a:r>
                      <a:r>
                        <a:rPr lang="en-CA" sz="1600" b="1" dirty="0" smtClean="0">
                          <a:solidFill>
                            <a:schemeClr val="bg1"/>
                          </a:solidFill>
                          <a:latin typeface="Arial" panose="020B0604020202020204" pitchFamily="34" charset="0"/>
                          <a:cs typeface="Arial" panose="020B0604020202020204" pitchFamily="34" charset="0"/>
                        </a:rPr>
                        <a:t>$30,000/year</a:t>
                      </a:r>
                      <a:endParaRPr lang="en-US" sz="1600" b="1" dirty="0" smtClean="0">
                        <a:solidFill>
                          <a:schemeClr val="bg1"/>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F3340"/>
                    </a:solidFill>
                  </a:tcPr>
                </a:tc>
                <a:tc hMerge="1">
                  <a:txBody>
                    <a:bodyPr/>
                    <a:lstStyle/>
                    <a:p>
                      <a:pPr algn="l">
                        <a:spcAft>
                          <a:spcPts val="600"/>
                        </a:spcAft>
                      </a:pPr>
                      <a:endParaRPr lang="en-US" sz="1600" b="1" dirty="0" smtClean="0">
                        <a:solidFill>
                          <a:schemeClr val="bg1"/>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F3340"/>
                    </a:solidFill>
                  </a:tcPr>
                </a:tc>
                <a:tc gridSpan="2">
                  <a:txBody>
                    <a:bodyPr/>
                    <a:lstStyle/>
                    <a:p>
                      <a:pPr algn="l">
                        <a:spcAft>
                          <a:spcPts val="600"/>
                        </a:spcAft>
                      </a:pPr>
                      <a:r>
                        <a:rPr lang="en-CA" sz="1600" b="1" dirty="0" smtClean="0">
                          <a:solidFill>
                            <a:schemeClr val="bg1"/>
                          </a:solidFill>
                          <a:latin typeface="Arial" panose="020B0604020202020204" pitchFamily="34" charset="0"/>
                          <a:cs typeface="Arial" panose="020B0604020202020204" pitchFamily="34" charset="0"/>
                        </a:rPr>
                        <a:t>$30,001 to $300,000/year</a:t>
                      </a:r>
                      <a:endParaRPr lang="en-US" sz="1600" b="1" dirty="0" smtClean="0">
                        <a:solidFill>
                          <a:schemeClr val="bg1"/>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F3340"/>
                    </a:solidFill>
                  </a:tcPr>
                </a:tc>
                <a:tc hMerge="1">
                  <a:txBody>
                    <a:bodyPr/>
                    <a:lstStyle/>
                    <a:p>
                      <a:pPr algn="l">
                        <a:spcAft>
                          <a:spcPts val="600"/>
                        </a:spcAft>
                      </a:pPr>
                      <a:endParaRPr lang="en-US" sz="1600" b="1" dirty="0" smtClean="0">
                        <a:solidFill>
                          <a:schemeClr val="bg1"/>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F3340"/>
                    </a:solidFill>
                  </a:tcPr>
                </a:tc>
                <a:tc gridSpan="2">
                  <a:txBody>
                    <a:bodyPr/>
                    <a:lstStyle/>
                    <a:p>
                      <a:pPr algn="l">
                        <a:spcAft>
                          <a:spcPts val="600"/>
                        </a:spcAft>
                      </a:pPr>
                      <a:r>
                        <a:rPr lang="en-CA" sz="1600" b="1" dirty="0" smtClean="0">
                          <a:solidFill>
                            <a:schemeClr val="bg1"/>
                          </a:solidFill>
                          <a:latin typeface="Arial" panose="020B0604020202020204" pitchFamily="34" charset="0"/>
                          <a:cs typeface="Arial" panose="020B0604020202020204" pitchFamily="34" charset="0"/>
                        </a:rPr>
                        <a:t>More than $300,000/year</a:t>
                      </a:r>
                      <a:endParaRPr lang="en-US" sz="1600" b="1" dirty="0" smtClean="0">
                        <a:solidFill>
                          <a:schemeClr val="bg1"/>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F3340"/>
                    </a:solidFill>
                  </a:tcPr>
                </a:tc>
                <a:tc hMerge="1">
                  <a:txBody>
                    <a:bodyPr/>
                    <a:lstStyle/>
                    <a:p>
                      <a:pPr algn="l">
                        <a:spcAft>
                          <a:spcPts val="600"/>
                        </a:spcAft>
                      </a:pPr>
                      <a:endParaRPr lang="en-US" sz="1600" b="1" dirty="0" smtClean="0">
                        <a:solidFill>
                          <a:schemeClr val="bg1"/>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F3340"/>
                    </a:solidFill>
                  </a:tcPr>
                </a:tc>
                <a:tc>
                  <a:txBody>
                    <a:bodyPr/>
                    <a:lstStyle/>
                    <a:p>
                      <a:pPr algn="l">
                        <a:spcAft>
                          <a:spcPts val="600"/>
                        </a:spcAft>
                      </a:pPr>
                      <a:r>
                        <a:rPr lang="en-CA" sz="1600" b="1" dirty="0" smtClean="0">
                          <a:solidFill>
                            <a:schemeClr val="bg1"/>
                          </a:solidFill>
                          <a:latin typeface="Arial" panose="020B0604020202020204" pitchFamily="34" charset="0"/>
                          <a:cs typeface="Arial" panose="020B0604020202020204" pitchFamily="34" charset="0"/>
                        </a:rPr>
                        <a:t>More than $750,000/year</a:t>
                      </a:r>
                      <a:endParaRPr lang="en-US" sz="1600" b="1" dirty="0" smtClean="0">
                        <a:solidFill>
                          <a:schemeClr val="bg1"/>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F3340"/>
                    </a:solidFill>
                  </a:tcPr>
                </a:tc>
                <a:extLst>
                  <a:ext uri="{0D108BD9-81ED-4DB2-BD59-A6C34878D82A}">
                    <a16:rowId xmlns:a16="http://schemas.microsoft.com/office/drawing/2014/main" val="3826701904"/>
                  </a:ext>
                </a:extLst>
              </a:tr>
              <a:tr h="266158">
                <a:tc>
                  <a:txBody>
                    <a:bodyPr/>
                    <a:lstStyle/>
                    <a:p>
                      <a:pPr algn="l">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Background</a:t>
                      </a:r>
                      <a:r>
                        <a:rPr lang="en-CA" sz="1600" b="1" baseline="0" dirty="0" smtClean="0">
                          <a:solidFill>
                            <a:schemeClr val="bg1">
                              <a:lumMod val="50000"/>
                            </a:schemeClr>
                          </a:solidFill>
                          <a:latin typeface="Arial" panose="020B0604020202020204" pitchFamily="34" charset="0"/>
                          <a:cs typeface="Arial" panose="020B0604020202020204" pitchFamily="34" charset="0"/>
                        </a:rPr>
                        <a:t> and Expected Outcomes</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rgbClr val="EF334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1</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rgbClr val="EF334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rgbClr val="EF334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2</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rgbClr val="EF334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rgbClr val="EF334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3</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rgbClr val="EF334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rgbClr val="EF334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3</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rgbClr val="EF334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extLst>
                  <a:ext uri="{0D108BD9-81ED-4DB2-BD59-A6C34878D82A}">
                    <a16:rowId xmlns:a16="http://schemas.microsoft.com/office/drawing/2014/main" val="10002"/>
                  </a:ext>
                </a:extLst>
              </a:tr>
              <a:tr h="266158">
                <a:tc>
                  <a:txBody>
                    <a:bodyPr/>
                    <a:lstStyle/>
                    <a:p>
                      <a:pPr algn="l">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Partnership</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1</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31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2</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3</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5</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extLst>
                  <a:ext uri="{0D108BD9-81ED-4DB2-BD59-A6C34878D82A}">
                    <a16:rowId xmlns:a16="http://schemas.microsoft.com/office/drawing/2014/main" val="10003"/>
                  </a:ext>
                </a:extLst>
              </a:tr>
              <a:tr h="266158">
                <a:tc>
                  <a:txBody>
                    <a:bodyPr/>
                    <a:lstStyle/>
                    <a:p>
                      <a:pPr algn="l">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Proposal</a:t>
                      </a:r>
                    </a:p>
                  </a:txBody>
                  <a:tcPr marL="144000" marR="144000" marT="72000" marB="7200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2</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4</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5</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10-15</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extLst>
                  <a:ext uri="{0D108BD9-81ED-4DB2-BD59-A6C34878D82A}">
                    <a16:rowId xmlns:a16="http://schemas.microsoft.com/office/drawing/2014/main" val="10004"/>
                  </a:ext>
                </a:extLst>
              </a:tr>
              <a:tr h="266157">
                <a:tc>
                  <a:txBody>
                    <a:bodyPr/>
                    <a:lstStyle/>
                    <a:p>
                      <a:pPr algn="l">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Team</a:t>
                      </a:r>
                      <a:r>
                        <a:rPr lang="en-CA" sz="1600" b="1" baseline="0" dirty="0" smtClean="0">
                          <a:solidFill>
                            <a:schemeClr val="bg1">
                              <a:lumMod val="50000"/>
                            </a:schemeClr>
                          </a:solidFill>
                          <a:latin typeface="Arial" panose="020B0604020202020204" pitchFamily="34" charset="0"/>
                          <a:cs typeface="Arial" panose="020B0604020202020204" pitchFamily="34" charset="0"/>
                        </a:rPr>
                        <a:t> </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0.5</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1</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2</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4</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extLst>
                  <a:ext uri="{0D108BD9-81ED-4DB2-BD59-A6C34878D82A}">
                    <a16:rowId xmlns:a16="http://schemas.microsoft.com/office/drawing/2014/main" val="10005"/>
                  </a:ext>
                </a:extLst>
              </a:tr>
              <a:tr h="266158">
                <a:tc>
                  <a:txBody>
                    <a:bodyPr/>
                    <a:lstStyle/>
                    <a:p>
                      <a:pPr algn="l">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Training Plan</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0.5</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1</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2</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ctr">
                        <a:spcAft>
                          <a:spcPts val="600"/>
                        </a:spcAft>
                      </a:pP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3</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extLst>
                  <a:ext uri="{0D108BD9-81ED-4DB2-BD59-A6C34878D82A}">
                    <a16:rowId xmlns:a16="http://schemas.microsoft.com/office/drawing/2014/main" val="10006"/>
                  </a:ext>
                </a:extLst>
              </a:tr>
              <a:tr h="266158">
                <a:tc>
                  <a:txBody>
                    <a:bodyPr/>
                    <a:lstStyle/>
                    <a:p>
                      <a:pPr algn="l">
                        <a:spcAft>
                          <a:spcPts val="600"/>
                        </a:spcAft>
                      </a:pPr>
                      <a:endParaRPr lang="en-US" sz="1600" b="0"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gridSpan="7">
                  <a:txBody>
                    <a:bodyPr/>
                    <a:lstStyle/>
                    <a:p>
                      <a:pPr algn="ctr">
                        <a:spcAft>
                          <a:spcPts val="600"/>
                        </a:spcAft>
                      </a:pPr>
                      <a:r>
                        <a:rPr lang="en-US" sz="2000" b="1" dirty="0" smtClean="0">
                          <a:solidFill>
                            <a:schemeClr val="bg1">
                              <a:lumMod val="50000"/>
                            </a:schemeClr>
                          </a:solidFill>
                          <a:effectLst/>
                        </a:rPr>
                        <a:t>Total number of pages including NSERC template text</a:t>
                      </a:r>
                      <a:endParaRPr lang="en-US" sz="20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175" cap="flat" cmpd="sng" algn="ctr">
                      <a:solidFill>
                        <a:srgbClr val="FF0000"/>
                      </a:solidFill>
                      <a:prstDash val="solid"/>
                      <a:round/>
                      <a:headEnd type="none" w="med" len="med"/>
                      <a:tailEnd type="none" w="med" len="med"/>
                    </a:lnB>
                    <a:solidFill>
                      <a:srgbClr val="EBECED"/>
                    </a:solidFill>
                  </a:tcPr>
                </a:tc>
                <a:tc hMerge="1">
                  <a:txBody>
                    <a:bodyPr/>
                    <a:lstStyle/>
                    <a:p>
                      <a:pPr algn="l">
                        <a:spcAft>
                          <a:spcPts val="600"/>
                        </a:spcAft>
                      </a:pPr>
                      <a:endParaRPr lang="en-US" sz="1400" b="1" dirty="0" smtClean="0">
                        <a:solidFill>
                          <a:srgbClr val="A5A4A8"/>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rgbClr val="EF334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hMerge="1">
                  <a:txBody>
                    <a:bodyPr/>
                    <a:lstStyle/>
                    <a:p>
                      <a:endParaRPr lang="en-US"/>
                    </a:p>
                  </a:txBody>
                  <a:tcPr/>
                </a:tc>
                <a:tc hMerge="1">
                  <a:txBody>
                    <a:bodyPr/>
                    <a:lstStyle/>
                    <a:p>
                      <a:pPr algn="l">
                        <a:spcAft>
                          <a:spcPts val="600"/>
                        </a:spcAft>
                      </a:pPr>
                      <a:endParaRPr lang="en-US" sz="1400" b="1" dirty="0" smtClean="0">
                        <a:solidFill>
                          <a:srgbClr val="A5A4A8"/>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rgbClr val="EF334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hMerge="1">
                  <a:txBody>
                    <a:bodyPr/>
                    <a:lstStyle/>
                    <a:p>
                      <a:endParaRPr lang="en-US"/>
                    </a:p>
                  </a:txBody>
                  <a:tcPr/>
                </a:tc>
                <a:tc hMerge="1">
                  <a:txBody>
                    <a:bodyPr/>
                    <a:lstStyle/>
                    <a:p>
                      <a:pPr algn="l">
                        <a:spcAft>
                          <a:spcPts val="600"/>
                        </a:spcAft>
                      </a:pPr>
                      <a:endParaRPr lang="en-US" sz="1400" b="1" dirty="0" smtClean="0">
                        <a:solidFill>
                          <a:srgbClr val="A5A4A8"/>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rgbClr val="EF334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hMerge="1">
                  <a:txBody>
                    <a:bodyPr/>
                    <a:lstStyle/>
                    <a:p>
                      <a:endParaRPr lang="en-US"/>
                    </a:p>
                  </a:txBody>
                  <a:tcPr/>
                </a:tc>
                <a:extLst>
                  <a:ext uri="{0D108BD9-81ED-4DB2-BD59-A6C34878D82A}">
                    <a16:rowId xmlns:a16="http://schemas.microsoft.com/office/drawing/2014/main" val="10007"/>
                  </a:ext>
                </a:extLst>
              </a:tr>
              <a:tr h="266158">
                <a:tc>
                  <a:txBody>
                    <a:bodyPr/>
                    <a:lstStyle/>
                    <a:p>
                      <a:pPr algn="l">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Total</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5</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10</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hMerge="1">
                  <a:txBody>
                    <a:bodyPr/>
                    <a:lstStyle/>
                    <a:p>
                      <a:endParaRPr lang="en-US"/>
                    </a:p>
                  </a:txBody>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15</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hMerge="1">
                  <a:txBody>
                    <a:bodyPr/>
                    <a:lstStyle/>
                    <a:p>
                      <a:endParaRPr lang="en-US"/>
                    </a:p>
                  </a:txBody>
                  <a:tcPr/>
                </a:tc>
                <a:tc gridSpan="2">
                  <a:txBody>
                    <a:bodyPr/>
                    <a:lstStyle/>
                    <a:p>
                      <a:pPr algn="ctr">
                        <a:spcAft>
                          <a:spcPts val="600"/>
                        </a:spcAft>
                      </a:pPr>
                      <a:r>
                        <a:rPr lang="en-CA" sz="1600" b="1" dirty="0" smtClean="0">
                          <a:solidFill>
                            <a:schemeClr val="bg1">
                              <a:lumMod val="50000"/>
                            </a:schemeClr>
                          </a:solidFill>
                          <a:latin typeface="Arial" panose="020B0604020202020204" pitchFamily="34" charset="0"/>
                          <a:cs typeface="Arial" panose="020B0604020202020204" pitchFamily="34" charset="0"/>
                        </a:rPr>
                        <a:t>25-30</a:t>
                      </a:r>
                      <a:endParaRPr lang="en-US" sz="1600" b="1" dirty="0" smtClean="0">
                        <a:solidFill>
                          <a:schemeClr val="bg1">
                            <a:lumMod val="50000"/>
                          </a:schemeClr>
                        </a:solidFill>
                        <a:latin typeface="Arial" panose="020B0604020202020204" pitchFamily="34" charset="0"/>
                        <a:cs typeface="Arial" panose="020B0604020202020204" pitchFamily="34" charset="0"/>
                      </a:endParaRPr>
                    </a:p>
                  </a:txBody>
                  <a:tcPr marL="144000" marR="144000" marT="72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175" cap="flat" cmpd="sng" algn="ctr">
                      <a:solidFill>
                        <a:srgbClr val="FF0000"/>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hMerge="1">
                  <a:txBody>
                    <a:bodyPr/>
                    <a:lstStyle/>
                    <a:p>
                      <a:endParaRPr lang="en-US"/>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65478037"/>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24241A2-5FAB-3042-AB57-85284D780BF3}"/>
              </a:ext>
            </a:extLst>
          </p:cNvPr>
          <p:cNvSpPr/>
          <p:nvPr/>
        </p:nvSpPr>
        <p:spPr>
          <a:xfrm>
            <a:off x="539930" y="2440298"/>
            <a:ext cx="5677180" cy="1323439"/>
          </a:xfrm>
          <a:prstGeom prst="rect">
            <a:avLst/>
          </a:prstGeom>
        </p:spPr>
        <p:txBody>
          <a:bodyPr wrap="square">
            <a:spAutoFit/>
          </a:bodyPr>
          <a:lstStyle/>
          <a:p>
            <a:r>
              <a:rPr lang="en-US" sz="4000" b="1" dirty="0" smtClean="0">
                <a:solidFill>
                  <a:srgbClr val="EF3340"/>
                </a:solidFill>
                <a:latin typeface="Arial" panose="020B0604020202020204" pitchFamily="34" charset="0"/>
                <a:cs typeface="Arial" panose="020B0604020202020204" pitchFamily="34" charset="0"/>
              </a:rPr>
              <a:t>Assessment of applications…</a:t>
            </a:r>
            <a:endParaRPr lang="en-US" sz="40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BC68C82-F695-A049-8494-42CE7E3BE8F8}"/>
              </a:ext>
            </a:extLst>
          </p:cNvPr>
          <p:cNvPicPr>
            <a:picLocks noChangeAspect="1"/>
          </p:cNvPicPr>
          <p:nvPr/>
        </p:nvPicPr>
        <p:blipFill>
          <a:blip r:embed="rId3"/>
          <a:stretch>
            <a:fillRect/>
          </a:stretch>
        </p:blipFill>
        <p:spPr>
          <a:xfrm>
            <a:off x="539930" y="6319463"/>
            <a:ext cx="539930" cy="540125"/>
          </a:xfrm>
          <a:prstGeom prst="rect">
            <a:avLst/>
          </a:prstGeom>
        </p:spPr>
      </p:pic>
    </p:spTree>
    <p:extLst>
      <p:ext uri="{BB962C8B-B14F-4D97-AF65-F5344CB8AC3E}">
        <p14:creationId xmlns:p14="http://schemas.microsoft.com/office/powerpoint/2010/main" val="891513913"/>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352187" y="1067432"/>
            <a:ext cx="4641273" cy="4568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a:extLst>
              <a:ext uri="{FF2B5EF4-FFF2-40B4-BE49-F238E27FC236}">
                <a16:creationId xmlns:a16="http://schemas.microsoft.com/office/drawing/2014/main" id="{724241A2-5FAB-3042-AB57-85284D780BF3}"/>
              </a:ext>
            </a:extLst>
          </p:cNvPr>
          <p:cNvSpPr/>
          <p:nvPr/>
        </p:nvSpPr>
        <p:spPr>
          <a:xfrm>
            <a:off x="418027" y="402192"/>
            <a:ext cx="4125102" cy="1077467"/>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How applications are reviewed</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539930" y="1979575"/>
            <a:ext cx="10044993" cy="2067233"/>
          </a:xfrm>
          <a:prstGeom prst="rect">
            <a:avLst/>
          </a:prstGeom>
          <a:noFill/>
        </p:spPr>
        <p:txBody>
          <a:bodyPr wrap="square" rtlCol="0">
            <a:spAutoFit/>
          </a:bodyPr>
          <a:lstStyle/>
          <a:p>
            <a:pPr>
              <a:lnSpc>
                <a:spcPts val="2600"/>
              </a:lnSpc>
              <a:spcAft>
                <a:spcPts val="1200"/>
              </a:spcAft>
            </a:pPr>
            <a:r>
              <a:rPr lang="en-US" sz="2000" b="1" dirty="0" smtClean="0">
                <a:solidFill>
                  <a:srgbClr val="7F7F7F"/>
                </a:solidFill>
                <a:latin typeface="Arial" panose="020B0604020202020204" pitchFamily="34" charset="0"/>
                <a:cs typeface="Arial" panose="020B0604020202020204" pitchFamily="34" charset="0"/>
              </a:rPr>
              <a:t>NSERC has adopted a financial risk-based approach that includes various assessment tools</a:t>
            </a:r>
            <a:endParaRPr lang="en-US" sz="2000" b="1" dirty="0">
              <a:solidFill>
                <a:srgbClr val="7F7F7F"/>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Reduces burden and delays</a:t>
            </a:r>
            <a:endParaRPr lang="en-US" sz="1800" b="1" dirty="0">
              <a:solidFill>
                <a:srgbClr val="A5A4A8"/>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Recognizes risk as a function of project complexity and funds requested</a:t>
            </a:r>
            <a:endParaRPr lang="en-US" sz="1800" b="1" dirty="0">
              <a:solidFill>
                <a:srgbClr val="A5A4A8"/>
              </a:solidFill>
              <a:latin typeface="Arial" panose="020B0604020202020204" pitchFamily="34" charset="0"/>
              <a:cs typeface="Arial" panose="020B0604020202020204" pitchFamily="34" charset="0"/>
            </a:endParaRPr>
          </a:p>
          <a:p>
            <a:pPr>
              <a:lnSpc>
                <a:spcPts val="2600"/>
              </a:lnSpc>
              <a:spcAft>
                <a:spcPts val="600"/>
              </a:spcAft>
            </a:pPr>
            <a:endParaRPr lang="en-US" sz="1600" b="1" dirty="0">
              <a:solidFill>
                <a:srgbClr val="7F7F7F"/>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5"/>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29</a:t>
            </a:fld>
            <a:endParaRPr lang="en-US"/>
          </a:p>
        </p:txBody>
      </p:sp>
    </p:spTree>
    <p:extLst>
      <p:ext uri="{BB962C8B-B14F-4D97-AF65-F5344CB8AC3E}">
        <p14:creationId xmlns:p14="http://schemas.microsoft.com/office/powerpoint/2010/main" val="270814382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Oval 22"/>
          <p:cNvSpPr/>
          <p:nvPr/>
        </p:nvSpPr>
        <p:spPr>
          <a:xfrm>
            <a:off x="6712036" y="2820194"/>
            <a:ext cx="2881746" cy="2881746"/>
          </a:xfrm>
          <a:prstGeom prst="ellipse">
            <a:avLst/>
          </a:prstGeom>
          <a:solidFill>
            <a:srgbClr val="DCD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Oval 21"/>
          <p:cNvSpPr/>
          <p:nvPr/>
        </p:nvSpPr>
        <p:spPr>
          <a:xfrm>
            <a:off x="1673007" y="2817944"/>
            <a:ext cx="2881746" cy="2881746"/>
          </a:xfrm>
          <a:prstGeom prst="ellipse">
            <a:avLst/>
          </a:prstGeom>
          <a:solidFill>
            <a:srgbClr val="DCDC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Rectangle 2">
            <a:extLst>
              <a:ext uri="{FF2B5EF4-FFF2-40B4-BE49-F238E27FC236}">
                <a16:creationId xmlns:a16="http://schemas.microsoft.com/office/drawing/2014/main" id="{724241A2-5FAB-3042-AB57-85284D780BF3}"/>
              </a:ext>
            </a:extLst>
          </p:cNvPr>
          <p:cNvSpPr/>
          <p:nvPr/>
        </p:nvSpPr>
        <p:spPr>
          <a:xfrm>
            <a:off x="418027" y="402192"/>
            <a:ext cx="5677180" cy="584775"/>
          </a:xfrm>
          <a:prstGeom prst="rect">
            <a:avLst/>
          </a:prstGeom>
        </p:spPr>
        <p:txBody>
          <a:bodyPr wrap="square">
            <a:spAutoFit/>
          </a:bodyPr>
          <a:lstStyle/>
          <a:p>
            <a:r>
              <a:rPr lang="en-US" sz="3200" b="1" dirty="0">
                <a:solidFill>
                  <a:srgbClr val="EF3340"/>
                </a:solidFill>
                <a:latin typeface="Arial" panose="020B0604020202020204" pitchFamily="34" charset="0"/>
                <a:cs typeface="Arial" panose="020B0604020202020204" pitchFamily="34" charset="0"/>
              </a:rPr>
              <a:t>Alliance </a:t>
            </a:r>
            <a:r>
              <a:rPr lang="en-US" sz="3200" b="1" dirty="0" smtClean="0">
                <a:solidFill>
                  <a:srgbClr val="EF3340"/>
                </a:solidFill>
                <a:latin typeface="Arial" panose="020B0604020202020204" pitchFamily="34" charset="0"/>
                <a:cs typeface="Arial" panose="020B0604020202020204" pitchFamily="34" charset="0"/>
              </a:rPr>
              <a:t>Grants…</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539930" y="1265833"/>
            <a:ext cx="10894226" cy="1067665"/>
          </a:xfrm>
          <a:prstGeom prst="rect">
            <a:avLst/>
          </a:prstGeom>
          <a:noFill/>
        </p:spPr>
        <p:txBody>
          <a:bodyPr wrap="square" rtlCol="0">
            <a:spAutoFit/>
          </a:bodyPr>
          <a:lstStyle/>
          <a:p>
            <a:pPr>
              <a:lnSpc>
                <a:spcPts val="2600"/>
              </a:lnSpc>
            </a:pPr>
            <a:r>
              <a:rPr lang="en-CA" sz="2000" b="1" dirty="0">
                <a:solidFill>
                  <a:srgbClr val="7F7F7F"/>
                </a:solidFill>
                <a:latin typeface="Arial" panose="020B0604020202020204" pitchFamily="34" charset="0"/>
                <a:cs typeface="Arial" panose="020B0604020202020204" pitchFamily="34" charset="0"/>
              </a:rPr>
              <a:t>were designed in consultation with the community and create an enabling platform for starting and growing research partnerships, </a:t>
            </a:r>
            <a:r>
              <a:rPr lang="en-CA" sz="2000" b="1" dirty="0" smtClean="0">
                <a:solidFill>
                  <a:srgbClr val="7F7F7F"/>
                </a:solidFill>
                <a:latin typeface="Arial" panose="020B0604020202020204" pitchFamily="34" charset="0"/>
                <a:cs typeface="Arial" panose="020B0604020202020204" pitchFamily="34" charset="0"/>
              </a:rPr>
              <a:t>while building </a:t>
            </a:r>
            <a:r>
              <a:rPr lang="en-CA" sz="2000" b="1" dirty="0">
                <a:solidFill>
                  <a:srgbClr val="7F7F7F"/>
                </a:solidFill>
                <a:latin typeface="Arial" panose="020B0604020202020204" pitchFamily="34" charset="0"/>
                <a:cs typeface="Arial" panose="020B0604020202020204" pitchFamily="34" charset="0"/>
              </a:rPr>
              <a:t>on the strengths of our previous Research Partnerships </a:t>
            </a:r>
            <a:r>
              <a:rPr lang="en-CA" sz="2000" b="1" dirty="0" smtClean="0">
                <a:solidFill>
                  <a:srgbClr val="7F7F7F"/>
                </a:solidFill>
                <a:latin typeface="Arial" panose="020B0604020202020204" pitchFamily="34" charset="0"/>
                <a:cs typeface="Arial" panose="020B0604020202020204" pitchFamily="34" charset="0"/>
              </a:rPr>
              <a:t>Programs.</a:t>
            </a:r>
            <a:endParaRPr lang="en-CA" sz="2000" b="1" dirty="0">
              <a:solidFill>
                <a:srgbClr val="7F7F7F"/>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3"/>
          <a:stretch>
            <a:fillRect/>
          </a:stretch>
        </p:blipFill>
        <p:spPr>
          <a:xfrm>
            <a:off x="539930" y="6319463"/>
            <a:ext cx="539930" cy="540125"/>
          </a:xfrm>
          <a:prstGeom prst="rect">
            <a:avLst/>
          </a:prstGeom>
        </p:spPr>
      </p:pic>
      <p:sp>
        <p:nvSpPr>
          <p:cNvPr id="7" name="TextBox 6">
            <a:extLst>
              <a:ext uri="{FF2B5EF4-FFF2-40B4-BE49-F238E27FC236}">
                <a16:creationId xmlns:a16="http://schemas.microsoft.com/office/drawing/2014/main" id="{96A8F631-9A54-644F-8463-72EE0A0541EA}"/>
              </a:ext>
            </a:extLst>
          </p:cNvPr>
          <p:cNvSpPr txBox="1"/>
          <p:nvPr/>
        </p:nvSpPr>
        <p:spPr>
          <a:xfrm>
            <a:off x="7098522" y="2925890"/>
            <a:ext cx="3721084" cy="3180358"/>
          </a:xfrm>
          <a:prstGeom prst="rect">
            <a:avLst/>
          </a:prstGeom>
          <a:noFill/>
        </p:spPr>
        <p:txBody>
          <a:bodyPr wrap="square" rtlCol="0">
            <a:spAutoFit/>
          </a:bodyPr>
          <a:lstStyle/>
          <a:p>
            <a:pPr>
              <a:spcAft>
                <a:spcPts val="600"/>
              </a:spcAft>
            </a:pPr>
            <a:r>
              <a:rPr lang="en-US" sz="2400" b="1" dirty="0" smtClean="0">
                <a:solidFill>
                  <a:srgbClr val="7F7F7F"/>
                </a:solidFill>
                <a:latin typeface="Arial" panose="020B0604020202020204" pitchFamily="34" charset="0"/>
                <a:cs typeface="Arial" panose="020B0604020202020204" pitchFamily="34" charset="0"/>
              </a:rPr>
              <a:t>Alliance Grants</a:t>
            </a:r>
            <a:endParaRPr lang="en-US" sz="2800" dirty="0">
              <a:solidFill>
                <a:srgbClr val="7F7F7F"/>
              </a:solidFill>
              <a:latin typeface="Arial" panose="020B0604020202020204" pitchFamily="34" charset="0"/>
              <a:cs typeface="Arial" panose="020B0604020202020204" pitchFamily="34" charset="0"/>
            </a:endParaRPr>
          </a:p>
          <a:p>
            <a:pPr marL="285750" indent="-285750">
              <a:lnSpc>
                <a:spcPts val="2600"/>
              </a:lnSpc>
              <a:buFont typeface="Arial" panose="020B0604020202020204" pitchFamily="34" charset="0"/>
              <a:buChar char="•"/>
            </a:pPr>
            <a:r>
              <a:rPr lang="en-CA" b="1" dirty="0">
                <a:solidFill>
                  <a:srgbClr val="7F7F7F"/>
                </a:solidFill>
                <a:latin typeface="Arial" panose="020B0604020202020204" pitchFamily="34" charset="0"/>
                <a:cs typeface="Arial" panose="020B0604020202020204" pitchFamily="34" charset="0"/>
              </a:rPr>
              <a:t>more flexible</a:t>
            </a:r>
          </a:p>
          <a:p>
            <a:pPr marL="285750" indent="-285750">
              <a:lnSpc>
                <a:spcPts val="2600"/>
              </a:lnSpc>
              <a:buFont typeface="Arial" panose="020B0604020202020204" pitchFamily="34" charset="0"/>
              <a:buChar char="•"/>
            </a:pPr>
            <a:r>
              <a:rPr lang="en-CA" b="1" dirty="0">
                <a:solidFill>
                  <a:srgbClr val="7F7F7F"/>
                </a:solidFill>
                <a:latin typeface="Arial" panose="020B0604020202020204" pitchFamily="34" charset="0"/>
                <a:cs typeface="Arial" panose="020B0604020202020204" pitchFamily="34" charset="0"/>
              </a:rPr>
              <a:t>more eligible partners</a:t>
            </a:r>
          </a:p>
          <a:p>
            <a:pPr marL="285750" indent="-285750">
              <a:lnSpc>
                <a:spcPts val="2600"/>
              </a:lnSpc>
              <a:buFont typeface="Arial" panose="020B0604020202020204" pitchFamily="34" charset="0"/>
              <a:buChar char="•"/>
            </a:pPr>
            <a:r>
              <a:rPr lang="en-CA" b="1" dirty="0">
                <a:solidFill>
                  <a:srgbClr val="7F7F7F"/>
                </a:solidFill>
                <a:latin typeface="Arial" panose="020B0604020202020204" pitchFamily="34" charset="0"/>
                <a:cs typeface="Arial" panose="020B0604020202020204" pitchFamily="34" charset="0"/>
              </a:rPr>
              <a:t>no restriction on research topic</a:t>
            </a:r>
          </a:p>
          <a:p>
            <a:pPr marL="285750" indent="-285750">
              <a:lnSpc>
                <a:spcPts val="2600"/>
              </a:lnSpc>
              <a:buFont typeface="Arial" panose="020B0604020202020204" pitchFamily="34" charset="0"/>
              <a:buChar char="•"/>
            </a:pPr>
            <a:r>
              <a:rPr lang="en-CA" b="1" dirty="0">
                <a:solidFill>
                  <a:srgbClr val="7F7F7F"/>
                </a:solidFill>
                <a:latin typeface="Arial" panose="020B0604020202020204" pitchFamily="34" charset="0"/>
                <a:cs typeface="Arial" panose="020B0604020202020204" pitchFamily="34" charset="0"/>
              </a:rPr>
              <a:t>no application deadlines</a:t>
            </a:r>
          </a:p>
          <a:p>
            <a:pPr marL="285750" indent="-285750">
              <a:lnSpc>
                <a:spcPts val="2600"/>
              </a:lnSpc>
              <a:buFont typeface="Arial" panose="020B0604020202020204" pitchFamily="34" charset="0"/>
              <a:buChar char="•"/>
            </a:pPr>
            <a:r>
              <a:rPr lang="en-CA" b="1" dirty="0">
                <a:solidFill>
                  <a:srgbClr val="7F7F7F"/>
                </a:solidFill>
                <a:latin typeface="Arial" panose="020B0604020202020204" pitchFamily="34" charset="0"/>
                <a:cs typeface="Arial" panose="020B0604020202020204" pitchFamily="34" charset="0"/>
              </a:rPr>
              <a:t>simpler process</a:t>
            </a:r>
          </a:p>
          <a:p>
            <a:pPr marL="285750" indent="-285750">
              <a:lnSpc>
                <a:spcPts val="2600"/>
              </a:lnSpc>
              <a:buFont typeface="Arial" panose="020B0604020202020204" pitchFamily="34" charset="0"/>
              <a:buChar char="•"/>
            </a:pPr>
            <a:r>
              <a:rPr lang="en-CA" b="1" dirty="0">
                <a:solidFill>
                  <a:srgbClr val="7F7F7F"/>
                </a:solidFill>
                <a:latin typeface="Arial" panose="020B0604020202020204" pitchFamily="34" charset="0"/>
                <a:cs typeface="Arial" panose="020B0604020202020204" pitchFamily="34" charset="0"/>
              </a:rPr>
              <a:t>faster decision times</a:t>
            </a:r>
          </a:p>
          <a:p>
            <a:pPr marL="285750" indent="-285750">
              <a:buFont typeface="Arial" panose="020B0604020202020204" pitchFamily="34" charset="0"/>
              <a:buChar char="•"/>
            </a:pPr>
            <a:endParaRPr lang="en-US" sz="2000" dirty="0">
              <a:solidFill>
                <a:srgbClr val="7F7F7F"/>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96A8F631-9A54-644F-8463-72EE0A0541EA}"/>
              </a:ext>
            </a:extLst>
          </p:cNvPr>
          <p:cNvSpPr txBox="1"/>
          <p:nvPr/>
        </p:nvSpPr>
        <p:spPr>
          <a:xfrm>
            <a:off x="1904206" y="2938178"/>
            <a:ext cx="3505200" cy="2846933"/>
          </a:xfrm>
          <a:prstGeom prst="rect">
            <a:avLst/>
          </a:prstGeom>
          <a:noFill/>
        </p:spPr>
        <p:txBody>
          <a:bodyPr wrap="square" rtlCol="0">
            <a:spAutoFit/>
          </a:bodyPr>
          <a:lstStyle/>
          <a:p>
            <a:pPr>
              <a:spcAft>
                <a:spcPts val="600"/>
              </a:spcAft>
            </a:pPr>
            <a:r>
              <a:rPr lang="en-US" sz="2400" b="1" dirty="0" smtClean="0">
                <a:solidFill>
                  <a:srgbClr val="7F7F7F"/>
                </a:solidFill>
                <a:latin typeface="Arial" panose="020B0604020202020204" pitchFamily="34" charset="0"/>
                <a:cs typeface="Arial" panose="020B0604020202020204" pitchFamily="34" charset="0"/>
              </a:rPr>
              <a:t>Previous Programs</a:t>
            </a:r>
            <a:endParaRPr lang="en-US" sz="2800" b="1" dirty="0">
              <a:solidFill>
                <a:srgbClr val="7F7F7F"/>
              </a:solidFill>
              <a:latin typeface="Arial" panose="020B0604020202020204" pitchFamily="34" charset="0"/>
              <a:cs typeface="Arial" panose="020B0604020202020204" pitchFamily="34" charset="0"/>
            </a:endParaRPr>
          </a:p>
          <a:p>
            <a:pPr marL="285750" indent="-285750">
              <a:lnSpc>
                <a:spcPts val="2600"/>
              </a:lnSpc>
              <a:buFont typeface="Arial" panose="020B0604020202020204" pitchFamily="34" charset="0"/>
              <a:buChar char="•"/>
            </a:pPr>
            <a:r>
              <a:rPr lang="en-CA" b="1" dirty="0" smtClean="0">
                <a:solidFill>
                  <a:srgbClr val="7F7F7F"/>
                </a:solidFill>
                <a:latin typeface="Arial" panose="020B0604020202020204" pitchFamily="34" charset="0"/>
                <a:cs typeface="Arial" panose="020B0604020202020204" pitchFamily="34" charset="0"/>
              </a:rPr>
              <a:t>Engage Grants</a:t>
            </a:r>
            <a:endParaRPr lang="en-CA" b="1" dirty="0">
              <a:solidFill>
                <a:srgbClr val="7F7F7F"/>
              </a:solidFill>
              <a:latin typeface="Arial" panose="020B0604020202020204" pitchFamily="34" charset="0"/>
              <a:cs typeface="Arial" panose="020B0604020202020204" pitchFamily="34" charset="0"/>
            </a:endParaRPr>
          </a:p>
          <a:p>
            <a:pPr marL="285750" indent="-285750">
              <a:lnSpc>
                <a:spcPts val="2600"/>
              </a:lnSpc>
              <a:buFont typeface="Arial" panose="020B0604020202020204" pitchFamily="34" charset="0"/>
              <a:buChar char="•"/>
            </a:pPr>
            <a:r>
              <a:rPr lang="en-CA" b="1" dirty="0" smtClean="0">
                <a:solidFill>
                  <a:srgbClr val="7F7F7F"/>
                </a:solidFill>
                <a:latin typeface="Arial" panose="020B0604020202020204" pitchFamily="34" charset="0"/>
                <a:cs typeface="Arial" panose="020B0604020202020204" pitchFamily="34" charset="0"/>
              </a:rPr>
              <a:t>Collaborative Research &amp; Development Grants</a:t>
            </a:r>
            <a:endParaRPr lang="en-CA" b="1" dirty="0">
              <a:solidFill>
                <a:srgbClr val="7F7F7F"/>
              </a:solidFill>
              <a:latin typeface="Arial" panose="020B0604020202020204" pitchFamily="34" charset="0"/>
              <a:cs typeface="Arial" panose="020B0604020202020204" pitchFamily="34" charset="0"/>
            </a:endParaRPr>
          </a:p>
          <a:p>
            <a:pPr marL="285750" indent="-285750">
              <a:lnSpc>
                <a:spcPts val="2600"/>
              </a:lnSpc>
              <a:buFont typeface="Arial" panose="020B0604020202020204" pitchFamily="34" charset="0"/>
              <a:buChar char="•"/>
            </a:pPr>
            <a:r>
              <a:rPr lang="en-CA" b="1" dirty="0" smtClean="0">
                <a:solidFill>
                  <a:srgbClr val="7F7F7F"/>
                </a:solidFill>
                <a:latin typeface="Arial" panose="020B0604020202020204" pitchFamily="34" charset="0"/>
                <a:cs typeface="Arial" panose="020B0604020202020204" pitchFamily="34" charset="0"/>
              </a:rPr>
              <a:t>Strategic Grants</a:t>
            </a:r>
            <a:endParaRPr lang="en-CA" b="1" dirty="0">
              <a:solidFill>
                <a:srgbClr val="7F7F7F"/>
              </a:solidFill>
              <a:latin typeface="Arial" panose="020B0604020202020204" pitchFamily="34" charset="0"/>
              <a:cs typeface="Arial" panose="020B0604020202020204" pitchFamily="34" charset="0"/>
            </a:endParaRPr>
          </a:p>
          <a:p>
            <a:pPr marL="285750" indent="-285750">
              <a:lnSpc>
                <a:spcPts val="2600"/>
              </a:lnSpc>
              <a:buFont typeface="Arial" panose="020B0604020202020204" pitchFamily="34" charset="0"/>
              <a:buChar char="•"/>
            </a:pPr>
            <a:r>
              <a:rPr lang="en-CA" b="1" dirty="0" smtClean="0">
                <a:solidFill>
                  <a:srgbClr val="7F7F7F"/>
                </a:solidFill>
                <a:latin typeface="Arial" panose="020B0604020202020204" pitchFamily="34" charset="0"/>
                <a:cs typeface="Arial" panose="020B0604020202020204" pitchFamily="34" charset="0"/>
              </a:rPr>
              <a:t>Industrial Research Chairs</a:t>
            </a:r>
            <a:endParaRPr lang="en-CA" b="1" dirty="0">
              <a:solidFill>
                <a:srgbClr val="7F7F7F"/>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solidFill>
                <a:srgbClr val="7F7F7F"/>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C03ADB19-D8B2-423D-82D7-C6AFCD4FB25E}" type="slidenum">
              <a:rPr lang="en-US" smtClean="0"/>
              <a:t>3</a:t>
            </a:fld>
            <a:endParaRPr lang="en-US"/>
          </a:p>
        </p:txBody>
      </p:sp>
    </p:spTree>
    <p:extLst>
      <p:ext uri="{BB962C8B-B14F-4D97-AF65-F5344CB8AC3E}">
        <p14:creationId xmlns:p14="http://schemas.microsoft.com/office/powerpoint/2010/main" val="4032080045"/>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3DDC385-FA08-BD4F-B92F-7A28CBA986C0}"/>
              </a:ext>
            </a:extLst>
          </p:cNvPr>
          <p:cNvSpPr/>
          <p:nvPr/>
        </p:nvSpPr>
        <p:spPr>
          <a:xfrm>
            <a:off x="418027" y="402192"/>
            <a:ext cx="5677180" cy="584775"/>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Review of the application</a:t>
            </a:r>
            <a:endParaRPr lang="en-US" sz="3200" b="1" dirty="0">
              <a:solidFill>
                <a:srgbClr val="EF3340"/>
              </a:solidFill>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E5F2F44D-F7C1-1C4E-96AF-9B9B880B396F}"/>
              </a:ext>
            </a:extLst>
          </p:cNvPr>
          <p:cNvGraphicFramePr>
            <a:graphicFrameLocks noGrp="1"/>
          </p:cNvGraphicFramePr>
          <p:nvPr>
            <p:extLst>
              <p:ext uri="{D42A27DB-BD31-4B8C-83A1-F6EECF244321}">
                <p14:modId xmlns:p14="http://schemas.microsoft.com/office/powerpoint/2010/main" val="2040390569"/>
              </p:ext>
            </p:extLst>
          </p:nvPr>
        </p:nvGraphicFramePr>
        <p:xfrm>
          <a:off x="539930" y="986967"/>
          <a:ext cx="11194075" cy="5265088"/>
        </p:xfrm>
        <a:graphic>
          <a:graphicData uri="http://schemas.openxmlformats.org/drawingml/2006/table">
            <a:tbl>
              <a:tblPr firstRow="1" bandRow="1">
                <a:tableStyleId>{5C22544A-7EE6-4342-B048-85BDC9FD1C3A}</a:tableStyleId>
              </a:tblPr>
              <a:tblGrid>
                <a:gridCol w="1973876">
                  <a:extLst>
                    <a:ext uri="{9D8B030D-6E8A-4147-A177-3AD203B41FA5}">
                      <a16:colId xmlns:a16="http://schemas.microsoft.com/office/drawing/2014/main" val="1752963333"/>
                    </a:ext>
                  </a:extLst>
                </a:gridCol>
                <a:gridCol w="2988011">
                  <a:extLst>
                    <a:ext uri="{9D8B030D-6E8A-4147-A177-3AD203B41FA5}">
                      <a16:colId xmlns:a16="http://schemas.microsoft.com/office/drawing/2014/main" val="4092909891"/>
                    </a:ext>
                  </a:extLst>
                </a:gridCol>
                <a:gridCol w="136189">
                  <a:extLst>
                    <a:ext uri="{9D8B030D-6E8A-4147-A177-3AD203B41FA5}">
                      <a16:colId xmlns:a16="http://schemas.microsoft.com/office/drawing/2014/main" val="2225902595"/>
                    </a:ext>
                  </a:extLst>
                </a:gridCol>
                <a:gridCol w="2979905">
                  <a:extLst>
                    <a:ext uri="{9D8B030D-6E8A-4147-A177-3AD203B41FA5}">
                      <a16:colId xmlns:a16="http://schemas.microsoft.com/office/drawing/2014/main" val="20003"/>
                    </a:ext>
                  </a:extLst>
                </a:gridCol>
                <a:gridCol w="3116094">
                  <a:extLst>
                    <a:ext uri="{9D8B030D-6E8A-4147-A177-3AD203B41FA5}">
                      <a16:colId xmlns:a16="http://schemas.microsoft.com/office/drawing/2014/main" val="1928382639"/>
                    </a:ext>
                  </a:extLst>
                </a:gridCol>
              </a:tblGrid>
              <a:tr h="411479">
                <a:tc>
                  <a:txBody>
                    <a:bodyPr/>
                    <a:lstStyle/>
                    <a:p>
                      <a:r>
                        <a:rPr lang="en-US" sz="1800" dirty="0" smtClean="0">
                          <a:solidFill>
                            <a:srgbClr val="7F7F7F"/>
                          </a:solidFill>
                          <a:latin typeface="Arial" panose="020B0604020202020204" pitchFamily="34" charset="0"/>
                          <a:cs typeface="Arial" panose="020B0604020202020204" pitchFamily="34" charset="0"/>
                        </a:rPr>
                        <a:t>Project Size</a:t>
                      </a:r>
                      <a:endParaRPr lang="en-US" sz="1800" dirty="0">
                        <a:solidFill>
                          <a:srgbClr val="7F7F7F"/>
                        </a:solidFill>
                        <a:latin typeface="Arial" panose="020B0604020202020204" pitchFamily="34" charset="0"/>
                        <a:cs typeface="Arial" panose="020B0604020202020204" pitchFamily="34" charset="0"/>
                      </a:endParaRPr>
                    </a:p>
                  </a:txBody>
                  <a:tcPr marL="91428" marR="91428" marT="45731" marB="457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chemeClr val="bg1"/>
                    </a:solidFill>
                  </a:tcPr>
                </a:tc>
                <a:tc gridSpan="2">
                  <a:txBody>
                    <a:bodyPr/>
                    <a:lstStyle/>
                    <a:p>
                      <a:pPr algn="ctr"/>
                      <a:r>
                        <a:rPr lang="en-US" sz="1800" dirty="0" smtClean="0">
                          <a:latin typeface="Arial" panose="020B0604020202020204" pitchFamily="34" charset="0"/>
                          <a:cs typeface="Arial" panose="020B0604020202020204" pitchFamily="34" charset="0"/>
                        </a:rPr>
                        <a:t>Small</a:t>
                      </a:r>
                      <a:endParaRPr lang="en-US" sz="1800" dirty="0">
                        <a:latin typeface="Arial" panose="020B0604020202020204" pitchFamily="34" charset="0"/>
                        <a:cs typeface="Arial" panose="020B0604020202020204" pitchFamily="34" charset="0"/>
                      </a:endParaRPr>
                    </a:p>
                  </a:txBody>
                  <a:tcPr marL="91428" marR="91428" marT="45731" marB="45731" anchor="ctr">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EF334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latin typeface="Arial" panose="020B0604020202020204" pitchFamily="34" charset="0"/>
                        <a:cs typeface="Arial" panose="020B0604020202020204" pitchFamily="34" charset="0"/>
                      </a:endParaRPr>
                    </a:p>
                  </a:txBody>
                  <a:tcPr marL="91428" marR="91428" marT="45731" marB="45731"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EF334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Medium</a:t>
                      </a:r>
                      <a:endParaRPr lang="en-US" sz="1800" dirty="0">
                        <a:latin typeface="Arial" panose="020B0604020202020204" pitchFamily="34" charset="0"/>
                        <a:cs typeface="Arial" panose="020B0604020202020204" pitchFamily="34" charset="0"/>
                      </a:endParaRPr>
                    </a:p>
                  </a:txBody>
                  <a:tcPr marL="91428" marR="91428" marT="45731" marB="45731"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EF334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Large</a:t>
                      </a:r>
                      <a:endParaRPr lang="en-US" sz="1800" dirty="0">
                        <a:latin typeface="Arial" panose="020B0604020202020204" pitchFamily="34" charset="0"/>
                        <a:cs typeface="Arial" panose="020B0604020202020204" pitchFamily="34" charset="0"/>
                      </a:endParaRPr>
                    </a:p>
                  </a:txBody>
                  <a:tcPr marL="91428" marR="91428" marT="45731" marB="45731"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EF3340"/>
                    </a:solidFill>
                  </a:tcPr>
                </a:tc>
                <a:extLst>
                  <a:ext uri="{0D108BD9-81ED-4DB2-BD59-A6C34878D82A}">
                    <a16:rowId xmlns:a16="http://schemas.microsoft.com/office/drawing/2014/main" val="1042456260"/>
                  </a:ext>
                </a:extLst>
              </a:tr>
              <a:tr h="983311">
                <a:tc>
                  <a:txBody>
                    <a:bodyPr/>
                    <a:lstStyle/>
                    <a:p>
                      <a:r>
                        <a:rPr lang="en-US" sz="1800" b="1" dirty="0" smtClean="0">
                          <a:solidFill>
                            <a:srgbClr val="7F7F7F"/>
                          </a:solidFill>
                          <a:latin typeface="Arial" panose="020B0604020202020204" pitchFamily="34" charset="0"/>
                          <a:cs typeface="Arial" panose="020B0604020202020204" pitchFamily="34" charset="0"/>
                        </a:rPr>
                        <a:t>Approximate thresholds</a:t>
                      </a:r>
                      <a:endParaRPr lang="en-US" sz="1800" b="1" dirty="0">
                        <a:solidFill>
                          <a:srgbClr val="7F7F7F"/>
                        </a:solidFill>
                        <a:latin typeface="Arial" panose="020B0604020202020204" pitchFamily="34" charset="0"/>
                        <a:cs typeface="Arial" panose="020B0604020202020204" pitchFamily="34" charset="0"/>
                      </a:endParaRPr>
                    </a:p>
                  </a:txBody>
                  <a:tcPr marL="91428" marR="91428" marT="45731" marB="457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F5F5F5"/>
                    </a:solidFill>
                  </a:tcPr>
                </a:tc>
                <a:tc gridSpan="2">
                  <a:txBody>
                    <a:bodyPr/>
                    <a:lstStyle/>
                    <a:p>
                      <a:pPr algn="ctr">
                        <a:spcAft>
                          <a:spcPts val="300"/>
                        </a:spcAft>
                      </a:pPr>
                      <a:r>
                        <a:rPr lang="en-US" sz="1600" b="1" dirty="0" smtClean="0">
                          <a:solidFill>
                            <a:srgbClr val="7F7F7F"/>
                          </a:solidFill>
                          <a:latin typeface="Arial" panose="020B0604020202020204" pitchFamily="34" charset="0"/>
                          <a:cs typeface="Arial" panose="020B0604020202020204" pitchFamily="34" charset="0"/>
                        </a:rPr>
                        <a:t>Average annual request of $20,000</a:t>
                      </a:r>
                      <a:r>
                        <a:rPr lang="en-US" sz="1600" b="1" baseline="0" dirty="0" smtClean="0">
                          <a:solidFill>
                            <a:srgbClr val="7F7F7F"/>
                          </a:solidFill>
                          <a:latin typeface="Arial" panose="020B0604020202020204" pitchFamily="34" charset="0"/>
                          <a:cs typeface="Arial" panose="020B0604020202020204" pitchFamily="34" charset="0"/>
                        </a:rPr>
                        <a:t> to </a:t>
                      </a:r>
                      <a:r>
                        <a:rPr lang="en-US" sz="1600" b="1" dirty="0" smtClean="0">
                          <a:solidFill>
                            <a:srgbClr val="7F7F7F"/>
                          </a:solidFill>
                          <a:latin typeface="Arial" panose="020B0604020202020204" pitchFamily="34" charset="0"/>
                          <a:cs typeface="Arial" panose="020B0604020202020204" pitchFamily="34" charset="0"/>
                        </a:rPr>
                        <a:t>$30,000</a:t>
                      </a:r>
                      <a:endParaRPr lang="en-US" sz="1600" b="1" dirty="0">
                        <a:solidFill>
                          <a:srgbClr val="7F7F7F"/>
                        </a:solidFill>
                        <a:latin typeface="Arial" panose="020B0604020202020204" pitchFamily="34" charset="0"/>
                        <a:cs typeface="Arial" panose="020B0604020202020204" pitchFamily="34" charset="0"/>
                      </a:endParaRPr>
                    </a:p>
                  </a:txBody>
                  <a:tcPr marL="91428" marR="91428" marT="45731" marB="45731" anchor="ctr">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EBECED"/>
                    </a:solidFill>
                  </a:tcPr>
                </a:tc>
                <a:tc hMerge="1">
                  <a:txBody>
                    <a:bodyPr/>
                    <a:lstStyle/>
                    <a:p>
                      <a:pPr algn="ctr">
                        <a:spcAft>
                          <a:spcPts val="300"/>
                        </a:spcAft>
                      </a:pPr>
                      <a:endParaRPr lang="en-US" sz="1600" b="1" dirty="0">
                        <a:solidFill>
                          <a:srgbClr val="7F7F7F"/>
                        </a:solidFill>
                        <a:latin typeface="Arial" panose="020B0604020202020204" pitchFamily="34" charset="0"/>
                        <a:cs typeface="Arial" panose="020B0604020202020204" pitchFamily="34" charset="0"/>
                      </a:endParaRPr>
                    </a:p>
                  </a:txBody>
                  <a:tcPr marL="91428" marR="91428" marT="45731" marB="45731"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EBECED"/>
                    </a:solidFill>
                  </a:tcPr>
                </a:tc>
                <a:tc>
                  <a:txBody>
                    <a:bodyPr/>
                    <a:lstStyle/>
                    <a:p>
                      <a:pPr algn="ctr">
                        <a:spcAft>
                          <a:spcPts val="300"/>
                        </a:spcAft>
                      </a:pPr>
                      <a:r>
                        <a:rPr lang="en-US" sz="1600" b="1" dirty="0" smtClean="0">
                          <a:solidFill>
                            <a:srgbClr val="7F7F7F"/>
                          </a:solidFill>
                          <a:latin typeface="Arial" panose="020B0604020202020204" pitchFamily="34" charset="0"/>
                          <a:cs typeface="Arial" panose="020B0604020202020204" pitchFamily="34" charset="0"/>
                        </a:rPr>
                        <a:t>Average annual</a:t>
                      </a:r>
                      <a:r>
                        <a:rPr lang="en-US" sz="1600" b="1" baseline="0" dirty="0" smtClean="0">
                          <a:solidFill>
                            <a:srgbClr val="7F7F7F"/>
                          </a:solidFill>
                          <a:latin typeface="Arial" panose="020B0604020202020204" pitchFamily="34" charset="0"/>
                          <a:cs typeface="Arial" panose="020B0604020202020204" pitchFamily="34" charset="0"/>
                        </a:rPr>
                        <a:t> request of $30,001 to $300,000</a:t>
                      </a:r>
                      <a:endParaRPr lang="en-US" sz="1600" b="1" dirty="0">
                        <a:solidFill>
                          <a:srgbClr val="7F7F7F"/>
                        </a:solidFill>
                        <a:latin typeface="Arial" panose="020B0604020202020204" pitchFamily="34" charset="0"/>
                        <a:cs typeface="Arial" panose="020B0604020202020204" pitchFamily="34" charset="0"/>
                      </a:endParaRPr>
                    </a:p>
                  </a:txBody>
                  <a:tcPr marL="91428" marR="91428" marT="45731" marB="45731"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EBECED"/>
                    </a:solidFill>
                  </a:tcPr>
                </a:tc>
                <a:tc>
                  <a:txBody>
                    <a:bodyPr/>
                    <a:lstStyle/>
                    <a:p>
                      <a:pPr algn="ctr">
                        <a:spcAft>
                          <a:spcPts val="300"/>
                        </a:spcAft>
                      </a:pPr>
                      <a:r>
                        <a:rPr lang="en-US" sz="1600" b="1" dirty="0" smtClean="0">
                          <a:solidFill>
                            <a:srgbClr val="7F7F7F"/>
                          </a:solidFill>
                          <a:latin typeface="Arial" panose="020B0604020202020204" pitchFamily="34" charset="0"/>
                          <a:cs typeface="Arial" panose="020B0604020202020204" pitchFamily="34" charset="0"/>
                        </a:rPr>
                        <a:t>Average annual request of $300,001 to $1,000,000</a:t>
                      </a:r>
                      <a:endParaRPr lang="en-US" sz="1600" b="1" dirty="0">
                        <a:solidFill>
                          <a:srgbClr val="7F7F7F"/>
                        </a:solidFill>
                        <a:latin typeface="Arial" panose="020B0604020202020204" pitchFamily="34" charset="0"/>
                        <a:cs typeface="Arial" panose="020B0604020202020204" pitchFamily="34" charset="0"/>
                      </a:endParaRPr>
                    </a:p>
                  </a:txBody>
                  <a:tcPr marL="91428" marR="91428" marT="45731" marB="45731"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EBECED"/>
                    </a:solidFill>
                  </a:tcPr>
                </a:tc>
                <a:extLst>
                  <a:ext uri="{0D108BD9-81ED-4DB2-BD59-A6C34878D82A}">
                    <a16:rowId xmlns:a16="http://schemas.microsoft.com/office/drawing/2014/main" val="445661292"/>
                  </a:ext>
                </a:extLst>
              </a:tr>
              <a:tr h="2293289">
                <a:tc>
                  <a:txBody>
                    <a:bodyPr/>
                    <a:lstStyle/>
                    <a:p>
                      <a:r>
                        <a:rPr lang="en-US" sz="1800" b="1" dirty="0" smtClean="0">
                          <a:solidFill>
                            <a:srgbClr val="7F7F7F"/>
                          </a:solidFill>
                          <a:latin typeface="Arial" panose="020B0604020202020204" pitchFamily="34" charset="0"/>
                          <a:cs typeface="Arial" panose="020B0604020202020204" pitchFamily="34" charset="0"/>
                        </a:rPr>
                        <a:t>Review</a:t>
                      </a:r>
                      <a:r>
                        <a:rPr lang="en-US" sz="1800" b="1" baseline="0" dirty="0" smtClean="0">
                          <a:solidFill>
                            <a:srgbClr val="7F7F7F"/>
                          </a:solidFill>
                          <a:latin typeface="Arial" panose="020B0604020202020204" pitchFamily="34" charset="0"/>
                          <a:cs typeface="Arial" panose="020B0604020202020204" pitchFamily="34" charset="0"/>
                        </a:rPr>
                        <a:t> mechanism</a:t>
                      </a:r>
                      <a:endParaRPr lang="en-US" sz="1800" b="1" dirty="0">
                        <a:solidFill>
                          <a:srgbClr val="7F7F7F"/>
                        </a:solidFill>
                        <a:latin typeface="Arial" panose="020B0604020202020204" pitchFamily="34" charset="0"/>
                        <a:cs typeface="Arial" panose="020B0604020202020204" pitchFamily="34" charset="0"/>
                      </a:endParaRPr>
                    </a:p>
                  </a:txBody>
                  <a:tcPr marL="91428" marR="91428" marT="45731" marB="457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F5F5F5"/>
                    </a:solidFill>
                  </a:tcPr>
                </a:tc>
                <a:tc gridSpan="2">
                  <a:txBody>
                    <a:bodyPr/>
                    <a:lstStyle/>
                    <a:p>
                      <a:pPr algn="ctr">
                        <a:spcAft>
                          <a:spcPts val="300"/>
                        </a:spcAft>
                      </a:pPr>
                      <a:r>
                        <a:rPr lang="en-US" sz="1600" b="1" dirty="0" smtClean="0">
                          <a:solidFill>
                            <a:srgbClr val="7F7F7F"/>
                          </a:solidFill>
                          <a:latin typeface="Arial" panose="020B0604020202020204" pitchFamily="34" charset="0"/>
                          <a:cs typeface="Arial" panose="020B0604020202020204" pitchFamily="34" charset="0"/>
                        </a:rPr>
                        <a:t>NSERC File Managers</a:t>
                      </a:r>
                    </a:p>
                    <a:p>
                      <a:pPr marL="285750" indent="-285750" algn="l">
                        <a:spcAft>
                          <a:spcPts val="300"/>
                        </a:spcAft>
                        <a:buFont typeface="Arial" panose="020B0604020202020204" pitchFamily="34" charset="0"/>
                        <a:buChar char="•"/>
                      </a:pPr>
                      <a:r>
                        <a:rPr lang="en-US" sz="1400" dirty="0" smtClean="0">
                          <a:solidFill>
                            <a:srgbClr val="7F7F7F"/>
                          </a:solidFill>
                          <a:latin typeface="Arial" panose="020B0604020202020204" pitchFamily="34" charset="0"/>
                          <a:cs typeface="Arial" panose="020B0604020202020204" pitchFamily="34" charset="0"/>
                        </a:rPr>
                        <a:t>Evaluation supported by existing NSERC peer review (i.e.</a:t>
                      </a:r>
                      <a:r>
                        <a:rPr lang="en-US" sz="1400" baseline="0" dirty="0" smtClean="0">
                          <a:solidFill>
                            <a:srgbClr val="7F7F7F"/>
                          </a:solidFill>
                          <a:latin typeface="Arial" panose="020B0604020202020204" pitchFamily="34" charset="0"/>
                          <a:cs typeface="Arial" panose="020B0604020202020204" pitchFamily="34" charset="0"/>
                        </a:rPr>
                        <a:t> </a:t>
                      </a:r>
                      <a:r>
                        <a:rPr lang="en-US" sz="1400" dirty="0" smtClean="0">
                          <a:solidFill>
                            <a:srgbClr val="7F7F7F"/>
                          </a:solidFill>
                          <a:latin typeface="Arial" panose="020B0604020202020204" pitchFamily="34" charset="0"/>
                          <a:cs typeface="Arial" panose="020B0604020202020204" pitchFamily="34" charset="0"/>
                        </a:rPr>
                        <a:t> Discovery Grant rating, active</a:t>
                      </a:r>
                      <a:r>
                        <a:rPr lang="en-US" sz="1400" baseline="0" dirty="0" smtClean="0">
                          <a:solidFill>
                            <a:srgbClr val="7F7F7F"/>
                          </a:solidFill>
                          <a:latin typeface="Arial" panose="020B0604020202020204" pitchFamily="34" charset="0"/>
                          <a:cs typeface="Arial" panose="020B0604020202020204" pitchFamily="34" charset="0"/>
                        </a:rPr>
                        <a:t> Canada Research Chair holders, prior Partnership grants, etc.)</a:t>
                      </a:r>
                    </a:p>
                    <a:p>
                      <a:pPr marL="285750" indent="-285750" algn="l">
                        <a:spcAft>
                          <a:spcPts val="300"/>
                        </a:spcAft>
                        <a:buFont typeface="Arial" panose="020B0604020202020204" pitchFamily="34" charset="0"/>
                        <a:buChar char="•"/>
                      </a:pPr>
                      <a:r>
                        <a:rPr lang="en-US" sz="1400" baseline="0" dirty="0" smtClean="0">
                          <a:solidFill>
                            <a:srgbClr val="7F7F7F"/>
                          </a:solidFill>
                          <a:latin typeface="Arial" panose="020B0604020202020204" pitchFamily="34" charset="0"/>
                          <a:cs typeface="Arial" panose="020B0604020202020204" pitchFamily="34" charset="0"/>
                        </a:rPr>
                        <a:t>If no existing NSERC peer review evidence is available, external reviewers will be used</a:t>
                      </a:r>
                      <a:endParaRPr lang="en-US" sz="1400" dirty="0">
                        <a:solidFill>
                          <a:srgbClr val="7F7F7F"/>
                        </a:solidFill>
                        <a:latin typeface="Arial" panose="020B0604020202020204" pitchFamily="34" charset="0"/>
                        <a:cs typeface="Arial" panose="020B0604020202020204" pitchFamily="34" charset="0"/>
                      </a:endParaRPr>
                    </a:p>
                  </a:txBody>
                  <a:tcPr marL="91428" marR="91428" marT="45731" marB="45731" anchor="ctr">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EBECED"/>
                    </a:solidFill>
                  </a:tcPr>
                </a:tc>
                <a:tc hMerge="1">
                  <a:txBody>
                    <a:bodyPr/>
                    <a:lstStyle/>
                    <a:p>
                      <a:pPr algn="ctr">
                        <a:spcAft>
                          <a:spcPts val="300"/>
                        </a:spcAft>
                      </a:pPr>
                      <a:endParaRPr lang="en-US" sz="1400" dirty="0">
                        <a:solidFill>
                          <a:srgbClr val="7F7F7F"/>
                        </a:solidFill>
                        <a:latin typeface="Arial" panose="020B0604020202020204" pitchFamily="34" charset="0"/>
                        <a:cs typeface="Arial" panose="020B0604020202020204" pitchFamily="34" charset="0"/>
                      </a:endParaRPr>
                    </a:p>
                  </a:txBody>
                  <a:tcPr marL="91428" marR="91428" marT="45731" marB="45731">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EBECED"/>
                    </a:solidFill>
                  </a:tcPr>
                </a:tc>
                <a:tc>
                  <a:txBody>
                    <a:bodyPr/>
                    <a:lstStyle/>
                    <a:p>
                      <a:pPr algn="ctr">
                        <a:spcAft>
                          <a:spcPts val="300"/>
                        </a:spcAft>
                      </a:pPr>
                      <a:r>
                        <a:rPr lang="en-US" sz="1600" b="1" dirty="0" smtClean="0">
                          <a:solidFill>
                            <a:srgbClr val="7F7F7F"/>
                          </a:solidFill>
                          <a:latin typeface="Arial" panose="020B0604020202020204" pitchFamily="34" charset="0"/>
                          <a:cs typeface="Arial" panose="020B0604020202020204" pitchFamily="34" charset="0"/>
                        </a:rPr>
                        <a:t>External Referees</a:t>
                      </a:r>
                    </a:p>
                    <a:p>
                      <a:pPr marL="285750" indent="-285750" algn="l">
                        <a:spcAft>
                          <a:spcPts val="300"/>
                        </a:spcAft>
                        <a:buFont typeface="Arial" panose="020B0604020202020204" pitchFamily="34" charset="0"/>
                        <a:buChar char="•"/>
                      </a:pPr>
                      <a:r>
                        <a:rPr lang="en-US" sz="1400" dirty="0" smtClean="0">
                          <a:solidFill>
                            <a:srgbClr val="7F7F7F"/>
                          </a:solidFill>
                          <a:latin typeface="Arial" panose="020B0604020202020204" pitchFamily="34" charset="0"/>
                          <a:cs typeface="Arial" panose="020B0604020202020204" pitchFamily="34" charset="0"/>
                        </a:rPr>
                        <a:t>With expertise directly related to the proposal</a:t>
                      </a:r>
                    </a:p>
                    <a:p>
                      <a:pPr marL="285750" indent="-285750" algn="l">
                        <a:spcAft>
                          <a:spcPts val="300"/>
                        </a:spcAft>
                        <a:buFont typeface="Arial" panose="020B0604020202020204" pitchFamily="34" charset="0"/>
                        <a:buChar char="•"/>
                      </a:pPr>
                      <a:r>
                        <a:rPr lang="en-US" sz="1400" dirty="0" smtClean="0">
                          <a:solidFill>
                            <a:srgbClr val="7F7F7F"/>
                          </a:solidFill>
                          <a:latin typeface="Arial" panose="020B0604020202020204" pitchFamily="34" charset="0"/>
                          <a:cs typeface="Arial" panose="020B0604020202020204" pitchFamily="34" charset="0"/>
                        </a:rPr>
                        <a:t>Provide review based on all evaluation criteria</a:t>
                      </a:r>
                      <a:endParaRPr lang="en-US" sz="1400" dirty="0">
                        <a:solidFill>
                          <a:srgbClr val="7F7F7F"/>
                        </a:solidFill>
                        <a:latin typeface="Arial" panose="020B0604020202020204" pitchFamily="34" charset="0"/>
                        <a:cs typeface="Arial" panose="020B0604020202020204" pitchFamily="34" charset="0"/>
                      </a:endParaRPr>
                    </a:p>
                  </a:txBody>
                  <a:tcPr marL="91428" marR="91428" marT="45731" marB="45731">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EBECED"/>
                    </a:solidFill>
                  </a:tcPr>
                </a:tc>
                <a:tc>
                  <a:txBody>
                    <a:bodyPr/>
                    <a:lstStyle/>
                    <a:p>
                      <a:pPr algn="ctr">
                        <a:spcAft>
                          <a:spcPts val="300"/>
                        </a:spcAft>
                      </a:pPr>
                      <a:r>
                        <a:rPr lang="en-US" sz="1600" b="1" dirty="0" smtClean="0">
                          <a:solidFill>
                            <a:srgbClr val="7F7F7F"/>
                          </a:solidFill>
                          <a:latin typeface="Arial" panose="020B0604020202020204" pitchFamily="34" charset="0"/>
                          <a:cs typeface="Arial" panose="020B0604020202020204" pitchFamily="34" charset="0"/>
                        </a:rPr>
                        <a:t>Ad hoc committee members</a:t>
                      </a:r>
                    </a:p>
                    <a:p>
                      <a:pPr marL="285750" indent="-285750" algn="l">
                        <a:spcAft>
                          <a:spcPts val="300"/>
                        </a:spcAft>
                        <a:buFont typeface="Arial" panose="020B0604020202020204" pitchFamily="34" charset="0"/>
                        <a:buChar char="•"/>
                      </a:pPr>
                      <a:r>
                        <a:rPr lang="en-US" sz="1400" dirty="0" smtClean="0">
                          <a:solidFill>
                            <a:srgbClr val="7F7F7F"/>
                          </a:solidFill>
                          <a:latin typeface="Arial" panose="020B0604020202020204" pitchFamily="34" charset="0"/>
                          <a:cs typeface="Arial" panose="020B0604020202020204" pitchFamily="34" charset="0"/>
                        </a:rPr>
                        <a:t>With expertise directly related to the proposal</a:t>
                      </a:r>
                    </a:p>
                    <a:p>
                      <a:pPr marL="285750" indent="-285750" algn="l">
                        <a:spcAft>
                          <a:spcPts val="300"/>
                        </a:spcAft>
                        <a:buFont typeface="Arial" panose="020B0604020202020204" pitchFamily="34" charset="0"/>
                        <a:buChar char="•"/>
                      </a:pPr>
                      <a:r>
                        <a:rPr lang="en-US" sz="1400" dirty="0" smtClean="0">
                          <a:solidFill>
                            <a:srgbClr val="7F7F7F"/>
                          </a:solidFill>
                          <a:latin typeface="Arial" panose="020B0604020202020204" pitchFamily="34" charset="0"/>
                          <a:cs typeface="Arial" panose="020B0604020202020204" pitchFamily="34" charset="0"/>
                        </a:rPr>
                        <a:t>Provide review based on all evaluation criteria</a:t>
                      </a:r>
                      <a:endParaRPr lang="en-US" sz="1400" dirty="0">
                        <a:solidFill>
                          <a:srgbClr val="7F7F7F"/>
                        </a:solidFill>
                        <a:latin typeface="Arial" panose="020B0604020202020204" pitchFamily="34" charset="0"/>
                        <a:cs typeface="Arial" panose="020B0604020202020204" pitchFamily="34" charset="0"/>
                      </a:endParaRPr>
                    </a:p>
                  </a:txBody>
                  <a:tcPr marL="91428" marR="91428" marT="45731" marB="45731">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EBECED"/>
                    </a:solidFill>
                  </a:tcPr>
                </a:tc>
                <a:extLst>
                  <a:ext uri="{0D108BD9-81ED-4DB2-BD59-A6C34878D82A}">
                    <a16:rowId xmlns:a16="http://schemas.microsoft.com/office/drawing/2014/main" val="3826701904"/>
                  </a:ext>
                </a:extLst>
              </a:tr>
              <a:tr h="662587">
                <a:tc>
                  <a:txBody>
                    <a:bodyPr/>
                    <a:lstStyle/>
                    <a:p>
                      <a:r>
                        <a:rPr lang="en-US" sz="1800" b="1" dirty="0" smtClean="0">
                          <a:solidFill>
                            <a:srgbClr val="7F7F7F"/>
                          </a:solidFill>
                          <a:latin typeface="Arial" panose="020B0604020202020204" pitchFamily="34" charset="0"/>
                          <a:cs typeface="Arial" panose="020B0604020202020204" pitchFamily="34" charset="0"/>
                        </a:rPr>
                        <a:t>Funding</a:t>
                      </a:r>
                      <a:r>
                        <a:rPr lang="en-US" sz="1800" b="1" baseline="0" dirty="0" smtClean="0">
                          <a:solidFill>
                            <a:srgbClr val="7F7F7F"/>
                          </a:solidFill>
                          <a:latin typeface="Arial" panose="020B0604020202020204" pitchFamily="34" charset="0"/>
                          <a:cs typeface="Arial" panose="020B0604020202020204" pitchFamily="34" charset="0"/>
                        </a:rPr>
                        <a:t> decisions</a:t>
                      </a:r>
                      <a:endParaRPr lang="en-US" sz="1800" b="1" dirty="0">
                        <a:solidFill>
                          <a:srgbClr val="7F7F7F"/>
                        </a:solidFill>
                        <a:latin typeface="Arial" panose="020B0604020202020204" pitchFamily="34" charset="0"/>
                        <a:cs typeface="Arial" panose="020B0604020202020204" pitchFamily="34" charset="0"/>
                      </a:endParaRPr>
                    </a:p>
                  </a:txBody>
                  <a:tcPr marL="91428" marR="91428" marT="45731" marB="457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noFill/>
                  </a:tcPr>
                </a:tc>
                <a:tc gridSpan="4">
                  <a:txBody>
                    <a:bodyPr/>
                    <a:lstStyle/>
                    <a:p>
                      <a:pPr algn="ctr">
                        <a:spcAft>
                          <a:spcPts val="300"/>
                        </a:spcAft>
                      </a:pPr>
                      <a:r>
                        <a:rPr lang="en-US" sz="1600" b="1" dirty="0" smtClean="0">
                          <a:solidFill>
                            <a:srgbClr val="7F7F7F"/>
                          </a:solidFill>
                          <a:latin typeface="Arial" panose="020B0604020202020204" pitchFamily="34" charset="0"/>
                          <a:cs typeface="Arial" panose="020B0604020202020204" pitchFamily="34" charset="0"/>
                        </a:rPr>
                        <a:t>NSERC assigns merit indicators</a:t>
                      </a:r>
                      <a:r>
                        <a:rPr lang="en-US" sz="1600" b="1" baseline="0" dirty="0" smtClean="0">
                          <a:solidFill>
                            <a:srgbClr val="7F7F7F"/>
                          </a:solidFill>
                          <a:latin typeface="Arial" panose="020B0604020202020204" pitchFamily="34" charset="0"/>
                          <a:cs typeface="Arial" panose="020B0604020202020204" pitchFamily="34" charset="0"/>
                        </a:rPr>
                        <a:t> to determine priority for funding</a:t>
                      </a:r>
                      <a:endParaRPr lang="en-US" sz="1600" b="1" dirty="0">
                        <a:solidFill>
                          <a:srgbClr val="7F7F7F"/>
                        </a:solidFill>
                        <a:latin typeface="Arial" panose="020B0604020202020204" pitchFamily="34" charset="0"/>
                        <a:cs typeface="Arial" panose="020B0604020202020204" pitchFamily="34" charset="0"/>
                      </a:endParaRPr>
                    </a:p>
                  </a:txBody>
                  <a:tcPr marL="91428" marR="91428" marT="45731" marB="457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D6D8DB"/>
                    </a:solidFill>
                  </a:tcPr>
                </a:tc>
                <a:tc hMerge="1">
                  <a:txBody>
                    <a:bodyPr/>
                    <a:lstStyle/>
                    <a:p>
                      <a:pPr algn="ctr">
                        <a:spcAft>
                          <a:spcPts val="300"/>
                        </a:spcAft>
                      </a:pPr>
                      <a:endParaRPr lang="en-US" sz="1600" dirty="0">
                        <a:solidFill>
                          <a:srgbClr val="7F7F7F"/>
                        </a:solidFill>
                        <a:latin typeface="Arial" panose="020B0604020202020204" pitchFamily="34" charset="0"/>
                        <a:cs typeface="Arial" panose="020B0604020202020204" pitchFamily="34" charset="0"/>
                      </a:endParaRPr>
                    </a:p>
                  </a:txBody>
                  <a:tcPr marL="91428" marR="91428" marT="45731" marB="457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D6D8DB"/>
                    </a:solidFill>
                  </a:tcPr>
                </a:tc>
                <a:tc hMerge="1">
                  <a:txBody>
                    <a:bodyPr/>
                    <a:lstStyle/>
                    <a:p>
                      <a:endParaRPr lang="en-US"/>
                    </a:p>
                  </a:txBody>
                  <a:tcPr/>
                </a:tc>
                <a:tc hMerge="1">
                  <a:txBody>
                    <a:bodyPr/>
                    <a:lstStyle/>
                    <a:p>
                      <a:pPr algn="ctr">
                        <a:spcAft>
                          <a:spcPts val="300"/>
                        </a:spcAft>
                      </a:pPr>
                      <a:endParaRPr lang="en-US" sz="1600" dirty="0">
                        <a:solidFill>
                          <a:srgbClr val="7F7F7F"/>
                        </a:solidFill>
                        <a:latin typeface="Arial" panose="020B0604020202020204" pitchFamily="34" charset="0"/>
                        <a:cs typeface="Arial" panose="020B0604020202020204" pitchFamily="34" charset="0"/>
                      </a:endParaRPr>
                    </a:p>
                  </a:txBody>
                  <a:tcPr marL="91428" marR="91428" marT="45731" marB="45731" anchor="ctr">
                    <a:lnL w="12700" cap="flat" cmpd="sng" algn="ctr">
                      <a:solidFill>
                        <a:schemeClr val="bg1"/>
                      </a:solidFill>
                      <a:prstDash val="solid"/>
                      <a:round/>
                      <a:headEnd type="none" w="med" len="med"/>
                      <a:tailEnd type="none" w="med" len="med"/>
                    </a:lnL>
                    <a:lnR w="12700" cap="flat" cmpd="sng" algn="ctr">
                      <a:solidFill>
                        <a:srgbClr val="F84E57"/>
                      </a:solidFill>
                      <a:prstDash val="solid"/>
                      <a:round/>
                      <a:headEnd type="none" w="med" len="med"/>
                      <a:tailEnd type="none" w="med" len="med"/>
                    </a:lnR>
                    <a:lnT w="12700" cap="flat" cmpd="sng" algn="ctr">
                      <a:solidFill>
                        <a:srgbClr val="F84E57"/>
                      </a:solidFill>
                      <a:prstDash val="solid"/>
                      <a:round/>
                      <a:headEnd type="none" w="med" len="med"/>
                      <a:tailEnd type="none" w="med" len="med"/>
                    </a:lnT>
                    <a:lnB w="12700" cap="flat" cmpd="sng" algn="ctr">
                      <a:solidFill>
                        <a:srgbClr val="F84E57"/>
                      </a:solidFill>
                      <a:prstDash val="solid"/>
                      <a:round/>
                      <a:headEnd type="none" w="med" len="med"/>
                      <a:tailEnd type="none" w="med" len="med"/>
                    </a:lnB>
                    <a:solidFill>
                      <a:srgbClr val="D6D8DB"/>
                    </a:solidFill>
                  </a:tcPr>
                </a:tc>
                <a:extLst>
                  <a:ext uri="{0D108BD9-81ED-4DB2-BD59-A6C34878D82A}">
                    <a16:rowId xmlns:a16="http://schemas.microsoft.com/office/drawing/2014/main" val="1345594415"/>
                  </a:ext>
                </a:extLst>
              </a:tr>
              <a:tr h="685800">
                <a:tc>
                  <a:txBody>
                    <a:bodyPr/>
                    <a:lstStyle/>
                    <a:p>
                      <a:r>
                        <a:rPr lang="en-US" sz="1800" b="1" dirty="0" smtClean="0">
                          <a:solidFill>
                            <a:srgbClr val="7F7F7F"/>
                          </a:solidFill>
                          <a:latin typeface="Arial" panose="020B0604020202020204" pitchFamily="34" charset="0"/>
                          <a:cs typeface="Arial" panose="020B0604020202020204" pitchFamily="34" charset="0"/>
                        </a:rPr>
                        <a:t>Expected</a:t>
                      </a:r>
                      <a:r>
                        <a:rPr lang="en-US" sz="1800" b="1" baseline="0" dirty="0" smtClean="0">
                          <a:solidFill>
                            <a:srgbClr val="7F7F7F"/>
                          </a:solidFill>
                          <a:latin typeface="Arial" panose="020B0604020202020204" pitchFamily="34" charset="0"/>
                          <a:cs typeface="Arial" panose="020B0604020202020204" pitchFamily="34" charset="0"/>
                        </a:rPr>
                        <a:t> assessment time*</a:t>
                      </a:r>
                      <a:endParaRPr lang="en-US" sz="1800" b="1" dirty="0">
                        <a:solidFill>
                          <a:srgbClr val="7F7F7F"/>
                        </a:solidFill>
                        <a:latin typeface="Arial" panose="020B0604020202020204" pitchFamily="34" charset="0"/>
                        <a:cs typeface="Arial" panose="020B0604020202020204" pitchFamily="34" charset="0"/>
                      </a:endParaRPr>
                    </a:p>
                  </a:txBody>
                  <a:tcPr marL="91428" marR="91428" marT="45731" marB="457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F5F5F5"/>
                    </a:solidFill>
                  </a:tcPr>
                </a:tc>
                <a:tc>
                  <a:txBody>
                    <a:bodyPr/>
                    <a:lstStyle/>
                    <a:p>
                      <a:pPr algn="ctr">
                        <a:spcAft>
                          <a:spcPts val="300"/>
                        </a:spcAft>
                      </a:pPr>
                      <a:r>
                        <a:rPr lang="en-US" sz="1600" b="1" dirty="0" smtClean="0">
                          <a:solidFill>
                            <a:srgbClr val="7F7F7F"/>
                          </a:solidFill>
                          <a:latin typeface="Arial" panose="020B0604020202020204" pitchFamily="34" charset="0"/>
                          <a:cs typeface="Arial" panose="020B0604020202020204" pitchFamily="34" charset="0"/>
                        </a:rPr>
                        <a:t>4 weeks</a:t>
                      </a:r>
                      <a:endParaRPr lang="en-US" sz="1600" b="1" dirty="0">
                        <a:solidFill>
                          <a:srgbClr val="7F7F7F"/>
                        </a:solidFill>
                        <a:latin typeface="Arial" panose="020B0604020202020204" pitchFamily="34" charset="0"/>
                        <a:cs typeface="Arial" panose="020B0604020202020204" pitchFamily="34" charset="0"/>
                      </a:endParaRPr>
                    </a:p>
                  </a:txBody>
                  <a:tcPr marL="91428" marR="91428" marT="45731" marB="45731" anchor="ctr">
                    <a:lnL w="127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gridSpan="2">
                  <a:txBody>
                    <a:bodyPr/>
                    <a:lstStyle/>
                    <a:p>
                      <a:pPr algn="ctr">
                        <a:spcAft>
                          <a:spcPts val="300"/>
                        </a:spcAft>
                      </a:pPr>
                      <a:r>
                        <a:rPr lang="en-US" sz="1600" b="1" dirty="0" smtClean="0">
                          <a:solidFill>
                            <a:srgbClr val="7F7F7F"/>
                          </a:solidFill>
                          <a:latin typeface="Arial" panose="020B0604020202020204" pitchFamily="34" charset="0"/>
                          <a:cs typeface="Arial" panose="020B0604020202020204" pitchFamily="34" charset="0"/>
                        </a:rPr>
                        <a:t>8-12 weeks</a:t>
                      </a:r>
                      <a:endParaRPr lang="en-US" sz="1600" b="1" dirty="0">
                        <a:solidFill>
                          <a:srgbClr val="7F7F7F"/>
                        </a:solidFill>
                        <a:latin typeface="Arial" panose="020B0604020202020204" pitchFamily="34" charset="0"/>
                        <a:cs typeface="Arial" panose="020B0604020202020204" pitchFamily="34" charset="0"/>
                      </a:endParaRPr>
                    </a:p>
                  </a:txBody>
                  <a:tcPr marL="91428" marR="91428" marT="45731" marB="45731"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tc hMerge="1">
                  <a:txBody>
                    <a:bodyPr/>
                    <a:lstStyle/>
                    <a:p>
                      <a:endParaRPr lang="en-US"/>
                    </a:p>
                  </a:txBody>
                  <a:tcPr/>
                </a:tc>
                <a:tc>
                  <a:txBody>
                    <a:bodyPr/>
                    <a:lstStyle/>
                    <a:p>
                      <a:pPr algn="ctr">
                        <a:spcAft>
                          <a:spcPts val="300"/>
                        </a:spcAft>
                      </a:pPr>
                      <a:r>
                        <a:rPr lang="en-US" sz="1600" b="1" dirty="0" smtClean="0">
                          <a:solidFill>
                            <a:srgbClr val="7F7F7F"/>
                          </a:solidFill>
                          <a:latin typeface="Arial" panose="020B0604020202020204" pitchFamily="34" charset="0"/>
                          <a:cs typeface="Arial" panose="020B0604020202020204" pitchFamily="34" charset="0"/>
                        </a:rPr>
                        <a:t>12-16 weeks</a:t>
                      </a:r>
                      <a:endParaRPr lang="en-US" sz="1600" b="1" dirty="0">
                        <a:solidFill>
                          <a:srgbClr val="7F7F7F"/>
                        </a:solidFill>
                        <a:latin typeface="Arial" panose="020B0604020202020204" pitchFamily="34" charset="0"/>
                        <a:cs typeface="Arial" panose="020B0604020202020204" pitchFamily="34" charset="0"/>
                      </a:endParaRPr>
                    </a:p>
                  </a:txBody>
                  <a:tcPr marL="91428" marR="91428" marT="45731" marB="45731"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84E57"/>
                      </a:solidFill>
                      <a:prstDash val="solid"/>
                      <a:round/>
                      <a:headEnd type="none" w="med" len="med"/>
                      <a:tailEnd type="none" w="med" len="med"/>
                    </a:lnT>
                    <a:lnB w="38100" cap="flat" cmpd="sng" algn="ctr">
                      <a:solidFill>
                        <a:srgbClr val="EF3340"/>
                      </a:solidFill>
                      <a:prstDash val="solid"/>
                      <a:round/>
                      <a:headEnd type="none" w="med" len="med"/>
                      <a:tailEnd type="none" w="med" len="med"/>
                    </a:lnB>
                    <a:solidFill>
                      <a:srgbClr val="EBECED"/>
                    </a:solidFill>
                  </a:tcPr>
                </a:tc>
                <a:extLst>
                  <a:ext uri="{0D108BD9-81ED-4DB2-BD59-A6C34878D82A}">
                    <a16:rowId xmlns:a16="http://schemas.microsoft.com/office/drawing/2014/main" val="2338987632"/>
                  </a:ext>
                </a:extLst>
              </a:tr>
            </a:tbl>
          </a:graphicData>
        </a:graphic>
      </p:graphicFrame>
      <p:pic>
        <p:nvPicPr>
          <p:cNvPr id="5" name="Picture 4">
            <a:extLst>
              <a:ext uri="{FF2B5EF4-FFF2-40B4-BE49-F238E27FC236}">
                <a16:creationId xmlns:a16="http://schemas.microsoft.com/office/drawing/2014/main" id="{3A342309-41CA-0941-9C55-C84E9EE28619}"/>
              </a:ext>
            </a:extLst>
          </p:cNvPr>
          <p:cNvPicPr>
            <a:picLocks noChangeAspect="1"/>
          </p:cNvPicPr>
          <p:nvPr/>
        </p:nvPicPr>
        <p:blipFill>
          <a:blip r:embed="rId3"/>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30</a:t>
            </a:fld>
            <a:endParaRPr lang="en-US"/>
          </a:p>
        </p:txBody>
      </p:sp>
    </p:spTree>
    <p:extLst>
      <p:ext uri="{BB962C8B-B14F-4D97-AF65-F5344CB8AC3E}">
        <p14:creationId xmlns:p14="http://schemas.microsoft.com/office/powerpoint/2010/main" val="4142868569"/>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24241A2-5FAB-3042-AB57-85284D780BF3}"/>
              </a:ext>
            </a:extLst>
          </p:cNvPr>
          <p:cNvSpPr/>
          <p:nvPr/>
        </p:nvSpPr>
        <p:spPr>
          <a:xfrm>
            <a:off x="539930" y="2440299"/>
            <a:ext cx="5677180" cy="1323745"/>
          </a:xfrm>
          <a:prstGeom prst="rect">
            <a:avLst/>
          </a:prstGeom>
        </p:spPr>
        <p:txBody>
          <a:bodyPr wrap="square">
            <a:spAutoFit/>
          </a:bodyPr>
          <a:lstStyle/>
          <a:p>
            <a:r>
              <a:rPr lang="en-US" sz="4000" b="1" dirty="0" smtClean="0">
                <a:solidFill>
                  <a:srgbClr val="EF3340"/>
                </a:solidFill>
                <a:latin typeface="Arial" panose="020B0604020202020204" pitchFamily="34" charset="0"/>
                <a:cs typeface="Arial" panose="020B0604020202020204" pitchFamily="34" charset="0"/>
              </a:rPr>
              <a:t>Evaluation</a:t>
            </a:r>
          </a:p>
          <a:p>
            <a:r>
              <a:rPr lang="en-US" sz="4000" b="1" dirty="0" smtClean="0">
                <a:solidFill>
                  <a:srgbClr val="EF3340"/>
                </a:solidFill>
                <a:latin typeface="Arial" panose="020B0604020202020204" pitchFamily="34" charset="0"/>
                <a:cs typeface="Arial" panose="020B0604020202020204" pitchFamily="34" charset="0"/>
              </a:rPr>
              <a:t>Criteria…</a:t>
            </a:r>
            <a:endParaRPr lang="en-US" sz="40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BC68C82-F695-A049-8494-42CE7E3BE8F8}"/>
              </a:ext>
            </a:extLst>
          </p:cNvPr>
          <p:cNvPicPr>
            <a:picLocks noChangeAspect="1"/>
          </p:cNvPicPr>
          <p:nvPr/>
        </p:nvPicPr>
        <p:blipFill>
          <a:blip r:embed="rId3"/>
          <a:stretch>
            <a:fillRect/>
          </a:stretch>
        </p:blipFill>
        <p:spPr>
          <a:xfrm>
            <a:off x="539930" y="6319463"/>
            <a:ext cx="539930" cy="540125"/>
          </a:xfrm>
          <a:prstGeom prst="rect">
            <a:avLst/>
          </a:prstGeom>
        </p:spPr>
      </p:pic>
    </p:spTree>
    <p:extLst>
      <p:ext uri="{BB962C8B-B14F-4D97-AF65-F5344CB8AC3E}">
        <p14:creationId xmlns:p14="http://schemas.microsoft.com/office/powerpoint/2010/main" val="50264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7112313" y="1220074"/>
            <a:ext cx="3578136" cy="4573614"/>
            <a:chOff x="6933406" y="1143794"/>
            <a:chExt cx="3935950" cy="5030975"/>
          </a:xfrm>
        </p:grpSpPr>
        <p:pic>
          <p:nvPicPr>
            <p:cNvPr id="10"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933406" y="1143794"/>
              <a:ext cx="3935950" cy="373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933406" y="2439194"/>
              <a:ext cx="3935950" cy="373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 name="Rectangle 2">
            <a:extLst>
              <a:ext uri="{FF2B5EF4-FFF2-40B4-BE49-F238E27FC236}">
                <a16:creationId xmlns:a16="http://schemas.microsoft.com/office/drawing/2014/main" id="{724241A2-5FAB-3042-AB57-85284D780BF3}"/>
              </a:ext>
            </a:extLst>
          </p:cNvPr>
          <p:cNvSpPr/>
          <p:nvPr/>
        </p:nvSpPr>
        <p:spPr>
          <a:xfrm>
            <a:off x="418027" y="402193"/>
            <a:ext cx="5677180"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Evaluation criteria</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539930" y="1979574"/>
            <a:ext cx="10894226" cy="2144177"/>
          </a:xfrm>
          <a:prstGeom prst="rect">
            <a:avLst/>
          </a:prstGeom>
          <a:noFill/>
        </p:spPr>
        <p:txBody>
          <a:bodyPr wrap="square" rtlCol="0">
            <a:spAutoFit/>
          </a:bodyPr>
          <a:lstStyle/>
          <a:p>
            <a:pPr>
              <a:lnSpc>
                <a:spcPts val="2600"/>
              </a:lnSpc>
              <a:spcAft>
                <a:spcPts val="1200"/>
              </a:spcAft>
            </a:pPr>
            <a:r>
              <a:rPr lang="en-US" sz="2000" b="1" dirty="0" smtClean="0">
                <a:solidFill>
                  <a:srgbClr val="7F7F7F"/>
                </a:solidFill>
                <a:latin typeface="Arial" panose="020B0604020202020204" pitchFamily="34" charset="0"/>
                <a:cs typeface="Arial" panose="020B0604020202020204" pitchFamily="34" charset="0"/>
              </a:rPr>
              <a:t>Applications are evaluated using the following criteria:</a:t>
            </a:r>
            <a:endParaRPr lang="en-US" sz="2000" b="1" dirty="0">
              <a:solidFill>
                <a:srgbClr val="7F7F7F"/>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Relevance and outcomes</a:t>
            </a:r>
            <a:endParaRPr lang="en-US" sz="1800" b="1" dirty="0">
              <a:solidFill>
                <a:srgbClr val="A5A4A8"/>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Partnership</a:t>
            </a:r>
            <a:endParaRPr lang="en-US" sz="1800" b="1" dirty="0">
              <a:solidFill>
                <a:srgbClr val="A5A4A8"/>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Quality of the proposal</a:t>
            </a: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Training</a:t>
            </a:r>
            <a:endParaRPr lang="en-US" sz="1800" b="1" dirty="0">
              <a:solidFill>
                <a:srgbClr val="A5A4A8"/>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5"/>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32</a:t>
            </a:fld>
            <a:endParaRPr lang="en-US"/>
          </a:p>
        </p:txBody>
      </p:sp>
    </p:spTree>
    <p:extLst>
      <p:ext uri="{BB962C8B-B14F-4D97-AF65-F5344CB8AC3E}">
        <p14:creationId xmlns:p14="http://schemas.microsoft.com/office/powerpoint/2010/main" val="2764549259"/>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7112313" y="1220074"/>
            <a:ext cx="3578136" cy="4573614"/>
            <a:chOff x="6933406" y="1143794"/>
            <a:chExt cx="3935950" cy="5030975"/>
          </a:xfrm>
        </p:grpSpPr>
        <p:pic>
          <p:nvPicPr>
            <p:cNvPr id="10"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933406" y="1143794"/>
              <a:ext cx="3935950" cy="373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933406" y="2439194"/>
              <a:ext cx="3935950" cy="373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 name="Rectangle 2">
            <a:extLst>
              <a:ext uri="{FF2B5EF4-FFF2-40B4-BE49-F238E27FC236}">
                <a16:creationId xmlns:a16="http://schemas.microsoft.com/office/drawing/2014/main" id="{724241A2-5FAB-3042-AB57-85284D780BF3}"/>
              </a:ext>
            </a:extLst>
          </p:cNvPr>
          <p:cNvSpPr/>
          <p:nvPr/>
        </p:nvSpPr>
        <p:spPr>
          <a:xfrm>
            <a:off x="418027" y="402193"/>
            <a:ext cx="5677180"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Evaluation criteria</a:t>
            </a:r>
            <a:endParaRPr lang="en-US" sz="32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5"/>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33</a:t>
            </a:fld>
            <a:endParaRPr lang="en-US" dirty="0"/>
          </a:p>
        </p:txBody>
      </p:sp>
      <p:sp>
        <p:nvSpPr>
          <p:cNvPr id="12" name="TextBox 11">
            <a:extLst>
              <a:ext uri="{FF2B5EF4-FFF2-40B4-BE49-F238E27FC236}">
                <a16:creationId xmlns:a16="http://schemas.microsoft.com/office/drawing/2014/main" id="{3337809A-404D-EC45-A766-726B6909CE43}"/>
              </a:ext>
            </a:extLst>
          </p:cNvPr>
          <p:cNvSpPr txBox="1"/>
          <p:nvPr/>
        </p:nvSpPr>
        <p:spPr>
          <a:xfrm>
            <a:off x="440679" y="1520723"/>
            <a:ext cx="10894226" cy="4493538"/>
          </a:xfrm>
          <a:prstGeom prst="rect">
            <a:avLst/>
          </a:prstGeom>
          <a:noFill/>
        </p:spPr>
        <p:txBody>
          <a:bodyPr wrap="square" rtlCol="0">
            <a:spAutoFit/>
          </a:bodyPr>
          <a:lstStyle/>
          <a:p>
            <a:pPr>
              <a:spcAft>
                <a:spcPts val="600"/>
              </a:spcAft>
            </a:pPr>
            <a:r>
              <a:rPr lang="en-US" sz="2000" b="1" dirty="0">
                <a:solidFill>
                  <a:schemeClr val="bg1">
                    <a:lumMod val="50000"/>
                  </a:schemeClr>
                </a:solidFill>
                <a:latin typeface="Arial" panose="020B0604020202020204" pitchFamily="34" charset="0"/>
                <a:cs typeface="Arial" panose="020B0604020202020204" pitchFamily="34" charset="0"/>
              </a:rPr>
              <a:t>Relevance and outcomes</a:t>
            </a:r>
          </a:p>
          <a:p>
            <a:pPr marL="830001" lvl="1" indent="-285750">
              <a:spcAft>
                <a:spcPts val="600"/>
              </a:spcAft>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Significance of the intended outcomes and of the economic, social and/or environmental benefits for Canada</a:t>
            </a:r>
          </a:p>
          <a:p>
            <a:pPr marL="830001" lvl="1" indent="-285750">
              <a:spcAft>
                <a:spcPts val="600"/>
              </a:spcAft>
              <a:buFont typeface="Arial" panose="020B0604020202020204" pitchFamily="34" charset="0"/>
              <a:buChar char="•"/>
            </a:pPr>
            <a:r>
              <a:rPr lang="en-US" sz="1800" b="1" dirty="0" smtClean="0">
                <a:solidFill>
                  <a:schemeClr val="bg1">
                    <a:lumMod val="65000"/>
                  </a:schemeClr>
                </a:solidFill>
                <a:latin typeface="Arial" panose="020B0604020202020204" pitchFamily="34" charset="0"/>
                <a:cs typeface="Arial" panose="020B0604020202020204" pitchFamily="34" charset="0"/>
              </a:rPr>
              <a:t>Originality </a:t>
            </a:r>
            <a:r>
              <a:rPr lang="en-US" sz="1800" b="1" dirty="0">
                <a:solidFill>
                  <a:schemeClr val="bg1">
                    <a:lumMod val="65000"/>
                  </a:schemeClr>
                </a:solidFill>
                <a:latin typeface="Arial" panose="020B0604020202020204" pitchFamily="34" charset="0"/>
                <a:cs typeface="Arial" panose="020B0604020202020204" pitchFamily="34" charset="0"/>
              </a:rPr>
              <a:t>of research and production of new scientific </a:t>
            </a:r>
            <a:r>
              <a:rPr lang="en-US" sz="1800" b="1" dirty="0" smtClean="0">
                <a:solidFill>
                  <a:schemeClr val="bg1">
                    <a:lumMod val="65000"/>
                  </a:schemeClr>
                </a:solidFill>
                <a:latin typeface="Arial" panose="020B0604020202020204" pitchFamily="34" charset="0"/>
                <a:cs typeface="Arial" panose="020B0604020202020204" pitchFamily="34" charset="0"/>
              </a:rPr>
              <a:t>knowledge</a:t>
            </a:r>
            <a:endParaRPr lang="en-US" sz="1800" b="1" dirty="0">
              <a:solidFill>
                <a:schemeClr val="bg1">
                  <a:lumMod val="65000"/>
                </a:schemeClr>
              </a:solidFill>
              <a:latin typeface="Arial" panose="020B0604020202020204" pitchFamily="34" charset="0"/>
              <a:cs typeface="Arial" panose="020B0604020202020204" pitchFamily="34" charset="0"/>
            </a:endParaRPr>
          </a:p>
          <a:p>
            <a:pPr marL="830001" lvl="1" indent="-285750">
              <a:spcAft>
                <a:spcPts val="600"/>
              </a:spcAft>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Strategy to apply the </a:t>
            </a:r>
            <a:r>
              <a:rPr lang="en-US" sz="1800" b="1" dirty="0" smtClean="0">
                <a:solidFill>
                  <a:schemeClr val="bg1">
                    <a:lumMod val="65000"/>
                  </a:schemeClr>
                </a:solidFill>
                <a:latin typeface="Arial" panose="020B0604020202020204" pitchFamily="34" charset="0"/>
                <a:cs typeface="Arial" panose="020B0604020202020204" pitchFamily="34" charset="0"/>
              </a:rPr>
              <a:t>results</a:t>
            </a:r>
          </a:p>
          <a:p>
            <a:pPr marL="830001" lvl="1" indent="-285750">
              <a:spcAft>
                <a:spcPts val="600"/>
              </a:spcAft>
              <a:buFont typeface="Arial" panose="020B0604020202020204" pitchFamily="34" charset="0"/>
              <a:buChar char="•"/>
            </a:pPr>
            <a:endParaRPr lang="en-US" sz="1800" b="1" dirty="0">
              <a:solidFill>
                <a:srgbClr val="A5A4A8"/>
              </a:solidFill>
              <a:latin typeface="Arial" panose="020B0604020202020204" pitchFamily="34" charset="0"/>
              <a:cs typeface="Arial" panose="020B0604020202020204" pitchFamily="34" charset="0"/>
            </a:endParaRPr>
          </a:p>
          <a:p>
            <a:pPr>
              <a:spcAft>
                <a:spcPts val="600"/>
              </a:spcAft>
            </a:pPr>
            <a:r>
              <a:rPr lang="en-US" sz="2000" b="1" dirty="0" smtClean="0">
                <a:solidFill>
                  <a:schemeClr val="bg1">
                    <a:lumMod val="50000"/>
                  </a:schemeClr>
                </a:solidFill>
                <a:latin typeface="Arial" panose="020B0604020202020204" pitchFamily="34" charset="0"/>
                <a:cs typeface="Arial" panose="020B0604020202020204" pitchFamily="34" charset="0"/>
              </a:rPr>
              <a:t>Partnership</a:t>
            </a:r>
          </a:p>
          <a:p>
            <a:pPr marL="830001" lvl="1" indent="-285750">
              <a:buFont typeface="Arial" panose="020B0604020202020204" pitchFamily="34" charset="0"/>
              <a:buChar char="•"/>
            </a:pPr>
            <a:r>
              <a:rPr lang="en-US" sz="1800" b="1" dirty="0" smtClean="0">
                <a:solidFill>
                  <a:schemeClr val="bg1">
                    <a:lumMod val="65000"/>
                  </a:schemeClr>
                </a:solidFill>
                <a:latin typeface="Arial" panose="020B0604020202020204" pitchFamily="34" charset="0"/>
                <a:cs typeface="Arial" panose="020B0604020202020204" pitchFamily="34" charset="0"/>
              </a:rPr>
              <a:t>Relevance </a:t>
            </a:r>
            <a:r>
              <a:rPr lang="en-US" sz="1800" b="1" dirty="0">
                <a:solidFill>
                  <a:schemeClr val="bg1">
                    <a:lumMod val="65000"/>
                  </a:schemeClr>
                </a:solidFill>
                <a:latin typeface="Arial" panose="020B0604020202020204" pitchFamily="34" charset="0"/>
                <a:cs typeface="Arial" panose="020B0604020202020204" pitchFamily="34" charset="0"/>
              </a:rPr>
              <a:t>to achieve the expected results; leveraging of different types of partner organizations and the integration of their unique perspectives and knowledge in the project, as </a:t>
            </a:r>
            <a:r>
              <a:rPr lang="en-US" sz="1800" b="1" dirty="0" smtClean="0">
                <a:solidFill>
                  <a:schemeClr val="bg1">
                    <a:lumMod val="65000"/>
                  </a:schemeClr>
                </a:solidFill>
                <a:latin typeface="Arial" panose="020B0604020202020204" pitchFamily="34" charset="0"/>
                <a:cs typeface="Arial" panose="020B0604020202020204" pitchFamily="34" charset="0"/>
              </a:rPr>
              <a:t>appropriate</a:t>
            </a:r>
          </a:p>
          <a:p>
            <a:pPr marL="830001" lvl="1" indent="-285750">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Role in defining the challenge, co-designing and implementing the research, and using the results to achieve the desired outcomes</a:t>
            </a:r>
          </a:p>
          <a:p>
            <a:pPr marL="830001" lvl="1" indent="-285750">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Appropriateness of the level of cash and in-kind contributions from each partner </a:t>
            </a:r>
            <a:r>
              <a:rPr lang="en-US" sz="1800" b="1" dirty="0" smtClean="0">
                <a:solidFill>
                  <a:schemeClr val="bg1">
                    <a:lumMod val="65000"/>
                  </a:schemeClr>
                </a:solidFill>
                <a:latin typeface="Arial" panose="020B0604020202020204" pitchFamily="34" charset="0"/>
                <a:cs typeface="Arial" panose="020B0604020202020204" pitchFamily="34" charset="0"/>
              </a:rPr>
              <a:t>organization</a:t>
            </a:r>
            <a:endParaRPr lang="en-US" sz="1800" b="1" dirty="0">
              <a:solidFill>
                <a:schemeClr val="bg1">
                  <a:lumMod val="65000"/>
                </a:schemeClr>
              </a:solidFill>
              <a:latin typeface="Arial" panose="020B0604020202020204" pitchFamily="34" charset="0"/>
              <a:cs typeface="Arial" panose="020B0604020202020204" pitchFamily="34" charset="0"/>
            </a:endParaRPr>
          </a:p>
        </p:txBody>
      </p:sp>
      <p:grpSp>
        <p:nvGrpSpPr>
          <p:cNvPr id="14" name="Group 13"/>
          <p:cNvGrpSpPr/>
          <p:nvPr/>
        </p:nvGrpSpPr>
        <p:grpSpPr>
          <a:xfrm>
            <a:off x="242997" y="2160100"/>
            <a:ext cx="838200" cy="896071"/>
            <a:chOff x="7390606" y="402193"/>
            <a:chExt cx="838200" cy="896071"/>
          </a:xfrm>
        </p:grpSpPr>
        <p:sp>
          <p:nvSpPr>
            <p:cNvPr id="15" name="Oval 14"/>
            <p:cNvSpPr/>
            <p:nvPr/>
          </p:nvSpPr>
          <p:spPr>
            <a:xfrm>
              <a:off x="7390606" y="402193"/>
              <a:ext cx="838200" cy="89607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390606" y="619395"/>
              <a:ext cx="838200" cy="461665"/>
            </a:xfrm>
            <a:prstGeom prst="rect">
              <a:avLst/>
            </a:prstGeom>
          </p:spPr>
          <p:txBody>
            <a:bodyPr wrap="square">
              <a:spAutoFit/>
            </a:bodyPr>
            <a:lstStyle/>
            <a:p>
              <a:pPr algn="ctr"/>
              <a:r>
                <a:rPr lang="fr-FR" sz="2400" b="1" dirty="0" smtClean="0">
                  <a:solidFill>
                    <a:schemeClr val="bg1">
                      <a:lumMod val="50000"/>
                    </a:schemeClr>
                  </a:solidFill>
                  <a:latin typeface="Arial" panose="020B0604020202020204" pitchFamily="34" charset="0"/>
                  <a:cs typeface="Arial" panose="020B0604020202020204" pitchFamily="34" charset="0"/>
                </a:rPr>
                <a:t>25%</a:t>
              </a:r>
              <a:endParaRPr lang="fr-FR" sz="2400" b="1" dirty="0">
                <a:solidFill>
                  <a:schemeClr val="bg1">
                    <a:lumMod val="50000"/>
                  </a:schemeClr>
                </a:solidFill>
                <a:latin typeface="Arial" panose="020B0604020202020204" pitchFamily="34" charset="0"/>
                <a:cs typeface="Arial" panose="020B0604020202020204" pitchFamily="34" charset="0"/>
              </a:endParaRPr>
            </a:p>
          </p:txBody>
        </p:sp>
      </p:grpSp>
      <p:grpSp>
        <p:nvGrpSpPr>
          <p:cNvPr id="17" name="Group 16"/>
          <p:cNvGrpSpPr/>
          <p:nvPr/>
        </p:nvGrpSpPr>
        <p:grpSpPr>
          <a:xfrm>
            <a:off x="241660" y="4514923"/>
            <a:ext cx="838200" cy="896071"/>
            <a:chOff x="7390606" y="402193"/>
            <a:chExt cx="838200" cy="896071"/>
          </a:xfrm>
        </p:grpSpPr>
        <p:sp>
          <p:nvSpPr>
            <p:cNvPr id="18" name="Oval 17"/>
            <p:cNvSpPr/>
            <p:nvPr/>
          </p:nvSpPr>
          <p:spPr>
            <a:xfrm>
              <a:off x="7390606" y="402193"/>
              <a:ext cx="838200" cy="89607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7390606" y="619395"/>
              <a:ext cx="838200" cy="461665"/>
            </a:xfrm>
            <a:prstGeom prst="rect">
              <a:avLst/>
            </a:prstGeom>
          </p:spPr>
          <p:txBody>
            <a:bodyPr wrap="square">
              <a:spAutoFit/>
            </a:bodyPr>
            <a:lstStyle/>
            <a:p>
              <a:pPr algn="ctr"/>
              <a:r>
                <a:rPr lang="fr-FR" sz="2400" b="1" dirty="0" smtClean="0">
                  <a:solidFill>
                    <a:schemeClr val="bg1">
                      <a:lumMod val="50000"/>
                    </a:schemeClr>
                  </a:solidFill>
                  <a:latin typeface="Arial" panose="020B0604020202020204" pitchFamily="34" charset="0"/>
                  <a:cs typeface="Arial" panose="020B0604020202020204" pitchFamily="34" charset="0"/>
                </a:rPr>
                <a:t>25%</a:t>
              </a:r>
              <a:endParaRPr lang="fr-FR" sz="2400" b="1" dirty="0">
                <a:solidFill>
                  <a:schemeClr val="bg1">
                    <a:lumMod val="50000"/>
                  </a:schemeClr>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504213212"/>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7112313" y="1220074"/>
            <a:ext cx="3578136" cy="4573614"/>
            <a:chOff x="6933406" y="1143794"/>
            <a:chExt cx="3935950" cy="5030975"/>
          </a:xfrm>
        </p:grpSpPr>
        <p:pic>
          <p:nvPicPr>
            <p:cNvPr id="10"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933406" y="1143794"/>
              <a:ext cx="3935950" cy="373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933406" y="2439194"/>
              <a:ext cx="3935950" cy="373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 name="Rectangle 2">
            <a:extLst>
              <a:ext uri="{FF2B5EF4-FFF2-40B4-BE49-F238E27FC236}">
                <a16:creationId xmlns:a16="http://schemas.microsoft.com/office/drawing/2014/main" id="{724241A2-5FAB-3042-AB57-85284D780BF3}"/>
              </a:ext>
            </a:extLst>
          </p:cNvPr>
          <p:cNvSpPr/>
          <p:nvPr/>
        </p:nvSpPr>
        <p:spPr>
          <a:xfrm>
            <a:off x="418027" y="402193"/>
            <a:ext cx="5677180"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Evaluation criteria</a:t>
            </a:r>
            <a:endParaRPr lang="en-US" sz="32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5"/>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34</a:t>
            </a:fld>
            <a:endParaRPr lang="en-US" dirty="0"/>
          </a:p>
        </p:txBody>
      </p:sp>
      <p:sp>
        <p:nvSpPr>
          <p:cNvPr id="12" name="TextBox 11">
            <a:extLst>
              <a:ext uri="{FF2B5EF4-FFF2-40B4-BE49-F238E27FC236}">
                <a16:creationId xmlns:a16="http://schemas.microsoft.com/office/drawing/2014/main" id="{3337809A-404D-EC45-A766-726B6909CE43}"/>
              </a:ext>
            </a:extLst>
          </p:cNvPr>
          <p:cNvSpPr txBox="1"/>
          <p:nvPr/>
        </p:nvSpPr>
        <p:spPr>
          <a:xfrm>
            <a:off x="440679" y="1520723"/>
            <a:ext cx="10894226" cy="4416594"/>
          </a:xfrm>
          <a:prstGeom prst="rect">
            <a:avLst/>
          </a:prstGeom>
          <a:noFill/>
        </p:spPr>
        <p:txBody>
          <a:bodyPr wrap="square" rtlCol="0">
            <a:spAutoFit/>
          </a:bodyPr>
          <a:lstStyle/>
          <a:p>
            <a:pPr>
              <a:spcAft>
                <a:spcPts val="600"/>
              </a:spcAft>
            </a:pPr>
            <a:r>
              <a:rPr lang="en-US" sz="2000" b="1" dirty="0">
                <a:solidFill>
                  <a:schemeClr val="bg1">
                    <a:lumMod val="50000"/>
                  </a:schemeClr>
                </a:solidFill>
                <a:latin typeface="Arial" panose="020B0604020202020204" pitchFamily="34" charset="0"/>
                <a:cs typeface="Arial" panose="020B0604020202020204" pitchFamily="34" charset="0"/>
              </a:rPr>
              <a:t>Quality of the proposal</a:t>
            </a:r>
          </a:p>
          <a:p>
            <a:pPr marL="830001" lvl="1" indent="-285750">
              <a:spcAft>
                <a:spcPts val="600"/>
              </a:spcAft>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Clarity of the objectives and deliverables; appropriateness of the scope and size of planned activities to achieve the expected outcomes; justification for the planned expenditures</a:t>
            </a:r>
          </a:p>
          <a:p>
            <a:pPr marL="830001" lvl="1" indent="-285750">
              <a:spcAft>
                <a:spcPts val="600"/>
              </a:spcAft>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Appropriateness of the identified indicators and methods for monitoring progress during the project and for assessing outcomes afterwards</a:t>
            </a:r>
          </a:p>
          <a:p>
            <a:pPr marL="830001" lvl="1" indent="-285750">
              <a:spcAft>
                <a:spcPts val="600"/>
              </a:spcAft>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Appropriateness of academic researchers’ expertise, and that found within the partner organizations,  both for carrying out the planned research activities and in mentoring trainees</a:t>
            </a:r>
          </a:p>
          <a:p>
            <a:pPr>
              <a:spcAft>
                <a:spcPts val="600"/>
              </a:spcAft>
            </a:pPr>
            <a:r>
              <a:rPr lang="en-US" sz="2000" b="1" dirty="0" smtClean="0">
                <a:solidFill>
                  <a:schemeClr val="bg1">
                    <a:lumMod val="50000"/>
                  </a:schemeClr>
                </a:solidFill>
                <a:latin typeface="Arial" panose="020B0604020202020204" pitchFamily="34" charset="0"/>
                <a:cs typeface="Arial" panose="020B0604020202020204" pitchFamily="34" charset="0"/>
              </a:rPr>
              <a:t>Training</a:t>
            </a:r>
          </a:p>
          <a:p>
            <a:pPr marL="830001" lvl="1" indent="-285750">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Opportunities for enriched training experiences for research trainees (undergraduates, graduates, postdoctoral fellows) to develop relevant research skills as well as professional skills such as leadership, communication, collaboration and entrepreneurship.</a:t>
            </a:r>
          </a:p>
          <a:p>
            <a:pPr marL="830001" lvl="1" indent="-285750">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Consideration of diversity and gender equity in the training plan </a:t>
            </a:r>
          </a:p>
        </p:txBody>
      </p:sp>
      <p:grpSp>
        <p:nvGrpSpPr>
          <p:cNvPr id="14" name="Group 13"/>
          <p:cNvGrpSpPr/>
          <p:nvPr/>
        </p:nvGrpSpPr>
        <p:grpSpPr>
          <a:xfrm>
            <a:off x="151606" y="2609923"/>
            <a:ext cx="838200" cy="896071"/>
            <a:chOff x="7390606" y="402193"/>
            <a:chExt cx="838200" cy="896071"/>
          </a:xfrm>
        </p:grpSpPr>
        <p:sp>
          <p:nvSpPr>
            <p:cNvPr id="15" name="Oval 14"/>
            <p:cNvSpPr/>
            <p:nvPr/>
          </p:nvSpPr>
          <p:spPr>
            <a:xfrm>
              <a:off x="7390606" y="402193"/>
              <a:ext cx="838200" cy="89607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390606" y="619395"/>
              <a:ext cx="838200" cy="461665"/>
            </a:xfrm>
            <a:prstGeom prst="rect">
              <a:avLst/>
            </a:prstGeom>
          </p:spPr>
          <p:txBody>
            <a:bodyPr wrap="square">
              <a:spAutoFit/>
            </a:bodyPr>
            <a:lstStyle/>
            <a:p>
              <a:pPr algn="ctr"/>
              <a:r>
                <a:rPr lang="fr-FR" sz="2400" b="1" dirty="0" smtClean="0">
                  <a:solidFill>
                    <a:schemeClr val="bg1">
                      <a:lumMod val="50000"/>
                    </a:schemeClr>
                  </a:solidFill>
                  <a:latin typeface="Arial" panose="020B0604020202020204" pitchFamily="34" charset="0"/>
                  <a:cs typeface="Arial" panose="020B0604020202020204" pitchFamily="34" charset="0"/>
                </a:rPr>
                <a:t>25%</a:t>
              </a:r>
              <a:endParaRPr lang="fr-FR" sz="2400" b="1" dirty="0">
                <a:solidFill>
                  <a:schemeClr val="bg1">
                    <a:lumMod val="50000"/>
                  </a:schemeClr>
                </a:solidFill>
                <a:latin typeface="Arial" panose="020B0604020202020204" pitchFamily="34" charset="0"/>
                <a:cs typeface="Arial" panose="020B0604020202020204" pitchFamily="34" charset="0"/>
              </a:endParaRPr>
            </a:p>
          </p:txBody>
        </p:sp>
      </p:grpSp>
      <p:grpSp>
        <p:nvGrpSpPr>
          <p:cNvPr id="17" name="Group 16"/>
          <p:cNvGrpSpPr/>
          <p:nvPr/>
        </p:nvGrpSpPr>
        <p:grpSpPr>
          <a:xfrm>
            <a:off x="151606" y="4972123"/>
            <a:ext cx="838200" cy="896071"/>
            <a:chOff x="7390606" y="402193"/>
            <a:chExt cx="838200" cy="896071"/>
          </a:xfrm>
        </p:grpSpPr>
        <p:sp>
          <p:nvSpPr>
            <p:cNvPr id="18" name="Oval 17"/>
            <p:cNvSpPr/>
            <p:nvPr/>
          </p:nvSpPr>
          <p:spPr>
            <a:xfrm>
              <a:off x="7390606" y="402193"/>
              <a:ext cx="838200" cy="896071"/>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7390606" y="619395"/>
              <a:ext cx="838200" cy="461665"/>
            </a:xfrm>
            <a:prstGeom prst="rect">
              <a:avLst/>
            </a:prstGeom>
          </p:spPr>
          <p:txBody>
            <a:bodyPr wrap="square">
              <a:spAutoFit/>
            </a:bodyPr>
            <a:lstStyle/>
            <a:p>
              <a:pPr algn="ctr"/>
              <a:r>
                <a:rPr lang="fr-FR" sz="2400" b="1" dirty="0" smtClean="0">
                  <a:solidFill>
                    <a:schemeClr val="bg1">
                      <a:lumMod val="50000"/>
                    </a:schemeClr>
                  </a:solidFill>
                  <a:latin typeface="Arial" panose="020B0604020202020204" pitchFamily="34" charset="0"/>
                  <a:cs typeface="Arial" panose="020B0604020202020204" pitchFamily="34" charset="0"/>
                </a:rPr>
                <a:t>25%</a:t>
              </a:r>
              <a:endParaRPr lang="fr-FR" sz="2400" b="1" dirty="0">
                <a:solidFill>
                  <a:schemeClr val="bg1">
                    <a:lumMod val="50000"/>
                  </a:schemeClr>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16876152"/>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7057467" y="1344370"/>
            <a:ext cx="4219339" cy="4132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a:extLst>
              <a:ext uri="{FF2B5EF4-FFF2-40B4-BE49-F238E27FC236}">
                <a16:creationId xmlns:a16="http://schemas.microsoft.com/office/drawing/2014/main" id="{724241A2-5FAB-3042-AB57-85284D780BF3}"/>
              </a:ext>
            </a:extLst>
          </p:cNvPr>
          <p:cNvSpPr/>
          <p:nvPr/>
        </p:nvSpPr>
        <p:spPr>
          <a:xfrm>
            <a:off x="418027" y="402192"/>
            <a:ext cx="5677180" cy="1077467"/>
          </a:xfrm>
          <a:prstGeom prst="rect">
            <a:avLst/>
          </a:prstGeom>
        </p:spPr>
        <p:txBody>
          <a:bodyPr wrap="square">
            <a:spAutoFit/>
          </a:bodyPr>
          <a:lstStyle/>
          <a:p>
            <a:r>
              <a:rPr lang="en-CA" sz="3200" b="1" dirty="0">
                <a:solidFill>
                  <a:srgbClr val="EF3340"/>
                </a:solidFill>
                <a:latin typeface="Arial" panose="020B0604020202020204" pitchFamily="34" charset="0"/>
                <a:cs typeface="Arial" panose="020B0604020202020204" pitchFamily="34" charset="0"/>
              </a:rPr>
              <a:t>Equity, diversity and inclusion</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539930" y="1897450"/>
            <a:ext cx="8879069" cy="2246769"/>
          </a:xfrm>
          <a:prstGeom prst="rect">
            <a:avLst/>
          </a:prstGeom>
          <a:noFill/>
        </p:spPr>
        <p:txBody>
          <a:bodyPr wrap="square" rtlCol="0">
            <a:spAutoFit/>
          </a:bodyPr>
          <a:lstStyle/>
          <a:p>
            <a:pPr>
              <a:lnSpc>
                <a:spcPts val="2600"/>
              </a:lnSpc>
              <a:spcAft>
                <a:spcPts val="1200"/>
              </a:spcAft>
            </a:pPr>
            <a:r>
              <a:rPr lang="en-CA" sz="2000" b="1" dirty="0">
                <a:solidFill>
                  <a:srgbClr val="7F7F7F"/>
                </a:solidFill>
                <a:latin typeface="Arial" panose="020B0604020202020204" pitchFamily="34" charset="0"/>
                <a:cs typeface="Arial" panose="020B0604020202020204" pitchFamily="34" charset="0"/>
              </a:rPr>
              <a:t>NSERC is committed to excellence in research and research training for the benefit of Canadians. </a:t>
            </a:r>
          </a:p>
          <a:p>
            <a:pPr>
              <a:lnSpc>
                <a:spcPts val="2600"/>
              </a:lnSpc>
              <a:spcAft>
                <a:spcPts val="600"/>
              </a:spcAft>
            </a:pPr>
            <a:r>
              <a:rPr lang="en-CA" sz="2000" b="1" dirty="0" smtClean="0">
                <a:solidFill>
                  <a:srgbClr val="A5A4A8"/>
                </a:solidFill>
                <a:latin typeface="Arial" panose="020B0604020202020204" pitchFamily="34" charset="0"/>
                <a:cs typeface="Arial" panose="020B0604020202020204" pitchFamily="34" charset="0"/>
              </a:rPr>
              <a:t>Achieving </a:t>
            </a:r>
            <a:r>
              <a:rPr lang="en-CA" sz="2000" b="1" dirty="0">
                <a:solidFill>
                  <a:srgbClr val="A5A4A8"/>
                </a:solidFill>
                <a:latin typeface="Arial" panose="020B0604020202020204" pitchFamily="34" charset="0"/>
                <a:cs typeface="Arial" panose="020B0604020202020204" pitchFamily="34" charset="0"/>
              </a:rPr>
              <a:t>a more equitable, diverse and inclusive Canadian research enterprise is also essential to creating the excellent, innovative and impactful research necessary to seize opportunities and respond to global challenges. </a:t>
            </a:r>
            <a:endParaRPr lang="en-US" b="1" dirty="0">
              <a:solidFill>
                <a:srgbClr val="A5A4A8"/>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5"/>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35</a:t>
            </a:fld>
            <a:endParaRPr lang="en-US"/>
          </a:p>
        </p:txBody>
      </p:sp>
    </p:spTree>
    <p:extLst>
      <p:ext uri="{BB962C8B-B14F-4D97-AF65-F5344CB8AC3E}">
        <p14:creationId xmlns:p14="http://schemas.microsoft.com/office/powerpoint/2010/main" val="394882731"/>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7057467" y="1344370"/>
            <a:ext cx="4219339" cy="4132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a:extLst>
              <a:ext uri="{FF2B5EF4-FFF2-40B4-BE49-F238E27FC236}">
                <a16:creationId xmlns:a16="http://schemas.microsoft.com/office/drawing/2014/main" id="{724241A2-5FAB-3042-AB57-85284D780BF3}"/>
              </a:ext>
            </a:extLst>
          </p:cNvPr>
          <p:cNvSpPr/>
          <p:nvPr/>
        </p:nvSpPr>
        <p:spPr>
          <a:xfrm>
            <a:off x="418027" y="402192"/>
            <a:ext cx="5677180" cy="1077467"/>
          </a:xfrm>
          <a:prstGeom prst="rect">
            <a:avLst/>
          </a:prstGeom>
        </p:spPr>
        <p:txBody>
          <a:bodyPr wrap="square">
            <a:spAutoFit/>
          </a:bodyPr>
          <a:lstStyle/>
          <a:p>
            <a:r>
              <a:rPr lang="en-CA" sz="3200" b="1" dirty="0">
                <a:solidFill>
                  <a:srgbClr val="EF3340"/>
                </a:solidFill>
                <a:latin typeface="Arial" panose="020B0604020202020204" pitchFamily="34" charset="0"/>
                <a:cs typeface="Arial" panose="020B0604020202020204" pitchFamily="34" charset="0"/>
              </a:rPr>
              <a:t>Equity, diversity and inclusion</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539930" y="1741395"/>
            <a:ext cx="8879069" cy="2990562"/>
          </a:xfrm>
          <a:prstGeom prst="rect">
            <a:avLst/>
          </a:prstGeom>
          <a:noFill/>
        </p:spPr>
        <p:txBody>
          <a:bodyPr wrap="square" rtlCol="0">
            <a:spAutoFit/>
          </a:bodyPr>
          <a:lstStyle/>
          <a:p>
            <a:pPr>
              <a:lnSpc>
                <a:spcPts val="2600"/>
              </a:lnSpc>
              <a:spcAft>
                <a:spcPts val="1200"/>
              </a:spcAft>
            </a:pPr>
            <a:r>
              <a:rPr lang="en-CA" sz="2000" b="1" dirty="0">
                <a:solidFill>
                  <a:srgbClr val="7F7F7F"/>
                </a:solidFill>
                <a:latin typeface="Arial" panose="020B0604020202020204" pitchFamily="34" charset="0"/>
                <a:cs typeface="Arial" panose="020B0604020202020204" pitchFamily="34" charset="0"/>
              </a:rPr>
              <a:t>You are asked to consider sex, gender and diversity in the project’s research design and to consider how to promote and support a variety of forms of mentoring to ensure trainees’ equitable participation and growth. </a:t>
            </a:r>
            <a:endParaRPr lang="en-CA" sz="2000" b="1" dirty="0" smtClean="0">
              <a:solidFill>
                <a:srgbClr val="7F7F7F"/>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CA" sz="1800" b="1" dirty="0">
                <a:solidFill>
                  <a:srgbClr val="A5A4A8"/>
                </a:solidFill>
                <a:latin typeface="Arial" panose="020B0604020202020204" pitchFamily="34" charset="0"/>
                <a:cs typeface="Arial" panose="020B0604020202020204" pitchFamily="34" charset="0"/>
              </a:rPr>
              <a:t>I</a:t>
            </a:r>
            <a:r>
              <a:rPr lang="en-CA" sz="1800" b="1" dirty="0" smtClean="0">
                <a:solidFill>
                  <a:srgbClr val="A5A4A8"/>
                </a:solidFill>
                <a:latin typeface="Arial" panose="020B0604020202020204" pitchFamily="34" charset="0"/>
                <a:cs typeface="Arial" panose="020B0604020202020204" pitchFamily="34" charset="0"/>
              </a:rPr>
              <a:t>n </a:t>
            </a:r>
            <a:r>
              <a:rPr lang="en-CA" sz="1800" b="1" dirty="0">
                <a:solidFill>
                  <a:srgbClr val="A5A4A8"/>
                </a:solidFill>
                <a:latin typeface="Arial" panose="020B0604020202020204" pitchFamily="34" charset="0"/>
                <a:cs typeface="Arial" panose="020B0604020202020204" pitchFamily="34" charset="0"/>
              </a:rPr>
              <a:t>large proposals, you must strive for equity, diversity and inclusion when developing your group of co-applicants, partners and trainees </a:t>
            </a:r>
          </a:p>
          <a:p>
            <a:pPr marL="285750" indent="-285750">
              <a:lnSpc>
                <a:spcPts val="2600"/>
              </a:lnSpc>
              <a:spcAft>
                <a:spcPts val="600"/>
              </a:spcAft>
              <a:buFont typeface="Arial" panose="020B0604020202020204" pitchFamily="34" charset="0"/>
              <a:buChar char="•"/>
            </a:pPr>
            <a:r>
              <a:rPr lang="en-CA" sz="1800" b="1" dirty="0">
                <a:solidFill>
                  <a:srgbClr val="A5A4A8"/>
                </a:solidFill>
                <a:latin typeface="Arial" panose="020B0604020202020204" pitchFamily="34" charset="0"/>
                <a:cs typeface="Arial" panose="020B0604020202020204" pitchFamily="34" charset="0"/>
              </a:rPr>
              <a:t>See Guide for Applicants: </a:t>
            </a:r>
            <a:r>
              <a:rPr lang="en-CA" sz="1800" b="1" i="1" dirty="0">
                <a:solidFill>
                  <a:srgbClr val="A5A4A8"/>
                </a:solidFill>
                <a:latin typeface="Arial" panose="020B0604020202020204" pitchFamily="34" charset="0"/>
                <a:cs typeface="Arial" panose="020B0604020202020204" pitchFamily="34" charset="0"/>
              </a:rPr>
              <a:t>C</a:t>
            </a:r>
            <a:r>
              <a:rPr lang="en-CA" sz="1800" b="1" i="1" dirty="0" smtClean="0">
                <a:solidFill>
                  <a:srgbClr val="A5A4A8"/>
                </a:solidFill>
                <a:latin typeface="Arial" panose="020B0604020202020204" pitchFamily="34" charset="0"/>
                <a:cs typeface="Arial" panose="020B0604020202020204" pitchFamily="34" charset="0"/>
              </a:rPr>
              <a:t>onsidering </a:t>
            </a:r>
            <a:r>
              <a:rPr lang="en-CA" sz="1800" b="1" i="1" dirty="0">
                <a:solidFill>
                  <a:srgbClr val="A5A4A8"/>
                </a:solidFill>
                <a:latin typeface="Arial" panose="020B0604020202020204" pitchFamily="34" charset="0"/>
                <a:cs typeface="Arial" panose="020B0604020202020204" pitchFamily="34" charset="0"/>
              </a:rPr>
              <a:t>equity, diversity, and inclusion in your application</a:t>
            </a:r>
            <a:endParaRPr lang="en-US" sz="1800" b="1" i="1" dirty="0">
              <a:solidFill>
                <a:srgbClr val="A5A4A8"/>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5"/>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36</a:t>
            </a:fld>
            <a:endParaRPr lang="en-US"/>
          </a:p>
        </p:txBody>
      </p:sp>
    </p:spTree>
    <p:extLst>
      <p:ext uri="{BB962C8B-B14F-4D97-AF65-F5344CB8AC3E}">
        <p14:creationId xmlns:p14="http://schemas.microsoft.com/office/powerpoint/2010/main" val="1717577376"/>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24241A2-5FAB-3042-AB57-85284D780BF3}"/>
              </a:ext>
            </a:extLst>
          </p:cNvPr>
          <p:cNvSpPr/>
          <p:nvPr/>
        </p:nvSpPr>
        <p:spPr>
          <a:xfrm>
            <a:off x="539930" y="2440298"/>
            <a:ext cx="5677180" cy="1323439"/>
          </a:xfrm>
          <a:prstGeom prst="rect">
            <a:avLst/>
          </a:prstGeom>
        </p:spPr>
        <p:txBody>
          <a:bodyPr wrap="square">
            <a:spAutoFit/>
          </a:bodyPr>
          <a:lstStyle/>
          <a:p>
            <a:r>
              <a:rPr lang="en-US" sz="4000" b="1" dirty="0" smtClean="0">
                <a:solidFill>
                  <a:srgbClr val="EF3340"/>
                </a:solidFill>
                <a:latin typeface="Arial" panose="020B0604020202020204" pitchFamily="34" charset="0"/>
                <a:cs typeface="Arial" panose="020B0604020202020204" pitchFamily="34" charset="0"/>
              </a:rPr>
              <a:t>How are funding decisions made ...</a:t>
            </a:r>
            <a:endParaRPr lang="en-US" sz="40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BC68C82-F695-A049-8494-42CE7E3BE8F8}"/>
              </a:ext>
            </a:extLst>
          </p:cNvPr>
          <p:cNvPicPr>
            <a:picLocks noChangeAspect="1"/>
          </p:cNvPicPr>
          <p:nvPr/>
        </p:nvPicPr>
        <p:blipFill>
          <a:blip r:embed="rId3"/>
          <a:stretch>
            <a:fillRect/>
          </a:stretch>
        </p:blipFill>
        <p:spPr>
          <a:xfrm>
            <a:off x="539930" y="6319463"/>
            <a:ext cx="539930" cy="540125"/>
          </a:xfrm>
          <a:prstGeom prst="rect">
            <a:avLst/>
          </a:prstGeom>
        </p:spPr>
      </p:pic>
    </p:spTree>
    <p:extLst>
      <p:ext uri="{BB962C8B-B14F-4D97-AF65-F5344CB8AC3E}">
        <p14:creationId xmlns:p14="http://schemas.microsoft.com/office/powerpoint/2010/main" val="1584488057"/>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7112313" y="1220074"/>
            <a:ext cx="3578136" cy="4573614"/>
            <a:chOff x="6933406" y="1143794"/>
            <a:chExt cx="3935950" cy="5030975"/>
          </a:xfrm>
        </p:grpSpPr>
        <p:pic>
          <p:nvPicPr>
            <p:cNvPr id="15"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933406" y="1143794"/>
              <a:ext cx="3935950" cy="373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933406" y="2439194"/>
              <a:ext cx="3935950" cy="373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 name="Rectangle 2">
            <a:extLst>
              <a:ext uri="{FF2B5EF4-FFF2-40B4-BE49-F238E27FC236}">
                <a16:creationId xmlns:a16="http://schemas.microsoft.com/office/drawing/2014/main" id="{724241A2-5FAB-3042-AB57-85284D780BF3}"/>
              </a:ext>
            </a:extLst>
          </p:cNvPr>
          <p:cNvSpPr/>
          <p:nvPr/>
        </p:nvSpPr>
        <p:spPr>
          <a:xfrm>
            <a:off x="418027" y="402193"/>
            <a:ext cx="5677180"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Funding Decisions</a:t>
            </a:r>
            <a:endParaRPr lang="en-US" sz="32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5"/>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38</a:t>
            </a:fld>
            <a:endParaRPr lang="en-US"/>
          </a:p>
        </p:txBody>
      </p:sp>
      <p:sp>
        <p:nvSpPr>
          <p:cNvPr id="9" name="TextBox 8">
            <a:extLst>
              <a:ext uri="{FF2B5EF4-FFF2-40B4-BE49-F238E27FC236}">
                <a16:creationId xmlns:a16="http://schemas.microsoft.com/office/drawing/2014/main" id="{3337809A-404D-EC45-A766-726B6909CE43}"/>
              </a:ext>
            </a:extLst>
          </p:cNvPr>
          <p:cNvSpPr txBox="1"/>
          <p:nvPr/>
        </p:nvSpPr>
        <p:spPr>
          <a:xfrm>
            <a:off x="539930" y="1979575"/>
            <a:ext cx="10150519" cy="3241913"/>
          </a:xfrm>
          <a:prstGeom prst="rect">
            <a:avLst/>
          </a:prstGeom>
          <a:noFill/>
        </p:spPr>
        <p:txBody>
          <a:bodyPr wrap="square" rtlCol="0">
            <a:spAutoFit/>
          </a:bodyPr>
          <a:lstStyle/>
          <a:p>
            <a:pPr>
              <a:lnSpc>
                <a:spcPts val="2600"/>
              </a:lnSpc>
              <a:spcAft>
                <a:spcPts val="1800"/>
              </a:spcAft>
            </a:pPr>
            <a:r>
              <a:rPr lang="en-US" sz="2000" b="1" dirty="0">
                <a:solidFill>
                  <a:schemeClr val="bg1">
                    <a:lumMod val="65000"/>
                  </a:schemeClr>
                </a:solidFill>
                <a:latin typeface="Arial" panose="020B0604020202020204" pitchFamily="34" charset="0"/>
                <a:cs typeface="Arial" panose="020B0604020202020204" pitchFamily="34" charset="0"/>
              </a:rPr>
              <a:t>Financing decisions will be made on a competitive </a:t>
            </a:r>
            <a:r>
              <a:rPr lang="en-US" sz="2000" b="1" dirty="0" smtClean="0">
                <a:solidFill>
                  <a:schemeClr val="bg1">
                    <a:lumMod val="65000"/>
                  </a:schemeClr>
                </a:solidFill>
                <a:latin typeface="Arial" panose="020B0604020202020204" pitchFamily="34" charset="0"/>
                <a:cs typeface="Arial" panose="020B0604020202020204" pitchFamily="34" charset="0"/>
              </a:rPr>
              <a:t>basis</a:t>
            </a:r>
          </a:p>
          <a:p>
            <a:pPr marL="830001" lvl="1" indent="-285750">
              <a:lnSpc>
                <a:spcPts val="2600"/>
              </a:lnSpc>
              <a:spcAft>
                <a:spcPts val="1200"/>
              </a:spcAft>
              <a:buFont typeface="Arial" panose="020B0604020202020204" pitchFamily="34" charset="0"/>
              <a:buChar char="•"/>
            </a:pPr>
            <a:r>
              <a:rPr lang="en-US" sz="1800" b="1" dirty="0" smtClean="0">
                <a:solidFill>
                  <a:schemeClr val="bg1">
                    <a:lumMod val="65000"/>
                  </a:schemeClr>
                </a:solidFill>
                <a:latin typeface="Arial" panose="020B0604020202020204" pitchFamily="34" charset="0"/>
                <a:cs typeface="Arial" panose="020B0604020202020204" pitchFamily="34" charset="0"/>
              </a:rPr>
              <a:t>Assessment </a:t>
            </a:r>
            <a:r>
              <a:rPr lang="en-US" sz="1800" b="1" dirty="0">
                <a:solidFill>
                  <a:schemeClr val="bg1">
                    <a:lumMod val="65000"/>
                  </a:schemeClr>
                </a:solidFill>
                <a:latin typeface="Arial" panose="020B0604020202020204" pitchFamily="34" charset="0"/>
                <a:cs typeface="Arial" panose="020B0604020202020204" pitchFamily="34" charset="0"/>
              </a:rPr>
              <a:t>using the evaluation criteria</a:t>
            </a:r>
          </a:p>
          <a:p>
            <a:pPr marL="830001" lvl="1" indent="-285750">
              <a:lnSpc>
                <a:spcPts val="2600"/>
              </a:lnSpc>
              <a:spcAft>
                <a:spcPts val="1200"/>
              </a:spcAft>
              <a:buFont typeface="Arial" panose="020B0604020202020204" pitchFamily="34" charset="0"/>
              <a:buChar char="•"/>
            </a:pPr>
            <a:r>
              <a:rPr lang="fr-FR" sz="1800" b="1" dirty="0" err="1">
                <a:solidFill>
                  <a:schemeClr val="bg1">
                    <a:lumMod val="65000"/>
                  </a:schemeClr>
                </a:solidFill>
                <a:latin typeface="Arial" panose="020B0604020202020204" pitchFamily="34" charset="0"/>
                <a:cs typeface="Arial" panose="020B0604020202020204" pitchFamily="34" charset="0"/>
                <a:hlinkClick r:id="rId6"/>
              </a:rPr>
              <a:t>Merit</a:t>
            </a:r>
            <a:r>
              <a:rPr lang="fr-FR" sz="1800" b="1" dirty="0">
                <a:solidFill>
                  <a:schemeClr val="bg1">
                    <a:lumMod val="65000"/>
                  </a:schemeClr>
                </a:solidFill>
                <a:latin typeface="Arial" panose="020B0604020202020204" pitchFamily="34" charset="0"/>
                <a:cs typeface="Arial" panose="020B0604020202020204" pitchFamily="34" charset="0"/>
                <a:hlinkClick r:id="rId6"/>
              </a:rPr>
              <a:t> </a:t>
            </a:r>
            <a:r>
              <a:rPr lang="fr-FR" sz="1800" b="1" dirty="0" err="1" smtClean="0">
                <a:solidFill>
                  <a:schemeClr val="bg1">
                    <a:lumMod val="65000"/>
                  </a:schemeClr>
                </a:solidFill>
                <a:latin typeface="Arial" panose="020B0604020202020204" pitchFamily="34" charset="0"/>
                <a:cs typeface="Arial" panose="020B0604020202020204" pitchFamily="34" charset="0"/>
                <a:hlinkClick r:id="rId6"/>
              </a:rPr>
              <a:t>indicators</a:t>
            </a:r>
            <a:endParaRPr lang="fr-FR" sz="1800" b="1" dirty="0" smtClean="0">
              <a:solidFill>
                <a:schemeClr val="bg1">
                  <a:lumMod val="65000"/>
                </a:schemeClr>
              </a:solidFill>
              <a:latin typeface="Arial" panose="020B0604020202020204" pitchFamily="34" charset="0"/>
              <a:cs typeface="Arial" panose="020B0604020202020204" pitchFamily="34" charset="0"/>
            </a:endParaRPr>
          </a:p>
          <a:p>
            <a:pPr marL="830001" lvl="1" indent="-285750">
              <a:lnSpc>
                <a:spcPts val="2600"/>
              </a:lnSpc>
              <a:spcAft>
                <a:spcPts val="1200"/>
              </a:spcAft>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Ranking according to overall </a:t>
            </a:r>
            <a:r>
              <a:rPr lang="en-US" sz="1800" b="1" dirty="0" smtClean="0">
                <a:solidFill>
                  <a:schemeClr val="bg1">
                    <a:lumMod val="65000"/>
                  </a:schemeClr>
                </a:solidFill>
                <a:latin typeface="Arial" panose="020B0604020202020204" pitchFamily="34" charset="0"/>
                <a:cs typeface="Arial" panose="020B0604020202020204" pitchFamily="34" charset="0"/>
              </a:rPr>
              <a:t>merit</a:t>
            </a:r>
          </a:p>
          <a:p>
            <a:pPr marL="830001" lvl="1" indent="-285750">
              <a:lnSpc>
                <a:spcPts val="2600"/>
              </a:lnSpc>
              <a:spcAft>
                <a:spcPts val="1200"/>
              </a:spcAft>
              <a:buFont typeface="Arial" panose="020B0604020202020204" pitchFamily="34" charset="0"/>
              <a:buChar char="•"/>
            </a:pPr>
            <a:r>
              <a:rPr lang="en-US" sz="1800" b="1" dirty="0">
                <a:solidFill>
                  <a:schemeClr val="bg1">
                    <a:lumMod val="65000"/>
                  </a:schemeClr>
                </a:solidFill>
                <a:latin typeface="Arial" panose="020B0604020202020204" pitchFamily="34" charset="0"/>
                <a:cs typeface="Arial" panose="020B0604020202020204" pitchFamily="34" charset="0"/>
              </a:rPr>
              <a:t>Applications with the highest merit will be funded until the budget of the period in question is exhausted</a:t>
            </a:r>
            <a:endParaRPr lang="en-US" sz="1800" b="1" dirty="0" smtClean="0">
              <a:solidFill>
                <a:schemeClr val="bg1">
                  <a:lumMod val="65000"/>
                </a:schemeClr>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endParaRPr lang="en-US" sz="1800" b="1" dirty="0" smtClean="0">
              <a:solidFill>
                <a:srgbClr val="A5A4A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0594112"/>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3"/>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39</a:t>
            </a:fld>
            <a:endParaRPr lang="en-US"/>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696950" cy="7400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387250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val 16"/>
          <p:cNvSpPr/>
          <p:nvPr/>
        </p:nvSpPr>
        <p:spPr>
          <a:xfrm>
            <a:off x="6426514" y="1930804"/>
            <a:ext cx="3688080" cy="3688080"/>
          </a:xfrm>
          <a:prstGeom prst="ellipse">
            <a:avLst/>
          </a:prstGeom>
          <a:solidFill>
            <a:srgbClr val="EBEC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Rectangle 2">
            <a:extLst>
              <a:ext uri="{FF2B5EF4-FFF2-40B4-BE49-F238E27FC236}">
                <a16:creationId xmlns:a16="http://schemas.microsoft.com/office/drawing/2014/main" id="{724241A2-5FAB-3042-AB57-85284D780BF3}"/>
              </a:ext>
            </a:extLst>
          </p:cNvPr>
          <p:cNvSpPr/>
          <p:nvPr/>
        </p:nvSpPr>
        <p:spPr>
          <a:xfrm>
            <a:off x="418028" y="402192"/>
            <a:ext cx="6439178" cy="1077218"/>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Alliance Grants support</a:t>
            </a:r>
            <a:br>
              <a:rPr lang="en-US" sz="3200" b="1" dirty="0" smtClean="0">
                <a:solidFill>
                  <a:srgbClr val="EF3340"/>
                </a:solidFill>
                <a:latin typeface="Arial" panose="020B0604020202020204" pitchFamily="34" charset="0"/>
                <a:cs typeface="Arial" panose="020B0604020202020204" pitchFamily="34" charset="0"/>
              </a:rPr>
            </a:br>
            <a:r>
              <a:rPr lang="en-US" sz="3200" b="1" dirty="0" smtClean="0">
                <a:solidFill>
                  <a:srgbClr val="EF3340"/>
                </a:solidFill>
                <a:latin typeface="Arial" panose="020B0604020202020204" pitchFamily="34" charset="0"/>
                <a:cs typeface="Arial" panose="020B0604020202020204" pitchFamily="34" charset="0"/>
              </a:rPr>
              <a:t>collaborative projects that will…</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539930" y="1674738"/>
            <a:ext cx="6926876" cy="3955635"/>
          </a:xfrm>
          <a:prstGeom prst="rect">
            <a:avLst/>
          </a:prstGeom>
          <a:noFill/>
        </p:spPr>
        <p:txBody>
          <a:bodyPr wrap="square" rtlCol="0">
            <a:spAutoFit/>
          </a:bodyPr>
          <a:lstStyle/>
          <a:p>
            <a:pPr algn="r">
              <a:lnSpc>
                <a:spcPct val="215000"/>
              </a:lnSpc>
            </a:pPr>
            <a:r>
              <a:rPr lang="en-US" sz="2000" b="1" dirty="0" smtClean="0">
                <a:solidFill>
                  <a:srgbClr val="7F7F7F"/>
                </a:solidFill>
                <a:latin typeface="Arial" panose="020B0604020202020204" pitchFamily="34" charset="0"/>
                <a:cs typeface="Arial" panose="020B0604020202020204" pitchFamily="34" charset="0"/>
              </a:rPr>
              <a:t>Generate new knowledge / technology</a:t>
            </a:r>
            <a:endParaRPr lang="en-US" sz="1600" b="1" dirty="0">
              <a:solidFill>
                <a:srgbClr val="7F7F7F"/>
              </a:solidFill>
              <a:latin typeface="Arial" panose="020B0604020202020204" pitchFamily="34" charset="0"/>
              <a:cs typeface="Arial" panose="020B0604020202020204" pitchFamily="34" charset="0"/>
            </a:endParaRPr>
          </a:p>
          <a:p>
            <a:pPr algn="r">
              <a:lnSpc>
                <a:spcPct val="215000"/>
              </a:lnSpc>
            </a:pPr>
            <a:r>
              <a:rPr lang="en-US" sz="2000" b="1" dirty="0" smtClean="0">
                <a:solidFill>
                  <a:srgbClr val="7F7F7F"/>
                </a:solidFill>
                <a:latin typeface="Arial" panose="020B0604020202020204" pitchFamily="34" charset="0"/>
                <a:cs typeface="Arial" panose="020B0604020202020204" pitchFamily="34" charset="0"/>
              </a:rPr>
              <a:t>Create economic / social / environmental benefits</a:t>
            </a:r>
            <a:endParaRPr lang="en-US" sz="1600" dirty="0" smtClean="0">
              <a:solidFill>
                <a:srgbClr val="7F7F7F"/>
              </a:solidFill>
              <a:latin typeface="Arial" panose="020B0604020202020204" pitchFamily="34" charset="0"/>
              <a:cs typeface="Arial" panose="020B0604020202020204" pitchFamily="34" charset="0"/>
            </a:endParaRPr>
          </a:p>
          <a:p>
            <a:pPr algn="r">
              <a:lnSpc>
                <a:spcPct val="215000"/>
              </a:lnSpc>
            </a:pPr>
            <a:r>
              <a:rPr lang="en-US" sz="2000" b="1" dirty="0" smtClean="0">
                <a:solidFill>
                  <a:srgbClr val="7F7F7F"/>
                </a:solidFill>
                <a:latin typeface="Arial" panose="020B0604020202020204" pitchFamily="34" charset="0"/>
                <a:cs typeface="Arial" panose="020B0604020202020204" pitchFamily="34" charset="0"/>
              </a:rPr>
              <a:t>Contribute to </a:t>
            </a:r>
            <a:r>
              <a:rPr lang="en-US" sz="2000" b="1" dirty="0">
                <a:solidFill>
                  <a:srgbClr val="7F7F7F"/>
                </a:solidFill>
                <a:latin typeface="Arial" panose="020B0604020202020204" pitchFamily="34" charset="0"/>
                <a:cs typeface="Arial" panose="020B0604020202020204" pitchFamily="34" charset="0"/>
              </a:rPr>
              <a:t>C</a:t>
            </a:r>
            <a:r>
              <a:rPr lang="en-US" sz="2000" b="1" dirty="0" smtClean="0">
                <a:solidFill>
                  <a:srgbClr val="7F7F7F"/>
                </a:solidFill>
                <a:latin typeface="Arial" panose="020B0604020202020204" pitchFamily="34" charset="0"/>
                <a:cs typeface="Arial" panose="020B0604020202020204" pitchFamily="34" charset="0"/>
              </a:rPr>
              <a:t>anada’s long-term competitiveness</a:t>
            </a:r>
          </a:p>
          <a:p>
            <a:pPr algn="r">
              <a:lnSpc>
                <a:spcPct val="215000"/>
              </a:lnSpc>
            </a:pPr>
            <a:r>
              <a:rPr lang="en-US" sz="2000" b="1" dirty="0" smtClean="0">
                <a:solidFill>
                  <a:srgbClr val="7F7F7F"/>
                </a:solidFill>
                <a:latin typeface="Arial" panose="020B0604020202020204" pitchFamily="34" charset="0"/>
                <a:cs typeface="Arial" panose="020B0604020202020204" pitchFamily="34" charset="0"/>
              </a:rPr>
              <a:t>Support public policy</a:t>
            </a:r>
            <a:endParaRPr lang="en-US" sz="2000" b="1" dirty="0">
              <a:solidFill>
                <a:srgbClr val="7F7F7F"/>
              </a:solidFill>
              <a:latin typeface="Arial" panose="020B0604020202020204" pitchFamily="34" charset="0"/>
              <a:cs typeface="Arial" panose="020B0604020202020204" pitchFamily="34" charset="0"/>
            </a:endParaRPr>
          </a:p>
          <a:p>
            <a:pPr algn="r">
              <a:lnSpc>
                <a:spcPct val="215000"/>
              </a:lnSpc>
            </a:pPr>
            <a:r>
              <a:rPr lang="en-US" sz="2000" b="1" dirty="0" smtClean="0">
                <a:solidFill>
                  <a:srgbClr val="7F7F7F"/>
                </a:solidFill>
                <a:latin typeface="Arial" panose="020B0604020202020204" pitchFamily="34" charset="0"/>
                <a:cs typeface="Arial" panose="020B0604020202020204" pitchFamily="34" charset="0"/>
              </a:rPr>
              <a:t>Train new researchers</a:t>
            </a:r>
            <a:endParaRPr lang="en-US" sz="2000" dirty="0">
              <a:solidFill>
                <a:srgbClr val="7F7F7F"/>
              </a:solidFill>
              <a:latin typeface="Arial" panose="020B0604020202020204" pitchFamily="34" charset="0"/>
              <a:cs typeface="Arial" panose="020B0604020202020204" pitchFamily="34" charset="0"/>
            </a:endParaRPr>
          </a:p>
          <a:p>
            <a:pPr algn="r">
              <a:lnSpc>
                <a:spcPct val="215000"/>
              </a:lnSpc>
            </a:pPr>
            <a:r>
              <a:rPr lang="en-US" sz="2000" b="1" dirty="0" smtClean="0">
                <a:solidFill>
                  <a:srgbClr val="7F7F7F"/>
                </a:solidFill>
                <a:latin typeface="Arial" panose="020B0604020202020204" pitchFamily="34" charset="0"/>
                <a:cs typeface="Arial" panose="020B0604020202020204" pitchFamily="34" charset="0"/>
              </a:rPr>
              <a:t>Draw on diverse perspectives / skill sets</a:t>
            </a:r>
            <a:endParaRPr lang="en-US" sz="2000" b="1" dirty="0">
              <a:solidFill>
                <a:srgbClr val="7F7F7F"/>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3"/>
          <a:stretch>
            <a:fillRect/>
          </a:stretch>
        </p:blipFill>
        <p:spPr>
          <a:xfrm>
            <a:off x="539930" y="6319463"/>
            <a:ext cx="539930" cy="540125"/>
          </a:xfrm>
          <a:prstGeom prst="rect">
            <a:avLst/>
          </a:prstGeom>
        </p:spPr>
      </p:pic>
      <p:grpSp>
        <p:nvGrpSpPr>
          <p:cNvPr id="6" name="Group 5"/>
          <p:cNvGrpSpPr/>
          <p:nvPr/>
        </p:nvGrpSpPr>
        <p:grpSpPr>
          <a:xfrm>
            <a:off x="7924006" y="1677194"/>
            <a:ext cx="2308800" cy="4090444"/>
            <a:chOff x="7718916" y="1677394"/>
            <a:chExt cx="2308800" cy="4090444"/>
          </a:xfrm>
        </p:grpSpPr>
        <p:pic>
          <p:nvPicPr>
            <p:cNvPr id="2051" name="Picture 3"/>
            <p:cNvPicPr>
              <a:picLocks noChangeAspect="1" noChangeArrowheads="1"/>
            </p:cNvPicPr>
            <p:nvPr/>
          </p:nvPicPr>
          <p:blipFill>
            <a:blip r:embed="rId4" cstate="print">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7718916" y="1677394"/>
              <a:ext cx="871012" cy="822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6" cstate="print">
              <a:extLst>
                <a:ext uri="{BEBA8EAE-BF5A-486C-A8C5-ECC9F3942E4B}">
                  <a14:imgProps xmlns:a14="http://schemas.microsoft.com/office/drawing/2010/main">
                    <a14:imgLayer r:embed="rId7">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8557116" y="2134594"/>
              <a:ext cx="830192" cy="707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8" cstate="print">
              <a:extLst>
                <a:ext uri="{BEBA8EAE-BF5A-486C-A8C5-ECC9F3942E4B}">
                  <a14:imgProps xmlns:a14="http://schemas.microsoft.com/office/drawing/2010/main">
                    <a14:imgLayer r:embed="rId9">
                      <a14:imgEffect>
                        <a14:backgroundRemoval t="0" b="100000" l="0" r="100000">
                          <a14:foregroundMark x1="41667" y1="18232" x2="41667" y2="18232"/>
                          <a14:foregroundMark x1="88889" y1="80110" x2="88889" y2="80110"/>
                        </a14:backgroundRemoval>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9426794" y="3930433"/>
              <a:ext cx="600922" cy="604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10" cstate="print">
              <a:extLst>
                <a:ext uri="{BEBA8EAE-BF5A-486C-A8C5-ECC9F3942E4B}">
                  <a14:imgProps xmlns:a14="http://schemas.microsoft.com/office/drawing/2010/main">
                    <a14:imgLayer r:embed="rId11">
                      <a14:imgEffect>
                        <a14:backgroundRemoval t="0" b="100000" l="0" r="100000">
                          <a14:foregroundMark x1="53769" y1="32642" x2="53769" y2="32642"/>
                        </a14:backgroundRemoval>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9319116" y="2972794"/>
              <a:ext cx="664352" cy="644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12" cstate="print">
              <a:extLst>
                <a:ext uri="{BEBA8EAE-BF5A-486C-A8C5-ECC9F3942E4B}">
                  <a14:imgProps xmlns:a14="http://schemas.microsoft.com/office/drawing/2010/main">
                    <a14:imgLayer r:embed="rId13">
                      <a14:imgEffect>
                        <a14:backgroundRemoval t="0" b="100000" l="0" r="100000">
                          <a14:foregroundMark x1="31923" y1="21552" x2="31923" y2="21552"/>
                          <a14:foregroundMark x1="14615" y1="38793" x2="14615" y2="38793"/>
                          <a14:foregroundMark x1="13077" y1="54741" x2="13077" y2="54741"/>
                          <a14:foregroundMark x1="71923" y1="21983" x2="71923" y2="21983"/>
                          <a14:foregroundMark x1="85769" y1="44397" x2="85769" y2="44397"/>
                          <a14:foregroundMark x1="88462" y1="56034" x2="88462" y2="56034"/>
                        </a14:backgroundRemoval>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8922513" y="4641878"/>
              <a:ext cx="717354" cy="640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8" name="Picture 10"/>
            <p:cNvPicPr>
              <a:picLocks noChangeAspect="1" noChangeArrowheads="1"/>
            </p:cNvPicPr>
            <p:nvPr/>
          </p:nvPicPr>
          <p:blipFill>
            <a:blip r:embed="rId14" cstate="print">
              <a:extLst>
                <a:ext uri="{BEBA8EAE-BF5A-486C-A8C5-ECC9F3942E4B}">
                  <a14:imgProps xmlns:a14="http://schemas.microsoft.com/office/drawing/2010/main">
                    <a14:imgLayer r:embed="rId15">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8031745" y="5116617"/>
              <a:ext cx="639592" cy="651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 name="Slide Number Placeholder 1"/>
          <p:cNvSpPr>
            <a:spLocks noGrp="1"/>
          </p:cNvSpPr>
          <p:nvPr>
            <p:ph type="sldNum" sz="quarter" idx="12"/>
          </p:nvPr>
        </p:nvSpPr>
        <p:spPr/>
        <p:txBody>
          <a:bodyPr/>
          <a:lstStyle/>
          <a:p>
            <a:fld id="{C03ADB19-D8B2-423D-82D7-C6AFCD4FB25E}" type="slidenum">
              <a:rPr lang="en-US" smtClean="0"/>
              <a:t>4</a:t>
            </a:fld>
            <a:endParaRPr lang="en-US"/>
          </a:p>
        </p:txBody>
      </p:sp>
    </p:spTree>
    <p:extLst>
      <p:ext uri="{BB962C8B-B14F-4D97-AF65-F5344CB8AC3E}">
        <p14:creationId xmlns:p14="http://schemas.microsoft.com/office/powerpoint/2010/main" val="2328648488"/>
      </p:ext>
    </p:extLst>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6704806" y="1770581"/>
            <a:ext cx="4410075" cy="330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a:extLst>
              <a:ext uri="{FF2B5EF4-FFF2-40B4-BE49-F238E27FC236}">
                <a16:creationId xmlns:a16="http://schemas.microsoft.com/office/drawing/2014/main" id="{724241A2-5FAB-3042-AB57-85284D780BF3}"/>
              </a:ext>
            </a:extLst>
          </p:cNvPr>
          <p:cNvSpPr/>
          <p:nvPr/>
        </p:nvSpPr>
        <p:spPr>
          <a:xfrm>
            <a:off x="418027" y="402192"/>
            <a:ext cx="5677180" cy="1077467"/>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Scaling-up successful research collaborations</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539930" y="2203659"/>
            <a:ext cx="9281522" cy="2323713"/>
          </a:xfrm>
          <a:prstGeom prst="rect">
            <a:avLst/>
          </a:prstGeom>
          <a:noFill/>
        </p:spPr>
        <p:txBody>
          <a:bodyPr wrap="square" rtlCol="0">
            <a:spAutoFit/>
          </a:bodyPr>
          <a:lstStyle/>
          <a:p>
            <a:pPr>
              <a:lnSpc>
                <a:spcPts val="2600"/>
              </a:lnSpc>
              <a:spcAft>
                <a:spcPts val="600"/>
              </a:spcAft>
            </a:pPr>
            <a:r>
              <a:rPr lang="en-US" sz="2000" b="1" dirty="0" smtClean="0">
                <a:solidFill>
                  <a:srgbClr val="7F7F7F"/>
                </a:solidFill>
                <a:latin typeface="Arial" panose="020B0604020202020204" pitchFamily="34" charset="0"/>
                <a:cs typeface="Arial" panose="020B0604020202020204" pitchFamily="34" charset="0"/>
              </a:rPr>
              <a:t>NSERC will support the growth of a project as the partnership progresses by providing options to expand successful projects</a:t>
            </a:r>
            <a:endParaRPr lang="en-US" sz="2000" b="1" dirty="0">
              <a:solidFill>
                <a:srgbClr val="7F7F7F"/>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Additional funds can be awarded within the original timeframe or during additional years of the project</a:t>
            </a:r>
            <a:endParaRPr lang="en-US" sz="1800" b="1" dirty="0">
              <a:solidFill>
                <a:srgbClr val="A5A4A8"/>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Maximum project duration (including any time extension) is five years</a:t>
            </a: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Procedure for expanding projects will be detailed at a later date</a:t>
            </a:r>
            <a:endParaRPr lang="en-US" sz="1800" b="1" dirty="0">
              <a:solidFill>
                <a:srgbClr val="A5A4A8"/>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5"/>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40</a:t>
            </a:fld>
            <a:endParaRPr lang="en-US"/>
          </a:p>
        </p:txBody>
      </p:sp>
    </p:spTree>
    <p:extLst>
      <p:ext uri="{BB962C8B-B14F-4D97-AF65-F5344CB8AC3E}">
        <p14:creationId xmlns:p14="http://schemas.microsoft.com/office/powerpoint/2010/main" val="3884821392"/>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24241A2-5FAB-3042-AB57-85284D780BF3}"/>
              </a:ext>
            </a:extLst>
          </p:cNvPr>
          <p:cNvSpPr/>
          <p:nvPr/>
        </p:nvSpPr>
        <p:spPr>
          <a:xfrm>
            <a:off x="539930" y="2440299"/>
            <a:ext cx="5677180" cy="1323745"/>
          </a:xfrm>
          <a:prstGeom prst="rect">
            <a:avLst/>
          </a:prstGeom>
        </p:spPr>
        <p:txBody>
          <a:bodyPr wrap="square">
            <a:spAutoFit/>
          </a:bodyPr>
          <a:lstStyle/>
          <a:p>
            <a:r>
              <a:rPr lang="en-US" sz="4000" b="1" dirty="0" smtClean="0">
                <a:solidFill>
                  <a:srgbClr val="EF3340"/>
                </a:solidFill>
                <a:latin typeface="Arial" panose="020B0604020202020204" pitchFamily="34" charset="0"/>
                <a:cs typeface="Arial" panose="020B0604020202020204" pitchFamily="34" charset="0"/>
              </a:rPr>
              <a:t>Alliance Grants</a:t>
            </a:r>
          </a:p>
          <a:p>
            <a:r>
              <a:rPr lang="en-US" sz="4000" b="1" dirty="0" smtClean="0">
                <a:solidFill>
                  <a:srgbClr val="EF3340"/>
                </a:solidFill>
                <a:latin typeface="Arial" panose="020B0604020202020204" pitchFamily="34" charset="0"/>
                <a:cs typeface="Arial" panose="020B0604020202020204" pitchFamily="34" charset="0"/>
              </a:rPr>
              <a:t>timeline…</a:t>
            </a:r>
            <a:endParaRPr lang="en-US" sz="40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BC68C82-F695-A049-8494-42CE7E3BE8F8}"/>
              </a:ext>
            </a:extLst>
          </p:cNvPr>
          <p:cNvPicPr>
            <a:picLocks noChangeAspect="1"/>
          </p:cNvPicPr>
          <p:nvPr/>
        </p:nvPicPr>
        <p:blipFill>
          <a:blip r:embed="rId3"/>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41</a:t>
            </a:fld>
            <a:endParaRPr lang="en-US"/>
          </a:p>
        </p:txBody>
      </p:sp>
    </p:spTree>
    <p:extLst>
      <p:ext uri="{BB962C8B-B14F-4D97-AF65-F5344CB8AC3E}">
        <p14:creationId xmlns:p14="http://schemas.microsoft.com/office/powerpoint/2010/main" val="3211493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1135" y="1870477"/>
            <a:ext cx="3751535" cy="3692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a:extLst>
              <a:ext uri="{FF2B5EF4-FFF2-40B4-BE49-F238E27FC236}">
                <a16:creationId xmlns:a16="http://schemas.microsoft.com/office/drawing/2014/main" id="{724241A2-5FAB-3042-AB57-85284D780BF3}"/>
              </a:ext>
            </a:extLst>
          </p:cNvPr>
          <p:cNvSpPr/>
          <p:nvPr/>
        </p:nvSpPr>
        <p:spPr>
          <a:xfrm>
            <a:off x="418027" y="402192"/>
            <a:ext cx="5677180" cy="584775"/>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Alliance Option 2</a:t>
            </a: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4"/>
          <a:stretch>
            <a:fillRect/>
          </a:stretch>
        </p:blipFill>
        <p:spPr>
          <a:xfrm>
            <a:off x="539930" y="6319464"/>
            <a:ext cx="539930" cy="540125"/>
          </a:xfrm>
          <a:prstGeom prst="rect">
            <a:avLst/>
          </a:prstGeom>
        </p:spPr>
      </p:pic>
      <p:sp>
        <p:nvSpPr>
          <p:cNvPr id="5" name="TextBox 4">
            <a:extLst>
              <a:ext uri="{FF2B5EF4-FFF2-40B4-BE49-F238E27FC236}">
                <a16:creationId xmlns:a16="http://schemas.microsoft.com/office/drawing/2014/main" id="{3337809A-404D-EC45-A766-726B6909CE43}"/>
              </a:ext>
            </a:extLst>
          </p:cNvPr>
          <p:cNvSpPr txBox="1"/>
          <p:nvPr/>
        </p:nvSpPr>
        <p:spPr>
          <a:xfrm>
            <a:off x="529612" y="1096154"/>
            <a:ext cx="7841276" cy="4108817"/>
          </a:xfrm>
          <a:prstGeom prst="rect">
            <a:avLst/>
          </a:prstGeom>
          <a:noFill/>
        </p:spPr>
        <p:txBody>
          <a:bodyPr wrap="square" rtlCol="0">
            <a:spAutoFit/>
          </a:bodyPr>
          <a:lstStyle/>
          <a:p>
            <a:pPr>
              <a:lnSpc>
                <a:spcPts val="2600"/>
              </a:lnSpc>
              <a:spcAft>
                <a:spcPts val="1200"/>
              </a:spcAft>
            </a:pPr>
            <a:r>
              <a:rPr lang="en-CA" sz="2000" b="1" dirty="0" smtClean="0">
                <a:solidFill>
                  <a:srgbClr val="7F7F7F"/>
                </a:solidFill>
                <a:latin typeface="Arial" panose="020B0604020202020204" pitchFamily="34" charset="0"/>
                <a:cs typeface="Arial" panose="020B0604020202020204" pitchFamily="34" charset="0"/>
              </a:rPr>
              <a:t>This component </a:t>
            </a:r>
            <a:r>
              <a:rPr lang="en-CA" sz="2000" b="1" dirty="0">
                <a:solidFill>
                  <a:srgbClr val="7F7F7F"/>
                </a:solidFill>
                <a:latin typeface="Arial" panose="020B0604020202020204" pitchFamily="34" charset="0"/>
                <a:cs typeface="Arial" panose="020B0604020202020204" pitchFamily="34" charset="0"/>
              </a:rPr>
              <a:t>of </a:t>
            </a:r>
            <a:r>
              <a:rPr lang="en-CA" sz="2000" b="1" dirty="0" smtClean="0">
                <a:solidFill>
                  <a:srgbClr val="7F7F7F"/>
                </a:solidFill>
                <a:latin typeface="Arial" panose="020B0604020202020204" pitchFamily="34" charset="0"/>
                <a:cs typeface="Arial" panose="020B0604020202020204" pitchFamily="34" charset="0"/>
              </a:rPr>
              <a:t>Alliance is still under development. It is </a:t>
            </a:r>
            <a:r>
              <a:rPr lang="en-CA" sz="2000" b="1" dirty="0">
                <a:solidFill>
                  <a:srgbClr val="7F7F7F"/>
                </a:solidFill>
                <a:latin typeface="Arial" panose="020B0604020202020204" pitchFamily="34" charset="0"/>
                <a:cs typeface="Arial" panose="020B0604020202020204" pitchFamily="34" charset="0"/>
              </a:rPr>
              <a:t>intended for </a:t>
            </a:r>
            <a:r>
              <a:rPr lang="en-CA" sz="2000" b="1" dirty="0" smtClean="0">
                <a:solidFill>
                  <a:srgbClr val="7F7F7F"/>
                </a:solidFill>
                <a:latin typeface="Arial" panose="020B0604020202020204" pitchFamily="34" charset="0"/>
                <a:cs typeface="Arial" panose="020B0604020202020204" pitchFamily="34" charset="0"/>
              </a:rPr>
              <a:t>natural science/engineering research proposals </a:t>
            </a:r>
            <a:r>
              <a:rPr lang="en-CA" sz="2000" b="1" dirty="0">
                <a:solidFill>
                  <a:srgbClr val="7F7F7F"/>
                </a:solidFill>
                <a:latin typeface="Arial" panose="020B0604020202020204" pitchFamily="34" charset="0"/>
                <a:cs typeface="Arial" panose="020B0604020202020204" pitchFamily="34" charset="0"/>
              </a:rPr>
              <a:t>that</a:t>
            </a:r>
            <a:r>
              <a:rPr lang="en-CA" sz="2000" b="1" dirty="0" smtClean="0">
                <a:solidFill>
                  <a:srgbClr val="7F7F7F"/>
                </a:solidFill>
                <a:latin typeface="Arial" panose="020B0604020202020204" pitchFamily="34" charset="0"/>
                <a:cs typeface="Arial" panose="020B0604020202020204" pitchFamily="34" charset="0"/>
              </a:rPr>
              <a:t>:</a:t>
            </a:r>
            <a:endParaRPr lang="en-US" sz="2000" b="1" dirty="0">
              <a:solidFill>
                <a:srgbClr val="7F7F7F"/>
              </a:solidFill>
              <a:latin typeface="Arial" panose="020B0604020202020204" pitchFamily="34" charset="0"/>
              <a:cs typeface="Arial" panose="020B0604020202020204" pitchFamily="34" charset="0"/>
            </a:endParaRPr>
          </a:p>
          <a:p>
            <a:pPr marL="887151" lvl="1" indent="-342900">
              <a:spcAft>
                <a:spcPts val="1200"/>
              </a:spcAft>
              <a:buFont typeface="Arial" panose="020B0604020202020204" pitchFamily="34" charset="0"/>
              <a:buChar char="•"/>
            </a:pPr>
            <a:r>
              <a:rPr lang="en-CA" sz="1800" b="1" dirty="0" smtClean="0">
                <a:solidFill>
                  <a:srgbClr val="A5A4A8"/>
                </a:solidFill>
                <a:latin typeface="Arial" panose="020B0604020202020204" pitchFamily="34" charset="0"/>
                <a:cs typeface="Arial" panose="020B0604020202020204" pitchFamily="34" charset="0"/>
              </a:rPr>
              <a:t>aim </a:t>
            </a:r>
            <a:r>
              <a:rPr lang="en-CA" sz="1800" b="1" dirty="0">
                <a:solidFill>
                  <a:srgbClr val="A5A4A8"/>
                </a:solidFill>
                <a:latin typeface="Arial" panose="020B0604020202020204" pitchFamily="34" charset="0"/>
                <a:cs typeface="Arial" panose="020B0604020202020204" pitchFamily="34" charset="0"/>
              </a:rPr>
              <a:t>to address an unmet societal need (may include research affecting public goods, or that will address national or global issues that </a:t>
            </a:r>
            <a:r>
              <a:rPr lang="en-CA" sz="1800" b="1" dirty="0" smtClean="0">
                <a:solidFill>
                  <a:srgbClr val="A5A4A8"/>
                </a:solidFill>
                <a:latin typeface="Arial" panose="020B0604020202020204" pitchFamily="34" charset="0"/>
                <a:cs typeface="Arial" panose="020B0604020202020204" pitchFamily="34" charset="0"/>
              </a:rPr>
              <a:t>benefit </a:t>
            </a:r>
            <a:r>
              <a:rPr lang="en-CA" sz="1800" b="1" dirty="0">
                <a:solidFill>
                  <a:srgbClr val="A5A4A8"/>
                </a:solidFill>
                <a:latin typeface="Arial" panose="020B0604020202020204" pitchFamily="34" charset="0"/>
                <a:cs typeface="Arial" panose="020B0604020202020204" pitchFamily="34" charset="0"/>
              </a:rPr>
              <a:t>more than a single or a few organizations)</a:t>
            </a:r>
          </a:p>
          <a:p>
            <a:pPr marL="887151" lvl="1" indent="-342900">
              <a:spcAft>
                <a:spcPts val="1200"/>
              </a:spcAft>
              <a:buFont typeface="Arial" panose="020B0604020202020204" pitchFamily="34" charset="0"/>
              <a:buChar char="•"/>
            </a:pPr>
            <a:r>
              <a:rPr lang="en-CA" sz="1800" b="1" dirty="0" smtClean="0">
                <a:solidFill>
                  <a:srgbClr val="A5A4A8"/>
                </a:solidFill>
                <a:latin typeface="Arial" panose="020B0604020202020204" pitchFamily="34" charset="0"/>
                <a:cs typeface="Arial" panose="020B0604020202020204" pitchFamily="34" charset="0"/>
              </a:rPr>
              <a:t>connect </a:t>
            </a:r>
            <a:r>
              <a:rPr lang="en-CA" sz="1800" b="1" dirty="0">
                <a:solidFill>
                  <a:srgbClr val="A5A4A8"/>
                </a:solidFill>
                <a:latin typeface="Arial" panose="020B0604020202020204" pitchFamily="34" charset="0"/>
                <a:cs typeface="Arial" panose="020B0604020202020204" pitchFamily="34" charset="0"/>
              </a:rPr>
              <a:t>partner organizations willing and able to overcome existing barriers to address these challenges and achieve results that can lead to societal impact beyond economic </a:t>
            </a:r>
            <a:r>
              <a:rPr lang="en-CA" sz="1800" b="1" dirty="0" smtClean="0">
                <a:solidFill>
                  <a:srgbClr val="A5A4A8"/>
                </a:solidFill>
                <a:latin typeface="Arial" panose="020B0604020202020204" pitchFamily="34" charset="0"/>
                <a:cs typeface="Arial" panose="020B0604020202020204" pitchFamily="34" charset="0"/>
              </a:rPr>
              <a:t>benefits</a:t>
            </a:r>
          </a:p>
          <a:p>
            <a:pPr>
              <a:spcAft>
                <a:spcPts val="1200"/>
              </a:spcAft>
            </a:pPr>
            <a:r>
              <a:rPr lang="en-US" sz="2000" b="1" dirty="0" smtClean="0">
                <a:solidFill>
                  <a:srgbClr val="7F7F7F"/>
                </a:solidFill>
                <a:latin typeface="Arial" panose="020B0604020202020204" pitchFamily="34" charset="0"/>
                <a:cs typeface="Arial" panose="020B0604020202020204" pitchFamily="34" charset="0"/>
              </a:rPr>
              <a:t>More details on the objectives and on the application and evaluation processes will be available soon</a:t>
            </a:r>
            <a:endParaRPr lang="en-CA" sz="2000" b="1" dirty="0">
              <a:solidFill>
                <a:srgbClr val="7F7F7F"/>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C03ADB19-D8B2-423D-82D7-C6AFCD4FB25E}" type="slidenum">
              <a:rPr lang="en-US" smtClean="0"/>
              <a:t>42</a:t>
            </a:fld>
            <a:endParaRPr lang="en-US"/>
          </a:p>
        </p:txBody>
      </p:sp>
      <p:sp>
        <p:nvSpPr>
          <p:cNvPr id="7" name="TextBox 6"/>
          <p:cNvSpPr txBox="1"/>
          <p:nvPr/>
        </p:nvSpPr>
        <p:spPr>
          <a:xfrm>
            <a:off x="8533606" y="2667794"/>
            <a:ext cx="2209800" cy="923330"/>
          </a:xfrm>
          <a:prstGeom prst="rect">
            <a:avLst/>
          </a:prstGeom>
          <a:noFill/>
        </p:spPr>
        <p:txBody>
          <a:bodyPr wrap="square" rtlCol="0">
            <a:spAutoFit/>
          </a:bodyPr>
          <a:lstStyle/>
          <a:p>
            <a:pPr algn="ctr"/>
            <a:r>
              <a:rPr lang="en-CA" sz="1800" b="1" dirty="0" smtClean="0">
                <a:solidFill>
                  <a:srgbClr val="7F7F7F"/>
                </a:solidFill>
                <a:latin typeface="Arial" panose="020B0604020202020204" pitchFamily="34" charset="0"/>
                <a:cs typeface="Arial" panose="020B0604020202020204" pitchFamily="34" charset="0"/>
              </a:rPr>
              <a:t>Visit </a:t>
            </a:r>
            <a:r>
              <a:rPr lang="en-CA" sz="1800" b="1" dirty="0">
                <a:solidFill>
                  <a:srgbClr val="7F7F7F"/>
                </a:solidFill>
                <a:latin typeface="Arial" panose="020B0604020202020204" pitchFamily="34" charset="0"/>
                <a:cs typeface="Arial" panose="020B0604020202020204" pitchFamily="34" charset="0"/>
              </a:rPr>
              <a:t>the </a:t>
            </a:r>
          </a:p>
          <a:p>
            <a:pPr algn="ctr"/>
            <a:r>
              <a:rPr lang="en-CA" sz="1800" b="1" dirty="0" smtClean="0">
                <a:solidFill>
                  <a:srgbClr val="FF0000">
                    <a:alpha val="54000"/>
                  </a:srgbClr>
                </a:solidFill>
                <a:latin typeface="Arial" panose="020B0604020202020204" pitchFamily="34" charset="0"/>
                <a:cs typeface="Arial" panose="020B0604020202020204" pitchFamily="34" charset="0"/>
              </a:rPr>
              <a:t>Alliance </a:t>
            </a:r>
            <a:r>
              <a:rPr lang="en-CA" sz="1800" b="1" dirty="0">
                <a:solidFill>
                  <a:srgbClr val="FF0000">
                    <a:alpha val="54000"/>
                  </a:srgbClr>
                </a:solidFill>
                <a:latin typeface="Arial" panose="020B0604020202020204" pitchFamily="34" charset="0"/>
                <a:cs typeface="Arial" panose="020B0604020202020204" pitchFamily="34" charset="0"/>
              </a:rPr>
              <a:t>webpage </a:t>
            </a:r>
            <a:r>
              <a:rPr lang="en-CA" sz="1800" b="1" dirty="0">
                <a:solidFill>
                  <a:srgbClr val="7F7F7F"/>
                </a:solidFill>
                <a:latin typeface="Arial" panose="020B0604020202020204" pitchFamily="34" charset="0"/>
                <a:cs typeface="Arial" panose="020B0604020202020204" pitchFamily="34" charset="0"/>
              </a:rPr>
              <a:t>for </a:t>
            </a:r>
            <a:r>
              <a:rPr lang="en-CA" sz="1800" b="1" dirty="0" smtClean="0">
                <a:solidFill>
                  <a:srgbClr val="7F7F7F"/>
                </a:solidFill>
                <a:latin typeface="Arial" panose="020B0604020202020204" pitchFamily="34" charset="0"/>
                <a:cs typeface="Arial" panose="020B0604020202020204" pitchFamily="34" charset="0"/>
              </a:rPr>
              <a:t>updates</a:t>
            </a:r>
            <a:endParaRPr lang="en-CA" sz="1800" b="1" dirty="0">
              <a:solidFill>
                <a:srgbClr val="7F7F7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67433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24241A2-5FAB-3042-AB57-85284D780BF3}"/>
              </a:ext>
            </a:extLst>
          </p:cNvPr>
          <p:cNvSpPr/>
          <p:nvPr/>
        </p:nvSpPr>
        <p:spPr>
          <a:xfrm>
            <a:off x="539930" y="2440298"/>
            <a:ext cx="5677180" cy="707886"/>
          </a:xfrm>
          <a:prstGeom prst="rect">
            <a:avLst/>
          </a:prstGeom>
        </p:spPr>
        <p:txBody>
          <a:bodyPr wrap="square">
            <a:spAutoFit/>
          </a:bodyPr>
          <a:lstStyle/>
          <a:p>
            <a:r>
              <a:rPr lang="en-US" sz="4000" b="1" dirty="0" smtClean="0">
                <a:solidFill>
                  <a:srgbClr val="EF3340"/>
                </a:solidFill>
                <a:latin typeface="Arial" panose="020B0604020202020204" pitchFamily="34" charset="0"/>
                <a:cs typeface="Arial" panose="020B0604020202020204" pitchFamily="34" charset="0"/>
              </a:rPr>
              <a:t>Points to remember…</a:t>
            </a:r>
            <a:endParaRPr lang="en-US" sz="40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BC68C82-F695-A049-8494-42CE7E3BE8F8}"/>
              </a:ext>
            </a:extLst>
          </p:cNvPr>
          <p:cNvPicPr>
            <a:picLocks noChangeAspect="1"/>
          </p:cNvPicPr>
          <p:nvPr/>
        </p:nvPicPr>
        <p:blipFill>
          <a:blip r:embed="rId3"/>
          <a:stretch>
            <a:fillRect/>
          </a:stretch>
        </p:blipFill>
        <p:spPr>
          <a:xfrm>
            <a:off x="539930" y="6319463"/>
            <a:ext cx="539930" cy="540125"/>
          </a:xfrm>
          <a:prstGeom prst="rect">
            <a:avLst/>
          </a:prstGeom>
        </p:spPr>
      </p:pic>
    </p:spTree>
    <p:extLst>
      <p:ext uri="{BB962C8B-B14F-4D97-AF65-F5344CB8AC3E}">
        <p14:creationId xmlns:p14="http://schemas.microsoft.com/office/powerpoint/2010/main" val="1053356584"/>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 r="54004"/>
          <a:stretch/>
        </p:blipFill>
        <p:spPr bwMode="auto">
          <a:xfrm>
            <a:off x="8716486" y="1143000"/>
            <a:ext cx="164592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a:extLst>
              <a:ext uri="{FF2B5EF4-FFF2-40B4-BE49-F238E27FC236}">
                <a16:creationId xmlns:a16="http://schemas.microsoft.com/office/drawing/2014/main" id="{724241A2-5FAB-3042-AB57-85284D780BF3}"/>
              </a:ext>
            </a:extLst>
          </p:cNvPr>
          <p:cNvSpPr/>
          <p:nvPr/>
        </p:nvSpPr>
        <p:spPr>
          <a:xfrm>
            <a:off x="418026" y="402192"/>
            <a:ext cx="6591579" cy="584775"/>
          </a:xfrm>
          <a:prstGeom prst="rect">
            <a:avLst/>
          </a:prstGeom>
        </p:spPr>
        <p:txBody>
          <a:bodyPr wrap="square">
            <a:spAutoFit/>
          </a:bodyPr>
          <a:lstStyle/>
          <a:p>
            <a:r>
              <a:rPr lang="fr-FR" sz="3200" b="1" dirty="0" smtClean="0">
                <a:solidFill>
                  <a:srgbClr val="EF3340"/>
                </a:solidFill>
                <a:latin typeface="Arial" panose="020B0604020202020204" pitchFamily="34" charset="0"/>
                <a:cs typeface="Arial" panose="020B0604020202020204" pitchFamily="34" charset="0"/>
              </a:rPr>
              <a:t>Alliance </a:t>
            </a:r>
            <a:r>
              <a:rPr lang="fr-FR" sz="3200" b="1" dirty="0">
                <a:solidFill>
                  <a:srgbClr val="EF3340"/>
                </a:solidFill>
                <a:latin typeface="Arial" panose="020B0604020202020204" pitchFamily="34" charset="0"/>
                <a:cs typeface="Arial" panose="020B0604020202020204" pitchFamily="34" charset="0"/>
              </a:rPr>
              <a:t>G</a:t>
            </a:r>
            <a:r>
              <a:rPr lang="fr-FR" sz="3200" b="1" dirty="0" smtClean="0">
                <a:solidFill>
                  <a:srgbClr val="EF3340"/>
                </a:solidFill>
                <a:latin typeface="Arial" panose="020B0604020202020204" pitchFamily="34" charset="0"/>
                <a:cs typeface="Arial" panose="020B0604020202020204" pitchFamily="34" charset="0"/>
              </a:rPr>
              <a:t>rants…</a:t>
            </a:r>
            <a:endParaRPr lang="en-US" sz="3200" b="1" dirty="0">
              <a:solidFill>
                <a:srgbClr val="FF000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623684" y="1677194"/>
            <a:ext cx="9281522" cy="3298339"/>
          </a:xfrm>
          <a:prstGeom prst="rect">
            <a:avLst/>
          </a:prstGeom>
          <a:noFill/>
        </p:spPr>
        <p:txBody>
          <a:bodyPr wrap="square" rtlCol="0">
            <a:spAutoFit/>
          </a:bodyPr>
          <a:lstStyle/>
          <a:p>
            <a:pPr marL="342900" indent="-342900">
              <a:lnSpc>
                <a:spcPts val="2600"/>
              </a:lnSpc>
              <a:spcAft>
                <a:spcPts val="600"/>
              </a:spcAft>
              <a:buFont typeface="Arial" panose="020B0604020202020204" pitchFamily="34" charset="0"/>
              <a:buChar char="•"/>
            </a:pPr>
            <a:r>
              <a:rPr lang="en-US" sz="2400" b="1" dirty="0">
                <a:solidFill>
                  <a:schemeClr val="bg1">
                    <a:lumMod val="65000"/>
                  </a:schemeClr>
                </a:solidFill>
                <a:latin typeface="Arial" panose="020B0604020202020204" pitchFamily="34" charset="0"/>
                <a:cs typeface="Arial" panose="020B0604020202020204" pitchFamily="34" charset="0"/>
              </a:rPr>
              <a:t>Single point of entry for </a:t>
            </a:r>
            <a:r>
              <a:rPr lang="en-US" sz="2400" b="1" dirty="0" smtClean="0">
                <a:solidFill>
                  <a:schemeClr val="bg1">
                    <a:lumMod val="65000"/>
                  </a:schemeClr>
                </a:solidFill>
                <a:latin typeface="Arial" panose="020B0604020202020204" pitchFamily="34" charset="0"/>
                <a:cs typeface="Arial" panose="020B0604020202020204" pitchFamily="34" charset="0"/>
              </a:rPr>
              <a:t>university  </a:t>
            </a:r>
            <a:r>
              <a:rPr lang="en-US" sz="2400" b="1" dirty="0">
                <a:solidFill>
                  <a:schemeClr val="bg1">
                    <a:lumMod val="65000"/>
                  </a:schemeClr>
                </a:solidFill>
                <a:latin typeface="Arial" panose="020B0604020202020204" pitchFamily="34" charset="0"/>
                <a:cs typeface="Arial" panose="020B0604020202020204" pitchFamily="34" charset="0"/>
              </a:rPr>
              <a:t>research partnerships</a:t>
            </a:r>
          </a:p>
          <a:p>
            <a:pPr marL="342900" indent="-342900">
              <a:lnSpc>
                <a:spcPts val="2600"/>
              </a:lnSpc>
              <a:spcAft>
                <a:spcPts val="600"/>
              </a:spcAft>
              <a:buFont typeface="Arial" panose="020B0604020202020204" pitchFamily="34" charset="0"/>
              <a:buChar char="•"/>
            </a:pPr>
            <a:r>
              <a:rPr lang="en-US" sz="2400" b="1" dirty="0" smtClean="0">
                <a:solidFill>
                  <a:schemeClr val="bg1">
                    <a:lumMod val="65000"/>
                  </a:schemeClr>
                </a:solidFill>
                <a:latin typeface="Arial" panose="020B0604020202020204" pitchFamily="34" charset="0"/>
                <a:cs typeface="Arial" panose="020B0604020202020204" pitchFamily="34" charset="0"/>
              </a:rPr>
              <a:t>Support multi-</a:t>
            </a:r>
            <a:r>
              <a:rPr lang="en-US" sz="2400" b="1" dirty="0" err="1" smtClean="0">
                <a:solidFill>
                  <a:schemeClr val="bg1">
                    <a:lumMod val="65000"/>
                  </a:schemeClr>
                </a:solidFill>
                <a:latin typeface="Arial" panose="020B0604020202020204" pitchFamily="34" charset="0"/>
                <a:cs typeface="Arial" panose="020B0604020202020204" pitchFamily="34" charset="0"/>
              </a:rPr>
              <a:t>sectoral</a:t>
            </a:r>
            <a:r>
              <a:rPr lang="en-US" sz="2400" b="1" dirty="0" smtClean="0">
                <a:solidFill>
                  <a:schemeClr val="bg1">
                    <a:lumMod val="65000"/>
                  </a:schemeClr>
                </a:solidFill>
                <a:latin typeface="Arial" panose="020B0604020202020204" pitchFamily="34" charset="0"/>
                <a:cs typeface="Arial" panose="020B0604020202020204" pitchFamily="34" charset="0"/>
              </a:rPr>
              <a:t> partnerships</a:t>
            </a:r>
            <a:endParaRPr lang="en-US" sz="2400" b="1" dirty="0">
              <a:solidFill>
                <a:schemeClr val="bg1">
                  <a:lumMod val="65000"/>
                </a:schemeClr>
              </a:solidFill>
              <a:latin typeface="Arial" panose="020B0604020202020204" pitchFamily="34" charset="0"/>
              <a:cs typeface="Arial" panose="020B0604020202020204" pitchFamily="34" charset="0"/>
            </a:endParaRPr>
          </a:p>
          <a:p>
            <a:pPr marL="342900" indent="-342900">
              <a:lnSpc>
                <a:spcPts val="2600"/>
              </a:lnSpc>
              <a:spcAft>
                <a:spcPts val="600"/>
              </a:spcAft>
              <a:buFont typeface="Arial" panose="020B0604020202020204" pitchFamily="34" charset="0"/>
              <a:buChar char="•"/>
            </a:pPr>
            <a:r>
              <a:rPr lang="en-US" sz="2400" b="1" dirty="0" smtClean="0">
                <a:solidFill>
                  <a:schemeClr val="bg1">
                    <a:lumMod val="65000"/>
                  </a:schemeClr>
                </a:solidFill>
                <a:latin typeface="Arial" panose="020B0604020202020204" pitchFamily="34" charset="0"/>
                <a:cs typeface="Arial" panose="020B0604020202020204" pitchFamily="34" charset="0"/>
              </a:rPr>
              <a:t>Various </a:t>
            </a:r>
            <a:r>
              <a:rPr lang="en-US" sz="2400" b="1" dirty="0">
                <a:solidFill>
                  <a:schemeClr val="bg1">
                    <a:lumMod val="65000"/>
                  </a:schemeClr>
                </a:solidFill>
                <a:latin typeface="Arial" panose="020B0604020202020204" pitchFamily="34" charset="0"/>
                <a:cs typeface="Arial" panose="020B0604020202020204" pitchFamily="34" charset="0"/>
              </a:rPr>
              <a:t>levels of cost sharing</a:t>
            </a:r>
          </a:p>
          <a:p>
            <a:pPr marL="342900" indent="-342900">
              <a:lnSpc>
                <a:spcPts val="2600"/>
              </a:lnSpc>
              <a:spcAft>
                <a:spcPts val="600"/>
              </a:spcAft>
              <a:buFont typeface="Arial" panose="020B0604020202020204" pitchFamily="34" charset="0"/>
              <a:buChar char="•"/>
            </a:pPr>
            <a:r>
              <a:rPr lang="en-US" sz="2400" b="1" dirty="0">
                <a:solidFill>
                  <a:schemeClr val="bg1">
                    <a:lumMod val="65000"/>
                  </a:schemeClr>
                </a:solidFill>
                <a:latin typeface="Arial" panose="020B0604020202020204" pitchFamily="34" charset="0"/>
                <a:cs typeface="Arial" panose="020B0604020202020204" pitchFamily="34" charset="0"/>
              </a:rPr>
              <a:t>Simplified processes</a:t>
            </a:r>
          </a:p>
          <a:p>
            <a:pPr marL="342900" indent="-342900">
              <a:lnSpc>
                <a:spcPts val="2600"/>
              </a:lnSpc>
              <a:spcAft>
                <a:spcPts val="600"/>
              </a:spcAft>
              <a:buFont typeface="Arial" panose="020B0604020202020204" pitchFamily="34" charset="0"/>
              <a:buChar char="•"/>
            </a:pPr>
            <a:r>
              <a:rPr lang="en-US" sz="2400" b="1" dirty="0">
                <a:solidFill>
                  <a:schemeClr val="bg1">
                    <a:lumMod val="65000"/>
                  </a:schemeClr>
                </a:solidFill>
                <a:latin typeface="Arial" panose="020B0604020202020204" pitchFamily="34" charset="0"/>
                <a:cs typeface="Arial" panose="020B0604020202020204" pitchFamily="34" charset="0"/>
              </a:rPr>
              <a:t>Flexible</a:t>
            </a:r>
          </a:p>
          <a:p>
            <a:pPr marL="342900" indent="-342900">
              <a:lnSpc>
                <a:spcPts val="2600"/>
              </a:lnSpc>
              <a:spcAft>
                <a:spcPts val="600"/>
              </a:spcAft>
              <a:buFont typeface="Arial" panose="020B0604020202020204" pitchFamily="34" charset="0"/>
              <a:buChar char="•"/>
            </a:pPr>
            <a:r>
              <a:rPr lang="en-US" sz="2400" b="1" dirty="0" smtClean="0">
                <a:solidFill>
                  <a:schemeClr val="bg1">
                    <a:lumMod val="65000"/>
                  </a:schemeClr>
                </a:solidFill>
                <a:latin typeface="Arial" panose="020B0604020202020204" pitchFamily="34" charset="0"/>
                <a:cs typeface="Arial" panose="020B0604020202020204" pitchFamily="34" charset="0"/>
              </a:rPr>
              <a:t>Focus </a:t>
            </a:r>
            <a:r>
              <a:rPr lang="en-US" sz="2400" b="1" dirty="0">
                <a:solidFill>
                  <a:schemeClr val="bg1">
                    <a:lumMod val="65000"/>
                  </a:schemeClr>
                </a:solidFill>
                <a:latin typeface="Arial" panose="020B0604020202020204" pitchFamily="34" charset="0"/>
                <a:cs typeface="Arial" panose="020B0604020202020204" pitchFamily="34" charset="0"/>
              </a:rPr>
              <a:t>on </a:t>
            </a:r>
            <a:r>
              <a:rPr lang="en-US" sz="2400" b="1" dirty="0" smtClean="0">
                <a:solidFill>
                  <a:schemeClr val="bg1">
                    <a:lumMod val="65000"/>
                  </a:schemeClr>
                </a:solidFill>
                <a:latin typeface="Arial" panose="020B0604020202020204" pitchFamily="34" charset="0"/>
                <a:cs typeface="Arial" panose="020B0604020202020204" pitchFamily="34" charset="0"/>
              </a:rPr>
              <a:t>project outcomes</a:t>
            </a:r>
          </a:p>
          <a:p>
            <a:pPr marL="342900" indent="-342900">
              <a:lnSpc>
                <a:spcPts val="2600"/>
              </a:lnSpc>
              <a:spcAft>
                <a:spcPts val="600"/>
              </a:spcAft>
              <a:buFont typeface="Arial" panose="020B0604020202020204" pitchFamily="34" charset="0"/>
              <a:buChar char="•"/>
            </a:pPr>
            <a:r>
              <a:rPr lang="en-US" sz="2400" b="1" dirty="0" smtClean="0">
                <a:solidFill>
                  <a:schemeClr val="bg1">
                    <a:lumMod val="65000"/>
                  </a:schemeClr>
                </a:solidFill>
                <a:latin typeface="Arial" panose="020B0604020202020204" pitchFamily="34" charset="0"/>
                <a:cs typeface="Arial" panose="020B0604020202020204" pitchFamily="34" charset="0"/>
              </a:rPr>
              <a:t>Competitive</a:t>
            </a:r>
            <a:endParaRPr lang="fr-CA" sz="2400" b="1" dirty="0" smtClean="0">
              <a:solidFill>
                <a:schemeClr val="bg1">
                  <a:lumMod val="65000"/>
                </a:schemeClr>
              </a:solidFill>
              <a:latin typeface="Arial" panose="020B0604020202020204" pitchFamily="34" charset="0"/>
              <a:cs typeface="Arial" panose="020B0604020202020204" pitchFamily="34" charset="0"/>
            </a:endParaRPr>
          </a:p>
          <a:p>
            <a:pPr marL="342900" indent="-342900">
              <a:lnSpc>
                <a:spcPts val="2600"/>
              </a:lnSpc>
              <a:spcAft>
                <a:spcPts val="600"/>
              </a:spcAft>
              <a:buFont typeface="Arial" panose="020B0604020202020204" pitchFamily="34" charset="0"/>
              <a:buChar char="•"/>
            </a:pPr>
            <a:endParaRPr lang="en-US" sz="2400" b="1" dirty="0">
              <a:solidFill>
                <a:srgbClr val="A5A4A8"/>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4"/>
          <a:stretch>
            <a:fillRect/>
          </a:stretch>
        </p:blipFill>
        <p:spPr>
          <a:xfrm>
            <a:off x="539930" y="6319463"/>
            <a:ext cx="539930" cy="540125"/>
          </a:xfrm>
          <a:prstGeom prst="rect">
            <a:avLst/>
          </a:prstGeom>
        </p:spPr>
      </p:pic>
    </p:spTree>
    <p:extLst>
      <p:ext uri="{BB962C8B-B14F-4D97-AF65-F5344CB8AC3E}">
        <p14:creationId xmlns:p14="http://schemas.microsoft.com/office/powerpoint/2010/main" val="3237180836"/>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34950" y="1905794"/>
            <a:ext cx="3794256" cy="3739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a:extLst>
              <a:ext uri="{FF2B5EF4-FFF2-40B4-BE49-F238E27FC236}">
                <a16:creationId xmlns:a16="http://schemas.microsoft.com/office/drawing/2014/main" id="{724241A2-5FAB-3042-AB57-85284D780BF3}"/>
              </a:ext>
            </a:extLst>
          </p:cNvPr>
          <p:cNvSpPr/>
          <p:nvPr/>
        </p:nvSpPr>
        <p:spPr>
          <a:xfrm>
            <a:off x="418026" y="402192"/>
            <a:ext cx="6591579" cy="1077218"/>
          </a:xfrm>
          <a:prstGeom prst="rect">
            <a:avLst/>
          </a:prstGeom>
        </p:spPr>
        <p:txBody>
          <a:bodyPr wrap="square">
            <a:spAutoFit/>
          </a:bodyPr>
          <a:lstStyle/>
          <a:p>
            <a:r>
              <a:rPr lang="en-CA" sz="3200" b="1" dirty="0">
                <a:solidFill>
                  <a:srgbClr val="EF3340"/>
                </a:solidFill>
                <a:latin typeface="Arial" panose="020B0604020202020204" pitchFamily="34" charset="0"/>
                <a:cs typeface="Arial" panose="020B0604020202020204" pitchFamily="34" charset="0"/>
              </a:rPr>
              <a:t>M</a:t>
            </a:r>
            <a:r>
              <a:rPr lang="en-CA" sz="3200" b="1" dirty="0" smtClean="0">
                <a:solidFill>
                  <a:srgbClr val="EF3340"/>
                </a:solidFill>
                <a:latin typeface="Arial" panose="020B0604020202020204" pitchFamily="34" charset="0"/>
                <a:cs typeface="Arial" panose="020B0604020202020204" pitchFamily="34" charset="0"/>
              </a:rPr>
              <a:t>ore than research funding:</a:t>
            </a:r>
          </a:p>
          <a:p>
            <a:r>
              <a:rPr lang="en-CA" sz="3200" b="1" dirty="0" smtClean="0">
                <a:solidFill>
                  <a:srgbClr val="EF3340"/>
                </a:solidFill>
                <a:latin typeface="Arial" panose="020B0604020202020204" pitchFamily="34" charset="0"/>
                <a:cs typeface="Arial" panose="020B0604020202020204" pitchFamily="34" charset="0"/>
              </a:rPr>
              <a:t>It’s</a:t>
            </a:r>
            <a:r>
              <a:rPr lang="fr-FR" sz="3200" b="1" dirty="0" smtClean="0">
                <a:solidFill>
                  <a:srgbClr val="EF3340"/>
                </a:solidFill>
                <a:latin typeface="Arial" panose="020B0604020202020204" pitchFamily="34" charset="0"/>
                <a:cs typeface="Arial" panose="020B0604020202020204" pitchFamily="34" charset="0"/>
              </a:rPr>
              <a:t> about collaboration</a:t>
            </a:r>
            <a:endParaRPr lang="en-US" sz="3200" b="1" dirty="0">
              <a:solidFill>
                <a:srgbClr val="FF000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4"/>
          <a:stretch>
            <a:fillRect/>
          </a:stretch>
        </p:blipFill>
        <p:spPr>
          <a:xfrm>
            <a:off x="539930" y="6319463"/>
            <a:ext cx="539930" cy="540125"/>
          </a:xfrm>
          <a:prstGeom prst="rect">
            <a:avLst/>
          </a:prstGeom>
        </p:spPr>
      </p:pic>
      <p:sp>
        <p:nvSpPr>
          <p:cNvPr id="8" name="Rectangle 7"/>
          <p:cNvSpPr/>
          <p:nvPr/>
        </p:nvSpPr>
        <p:spPr>
          <a:xfrm>
            <a:off x="7466806" y="1114693"/>
            <a:ext cx="4191000" cy="4947069"/>
          </a:xfrm>
          <a:prstGeom prst="rect">
            <a:avLst/>
          </a:prstGeom>
          <a:solidFill>
            <a:srgbClr val="FFFFFF">
              <a:alpha val="6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a:extLst>
              <a:ext uri="{FF2B5EF4-FFF2-40B4-BE49-F238E27FC236}">
                <a16:creationId xmlns:a16="http://schemas.microsoft.com/office/drawing/2014/main" id="{3337809A-404D-EC45-A766-726B6909CE43}"/>
              </a:ext>
            </a:extLst>
          </p:cNvPr>
          <p:cNvSpPr txBox="1"/>
          <p:nvPr/>
        </p:nvSpPr>
        <p:spPr>
          <a:xfrm>
            <a:off x="623684" y="2219712"/>
            <a:ext cx="7986122" cy="2734082"/>
          </a:xfrm>
          <a:prstGeom prst="rect">
            <a:avLst/>
          </a:prstGeom>
          <a:noFill/>
        </p:spPr>
        <p:txBody>
          <a:bodyPr wrap="square" rtlCol="0">
            <a:spAutoFit/>
          </a:bodyPr>
          <a:lstStyle/>
          <a:p>
            <a:pPr marL="342900" indent="-342900">
              <a:lnSpc>
                <a:spcPts val="2600"/>
              </a:lnSpc>
              <a:spcAft>
                <a:spcPts val="600"/>
              </a:spcAft>
              <a:buFont typeface="Arial" panose="020B0604020202020204" pitchFamily="34" charset="0"/>
              <a:buChar char="•"/>
            </a:pPr>
            <a:r>
              <a:rPr lang="en-US" sz="2400" b="1" dirty="0" smtClean="0">
                <a:solidFill>
                  <a:schemeClr val="bg1">
                    <a:lumMod val="65000"/>
                  </a:schemeClr>
                </a:solidFill>
                <a:latin typeface="Arial" panose="020B0604020202020204" pitchFamily="34" charset="0"/>
                <a:cs typeface="Arial" panose="020B0604020202020204" pitchFamily="34" charset="0"/>
              </a:rPr>
              <a:t>Alliance grants support truly </a:t>
            </a:r>
            <a:r>
              <a:rPr lang="en-US" sz="2400" b="1" i="1" dirty="0" smtClean="0">
                <a:solidFill>
                  <a:schemeClr val="bg1">
                    <a:lumMod val="65000"/>
                  </a:schemeClr>
                </a:solidFill>
                <a:latin typeface="Arial" panose="020B0604020202020204" pitchFamily="34" charset="0"/>
                <a:cs typeface="Arial" panose="020B0604020202020204" pitchFamily="34" charset="0"/>
              </a:rPr>
              <a:t>collaborative</a:t>
            </a:r>
            <a:r>
              <a:rPr lang="en-US" sz="2400" b="1" dirty="0" smtClean="0">
                <a:solidFill>
                  <a:schemeClr val="bg1">
                    <a:lumMod val="65000"/>
                  </a:schemeClr>
                </a:solidFill>
                <a:latin typeface="Arial" panose="020B0604020202020204" pitchFamily="34" charset="0"/>
                <a:cs typeface="Arial" panose="020B0604020202020204" pitchFamily="34" charset="0"/>
              </a:rPr>
              <a:t> projects</a:t>
            </a:r>
          </a:p>
          <a:p>
            <a:pPr marL="342900" indent="-342900">
              <a:lnSpc>
                <a:spcPts val="2600"/>
              </a:lnSpc>
              <a:spcAft>
                <a:spcPts val="600"/>
              </a:spcAft>
              <a:buFont typeface="Arial" panose="020B0604020202020204" pitchFamily="34" charset="0"/>
              <a:buChar char="•"/>
            </a:pPr>
            <a:r>
              <a:rPr lang="en-US" sz="2400" b="1" dirty="0" smtClean="0">
                <a:solidFill>
                  <a:schemeClr val="bg1">
                    <a:lumMod val="65000"/>
                  </a:schemeClr>
                </a:solidFill>
                <a:latin typeface="Arial" panose="020B0604020202020204" pitchFamily="34" charset="0"/>
                <a:cs typeface="Arial" panose="020B0604020202020204" pitchFamily="34" charset="0"/>
              </a:rPr>
              <a:t>Partner organizations are involved at all stages, including:</a:t>
            </a:r>
          </a:p>
          <a:p>
            <a:pPr marL="887151" lvl="1" indent="-342900">
              <a:lnSpc>
                <a:spcPts val="2600"/>
              </a:lnSpc>
              <a:spcAft>
                <a:spcPts val="600"/>
              </a:spcAft>
              <a:buFont typeface="Arial" panose="020B0604020202020204" pitchFamily="34" charset="0"/>
              <a:buChar char="•"/>
            </a:pPr>
            <a:r>
              <a:rPr lang="en-US" sz="2400" b="1" dirty="0">
                <a:solidFill>
                  <a:schemeClr val="bg1">
                    <a:lumMod val="65000"/>
                  </a:schemeClr>
                </a:solidFill>
                <a:latin typeface="Arial" panose="020B0604020202020204" pitchFamily="34" charset="0"/>
                <a:cs typeface="Arial" panose="020B0604020202020204" pitchFamily="34" charset="0"/>
              </a:rPr>
              <a:t>c</a:t>
            </a:r>
            <a:r>
              <a:rPr lang="en-US" sz="2400" b="1" dirty="0" smtClean="0">
                <a:solidFill>
                  <a:schemeClr val="bg1">
                    <a:lumMod val="65000"/>
                  </a:schemeClr>
                </a:solidFill>
                <a:latin typeface="Arial" panose="020B0604020202020204" pitchFamily="34" charset="0"/>
                <a:cs typeface="Arial" panose="020B0604020202020204" pitchFamily="34" charset="0"/>
              </a:rPr>
              <a:t>o-designing the project</a:t>
            </a:r>
          </a:p>
          <a:p>
            <a:pPr marL="887151" lvl="1" indent="-342900">
              <a:lnSpc>
                <a:spcPts val="2600"/>
              </a:lnSpc>
              <a:spcAft>
                <a:spcPts val="600"/>
              </a:spcAft>
              <a:buFont typeface="Arial" panose="020B0604020202020204" pitchFamily="34" charset="0"/>
              <a:buChar char="•"/>
            </a:pPr>
            <a:r>
              <a:rPr lang="en-US" sz="2400" b="1" dirty="0">
                <a:solidFill>
                  <a:schemeClr val="bg1">
                    <a:lumMod val="65000"/>
                  </a:schemeClr>
                </a:solidFill>
                <a:latin typeface="Arial" panose="020B0604020202020204" pitchFamily="34" charset="0"/>
                <a:cs typeface="Arial" panose="020B0604020202020204" pitchFamily="34" charset="0"/>
              </a:rPr>
              <a:t>a</a:t>
            </a:r>
            <a:r>
              <a:rPr lang="en-US" sz="2400" b="1" dirty="0" smtClean="0">
                <a:solidFill>
                  <a:schemeClr val="bg1">
                    <a:lumMod val="65000"/>
                  </a:schemeClr>
                </a:solidFill>
                <a:latin typeface="Arial" panose="020B0604020202020204" pitchFamily="34" charset="0"/>
                <a:cs typeface="Arial" panose="020B0604020202020204" pitchFamily="34" charset="0"/>
              </a:rPr>
              <a:t>ctively participating in the research</a:t>
            </a:r>
          </a:p>
          <a:p>
            <a:pPr marL="887151" lvl="1" indent="-342900">
              <a:lnSpc>
                <a:spcPts val="2600"/>
              </a:lnSpc>
              <a:spcAft>
                <a:spcPts val="600"/>
              </a:spcAft>
              <a:buFont typeface="Arial" panose="020B0604020202020204" pitchFamily="34" charset="0"/>
              <a:buChar char="•"/>
            </a:pPr>
            <a:r>
              <a:rPr lang="en-US" sz="2400" b="1" dirty="0">
                <a:solidFill>
                  <a:schemeClr val="bg1">
                    <a:lumMod val="65000"/>
                  </a:schemeClr>
                </a:solidFill>
                <a:latin typeface="Arial" panose="020B0604020202020204" pitchFamily="34" charset="0"/>
                <a:cs typeface="Arial" panose="020B0604020202020204" pitchFamily="34" charset="0"/>
              </a:rPr>
              <a:t>i</a:t>
            </a:r>
            <a:r>
              <a:rPr lang="en-US" sz="2400" b="1" dirty="0" smtClean="0">
                <a:solidFill>
                  <a:schemeClr val="bg1">
                    <a:lumMod val="65000"/>
                  </a:schemeClr>
                </a:solidFill>
                <a:latin typeface="Arial" panose="020B0604020202020204" pitchFamily="34" charset="0"/>
                <a:cs typeface="Arial" panose="020B0604020202020204" pitchFamily="34" charset="0"/>
              </a:rPr>
              <a:t>mplementing/mobilizing project outcomes for the benefit of Canada and Canadians</a:t>
            </a:r>
            <a:endParaRPr lang="en-US" sz="2400" b="1" dirty="0">
              <a:solidFill>
                <a:srgbClr val="A5A4A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3262677"/>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24241A2-5FAB-3042-AB57-85284D780BF3}"/>
              </a:ext>
            </a:extLst>
          </p:cNvPr>
          <p:cNvSpPr/>
          <p:nvPr/>
        </p:nvSpPr>
        <p:spPr>
          <a:xfrm>
            <a:off x="418027" y="402193"/>
            <a:ext cx="5677180"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Useful Links</a:t>
            </a:r>
            <a:endParaRPr lang="en-US" sz="32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3"/>
          <a:stretch>
            <a:fillRect/>
          </a:stretch>
        </p:blipFill>
        <p:spPr>
          <a:xfrm>
            <a:off x="539930" y="6319463"/>
            <a:ext cx="539930" cy="540125"/>
          </a:xfrm>
          <a:prstGeom prst="rect">
            <a:avLst/>
          </a:prstGeom>
        </p:spPr>
      </p:pic>
      <p:sp>
        <p:nvSpPr>
          <p:cNvPr id="7" name="Oval 6"/>
          <p:cNvSpPr/>
          <p:nvPr/>
        </p:nvSpPr>
        <p:spPr>
          <a:xfrm>
            <a:off x="810000" y="1447898"/>
            <a:ext cx="4065300" cy="4065300"/>
          </a:xfrm>
          <a:prstGeom prst="ellipse">
            <a:avLst/>
          </a:prstGeom>
          <a:solidFill>
            <a:srgbClr val="EBEC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8" name="Rectangle 7"/>
          <p:cNvSpPr/>
          <p:nvPr/>
        </p:nvSpPr>
        <p:spPr>
          <a:xfrm>
            <a:off x="1983455" y="1913096"/>
            <a:ext cx="8074943" cy="3170099"/>
          </a:xfrm>
          <a:prstGeom prst="rect">
            <a:avLst/>
          </a:prstGeom>
        </p:spPr>
        <p:txBody>
          <a:bodyPr wrap="square">
            <a:spAutoFit/>
          </a:bodyPr>
          <a:lstStyle/>
          <a:p>
            <a:pPr marL="342900" indent="-342900">
              <a:spcAft>
                <a:spcPts val="1200"/>
              </a:spcAft>
              <a:buFont typeface="Arial" panose="020B0604020202020204" pitchFamily="34" charset="0"/>
              <a:buChar char="•"/>
            </a:pPr>
            <a:r>
              <a:rPr lang="en-US" sz="2000" b="1" dirty="0">
                <a:solidFill>
                  <a:prstClr val="white">
                    <a:lumMod val="50000"/>
                  </a:prstClr>
                </a:solidFill>
                <a:latin typeface="Arial" panose="020B0604020202020204" pitchFamily="34" charset="0"/>
                <a:cs typeface="Arial" panose="020B0604020202020204" pitchFamily="34" charset="0"/>
                <a:hlinkClick r:id="rId4"/>
              </a:rPr>
              <a:t>Alliance Grants Website</a:t>
            </a:r>
            <a:endParaRPr lang="en-US" sz="2000" b="1" dirty="0">
              <a:solidFill>
                <a:prstClr val="white">
                  <a:lumMod val="50000"/>
                </a:prstClr>
              </a:solidFill>
              <a:latin typeface="Arial" panose="020B0604020202020204" pitchFamily="34" charset="0"/>
              <a:cs typeface="Arial" panose="020B0604020202020204" pitchFamily="34" charset="0"/>
            </a:endParaRPr>
          </a:p>
          <a:p>
            <a:pPr marL="342900" indent="-342900">
              <a:spcAft>
                <a:spcPts val="1200"/>
              </a:spcAft>
              <a:buFont typeface="Arial" panose="020B0604020202020204" pitchFamily="34" charset="0"/>
              <a:buChar char="•"/>
            </a:pPr>
            <a:r>
              <a:rPr lang="en-US" sz="2000" b="1" dirty="0">
                <a:solidFill>
                  <a:prstClr val="white">
                    <a:lumMod val="50000"/>
                  </a:prstClr>
                </a:solidFill>
                <a:latin typeface="Arial" panose="020B0604020202020204" pitchFamily="34" charset="0"/>
                <a:cs typeface="Arial" panose="020B0604020202020204" pitchFamily="34" charset="0"/>
                <a:hlinkClick r:id="rId4"/>
              </a:rPr>
              <a:t>Instructions for completing an Alliance Grant application</a:t>
            </a:r>
            <a:endParaRPr lang="en-US" sz="2000" b="1" dirty="0">
              <a:solidFill>
                <a:prstClr val="white">
                  <a:lumMod val="50000"/>
                </a:prstClr>
              </a:solidFill>
              <a:latin typeface="Arial" panose="020B0604020202020204" pitchFamily="34" charset="0"/>
              <a:cs typeface="Arial" panose="020B0604020202020204" pitchFamily="34" charset="0"/>
            </a:endParaRPr>
          </a:p>
          <a:p>
            <a:pPr marL="342900" indent="-342900">
              <a:spcAft>
                <a:spcPts val="1200"/>
              </a:spcAft>
              <a:buFont typeface="Arial" panose="020B0604020202020204" pitchFamily="34" charset="0"/>
              <a:buChar char="•"/>
            </a:pPr>
            <a:r>
              <a:rPr lang="en-US" sz="2000" b="1" dirty="0">
                <a:solidFill>
                  <a:prstClr val="white">
                    <a:lumMod val="50000"/>
                  </a:prstClr>
                </a:solidFill>
                <a:latin typeface="Arial" panose="020B0604020202020204" pitchFamily="34" charset="0"/>
                <a:cs typeface="Arial" panose="020B0604020202020204" pitchFamily="34" charset="0"/>
                <a:hlinkClick r:id="rId4"/>
              </a:rPr>
              <a:t>Role of partner organizations</a:t>
            </a:r>
            <a:endParaRPr lang="en-US" sz="2000" b="1" dirty="0">
              <a:solidFill>
                <a:prstClr val="white">
                  <a:lumMod val="50000"/>
                </a:prstClr>
              </a:solidFill>
              <a:latin typeface="Arial" panose="020B0604020202020204" pitchFamily="34" charset="0"/>
              <a:cs typeface="Arial" panose="020B0604020202020204" pitchFamily="34" charset="0"/>
            </a:endParaRPr>
          </a:p>
          <a:p>
            <a:pPr marL="342900" indent="-342900">
              <a:spcAft>
                <a:spcPts val="1200"/>
              </a:spcAft>
              <a:buFont typeface="Arial" panose="020B0604020202020204" pitchFamily="34" charset="0"/>
              <a:buChar char="•"/>
            </a:pPr>
            <a:r>
              <a:rPr lang="en-CA" sz="2000" b="1" dirty="0">
                <a:solidFill>
                  <a:prstClr val="white">
                    <a:lumMod val="50000"/>
                  </a:prstClr>
                </a:solidFill>
                <a:latin typeface="Arial" panose="020B0604020202020204" pitchFamily="34" charset="0"/>
                <a:cs typeface="Arial" panose="020B0604020202020204" pitchFamily="34" charset="0"/>
                <a:hlinkClick r:id="rId4"/>
              </a:rPr>
              <a:t>Evaluation Criteria</a:t>
            </a:r>
            <a:endParaRPr lang="en-CA" sz="2000" b="1" dirty="0">
              <a:solidFill>
                <a:prstClr val="white">
                  <a:lumMod val="50000"/>
                </a:prstClr>
              </a:solidFill>
              <a:latin typeface="Arial" panose="020B0604020202020204" pitchFamily="34" charset="0"/>
              <a:cs typeface="Arial" panose="020B0604020202020204" pitchFamily="34" charset="0"/>
            </a:endParaRPr>
          </a:p>
          <a:p>
            <a:pPr marL="342900" indent="-342900">
              <a:spcAft>
                <a:spcPts val="1200"/>
              </a:spcAft>
              <a:buFont typeface="Arial" panose="020B0604020202020204" pitchFamily="34" charset="0"/>
              <a:buChar char="•"/>
            </a:pPr>
            <a:r>
              <a:rPr lang="en-CA" sz="2000" b="1" dirty="0">
                <a:solidFill>
                  <a:prstClr val="white">
                    <a:lumMod val="50000"/>
                  </a:prstClr>
                </a:solidFill>
                <a:latin typeface="Arial" panose="020B0604020202020204" pitchFamily="34" charset="0"/>
                <a:cs typeface="Arial" panose="020B0604020202020204" pitchFamily="34" charset="0"/>
                <a:hlinkClick r:id="rId4"/>
              </a:rPr>
              <a:t>Merit Indicators</a:t>
            </a:r>
            <a:endParaRPr lang="en-US" sz="2000" b="1" dirty="0">
              <a:solidFill>
                <a:prstClr val="white">
                  <a:lumMod val="50000"/>
                </a:prstClr>
              </a:solidFill>
              <a:latin typeface="Arial" panose="020B0604020202020204" pitchFamily="34" charset="0"/>
              <a:cs typeface="Arial" panose="020B0604020202020204" pitchFamily="34" charset="0"/>
            </a:endParaRPr>
          </a:p>
          <a:p>
            <a:pPr marL="342900" indent="-342900">
              <a:spcAft>
                <a:spcPts val="1200"/>
              </a:spcAft>
              <a:buFont typeface="Arial" panose="020B0604020202020204" pitchFamily="34" charset="0"/>
              <a:buChar char="•"/>
            </a:pPr>
            <a:r>
              <a:rPr lang="en-US" sz="2000" b="1" dirty="0">
                <a:solidFill>
                  <a:prstClr val="white">
                    <a:lumMod val="50000"/>
                  </a:prstClr>
                </a:solidFill>
                <a:latin typeface="Arial" panose="020B0604020202020204" pitchFamily="34" charset="0"/>
                <a:cs typeface="Arial" panose="020B0604020202020204" pitchFamily="34" charset="0"/>
                <a:hlinkClick r:id="rId4"/>
              </a:rPr>
              <a:t>Use of Grant Funds</a:t>
            </a:r>
            <a:endParaRPr lang="en-US" sz="2000" b="1" dirty="0">
              <a:solidFill>
                <a:prstClr val="white">
                  <a:lumMod val="50000"/>
                </a:prstClr>
              </a:solidFill>
              <a:latin typeface="Arial" panose="020B0604020202020204" pitchFamily="34" charset="0"/>
              <a:cs typeface="Arial" panose="020B0604020202020204" pitchFamily="34" charset="0"/>
            </a:endParaRPr>
          </a:p>
          <a:p>
            <a:pPr marL="342900" indent="-342900">
              <a:spcAft>
                <a:spcPts val="1200"/>
              </a:spcAft>
              <a:buFont typeface="Arial" panose="020B0604020202020204" pitchFamily="34" charset="0"/>
              <a:buChar char="•"/>
            </a:pPr>
            <a:r>
              <a:rPr lang="en-CA" sz="2000" b="1" dirty="0">
                <a:solidFill>
                  <a:prstClr val="white">
                    <a:lumMod val="50000"/>
                  </a:prstClr>
                </a:solidFill>
                <a:latin typeface="Arial" panose="020B0604020202020204" pitchFamily="34" charset="0"/>
                <a:cs typeface="Arial" panose="020B0604020202020204" pitchFamily="34" charset="0"/>
                <a:hlinkClick r:id="rId4"/>
              </a:rPr>
              <a:t>FAQ</a:t>
            </a:r>
            <a:endParaRPr lang="en-US" sz="2000" b="1" dirty="0">
              <a:solidFill>
                <a:prstClr val="white">
                  <a:lumMod val="50000"/>
                </a:prstClr>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C03ADB19-D8B2-423D-82D7-C6AFCD4FB25E}" type="slidenum">
              <a:rPr lang="en-US" smtClean="0">
                <a:solidFill>
                  <a:prstClr val="black">
                    <a:tint val="75000"/>
                  </a:prstClr>
                </a:solidFill>
              </a:rPr>
              <a:pPr/>
              <a:t>46</a:t>
            </a:fld>
            <a:endParaRPr lang="en-US">
              <a:solidFill>
                <a:prstClr val="black">
                  <a:tint val="75000"/>
                </a:prstClr>
              </a:solidFill>
            </a:endParaRPr>
          </a:p>
        </p:txBody>
      </p:sp>
    </p:spTree>
    <p:extLst>
      <p:ext uri="{BB962C8B-B14F-4D97-AF65-F5344CB8AC3E}">
        <p14:creationId xmlns:p14="http://schemas.microsoft.com/office/powerpoint/2010/main" val="2513431828"/>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BF8A5E1-6213-2C44-8142-EF194716753D}"/>
              </a:ext>
            </a:extLst>
          </p:cNvPr>
          <p:cNvSpPr/>
          <p:nvPr/>
        </p:nvSpPr>
        <p:spPr>
          <a:xfrm>
            <a:off x="401403" y="2473713"/>
            <a:ext cx="8682748" cy="1323745"/>
          </a:xfrm>
          <a:prstGeom prst="rect">
            <a:avLst/>
          </a:prstGeom>
        </p:spPr>
        <p:txBody>
          <a:bodyPr wrap="square">
            <a:spAutoFit/>
          </a:bodyPr>
          <a:lstStyle/>
          <a:p>
            <a:r>
              <a:rPr lang="en-US" sz="8000" b="1" dirty="0">
                <a:solidFill>
                  <a:srgbClr val="EF3340"/>
                </a:solidFill>
                <a:latin typeface="Arial" panose="020B0604020202020204" pitchFamily="34" charset="0"/>
                <a:cs typeface="Arial" panose="020B0604020202020204" pitchFamily="34" charset="0"/>
              </a:rPr>
              <a:t>Thank you!</a:t>
            </a:r>
          </a:p>
        </p:txBody>
      </p:sp>
      <p:pic>
        <p:nvPicPr>
          <p:cNvPr id="5" name="Picture 4">
            <a:extLst>
              <a:ext uri="{FF2B5EF4-FFF2-40B4-BE49-F238E27FC236}">
                <a16:creationId xmlns:a16="http://schemas.microsoft.com/office/drawing/2014/main" id="{4DE54C9D-186E-BC47-B679-ED2923A500F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31839"/>
          <a:stretch/>
        </p:blipFill>
        <p:spPr>
          <a:xfrm>
            <a:off x="539930" y="6277759"/>
            <a:ext cx="6707702" cy="281466"/>
          </a:xfrm>
          <a:prstGeom prst="rect">
            <a:avLst/>
          </a:prstGeom>
        </p:spPr>
      </p:pic>
      <p:pic>
        <p:nvPicPr>
          <p:cNvPr id="7" name="Picture 6">
            <a:extLst>
              <a:ext uri="{FF2B5EF4-FFF2-40B4-BE49-F238E27FC236}">
                <a16:creationId xmlns:a16="http://schemas.microsoft.com/office/drawing/2014/main" id="{C453DBF6-834F-F148-8B95-8F19D6283DE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50831"/>
          <a:stretch/>
        </p:blipFill>
        <p:spPr>
          <a:xfrm>
            <a:off x="6825827" y="6277758"/>
            <a:ext cx="4838679" cy="281466"/>
          </a:xfrm>
          <a:prstGeom prst="rect">
            <a:avLst/>
          </a:prstGeom>
        </p:spPr>
      </p:pic>
      <p:pic>
        <p:nvPicPr>
          <p:cNvPr id="8" name="Picture 7">
            <a:extLst>
              <a:ext uri="{FF2B5EF4-FFF2-40B4-BE49-F238E27FC236}">
                <a16:creationId xmlns:a16="http://schemas.microsoft.com/office/drawing/2014/main" id="{F0459991-5AB8-F740-99F7-87F1340B951C}"/>
              </a:ext>
            </a:extLst>
          </p:cNvPr>
          <p:cNvPicPr>
            <a:picLocks noChangeAspect="1"/>
          </p:cNvPicPr>
          <p:nvPr/>
        </p:nvPicPr>
        <p:blipFill>
          <a:blip r:embed="rId4"/>
          <a:stretch>
            <a:fillRect/>
          </a:stretch>
        </p:blipFill>
        <p:spPr>
          <a:xfrm>
            <a:off x="539930" y="0"/>
            <a:ext cx="539930" cy="540125"/>
          </a:xfrm>
          <a:prstGeom prst="rect">
            <a:avLst/>
          </a:prstGeom>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78463" y="507789"/>
            <a:ext cx="406717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8000206" y="2377087"/>
            <a:ext cx="2454443" cy="892552"/>
          </a:xfrm>
          <a:prstGeom prst="rect">
            <a:avLst/>
          </a:prstGeom>
          <a:noFill/>
        </p:spPr>
        <p:txBody>
          <a:bodyPr wrap="square" rtlCol="0">
            <a:spAutoFit/>
          </a:bodyPr>
          <a:lstStyle/>
          <a:p>
            <a:pPr>
              <a:spcAft>
                <a:spcPts val="600"/>
              </a:spcAft>
            </a:pPr>
            <a:r>
              <a:rPr lang="en-US" sz="1400" b="1" dirty="0" smtClean="0">
                <a:solidFill>
                  <a:schemeClr val="tx1">
                    <a:lumMod val="50000"/>
                    <a:lumOff val="50000"/>
                  </a:schemeClr>
                </a:solidFill>
                <a:latin typeface="Arial" panose="020B0604020202020204" pitchFamily="34" charset="0"/>
                <a:cs typeface="Arial" panose="020B0604020202020204" pitchFamily="34" charset="0"/>
              </a:rPr>
              <a:t>NSERC Head Office</a:t>
            </a:r>
            <a:endParaRPr lang="en-US" sz="1400" dirty="0">
              <a:solidFill>
                <a:schemeClr val="tx1">
                  <a:lumMod val="50000"/>
                  <a:lumOff val="50000"/>
                </a:schemeClr>
              </a:solidFill>
              <a:latin typeface="Arial" panose="020B0604020202020204" pitchFamily="34" charset="0"/>
              <a:cs typeface="Arial" panose="020B0604020202020204" pitchFamily="34" charset="0"/>
            </a:endParaRPr>
          </a:p>
          <a:p>
            <a:pPr>
              <a:spcAft>
                <a:spcPts val="600"/>
              </a:spcAft>
            </a:pPr>
            <a:r>
              <a:rPr lang="en-US" sz="1400" dirty="0" smtClean="0">
                <a:solidFill>
                  <a:schemeClr val="tx1">
                    <a:lumMod val="50000"/>
                    <a:lumOff val="50000"/>
                  </a:schemeClr>
                </a:solidFill>
                <a:latin typeface="Arial" panose="020B0604020202020204" pitchFamily="34" charset="0"/>
                <a:cs typeface="Arial" panose="020B0604020202020204" pitchFamily="34" charset="0"/>
              </a:rPr>
              <a:t>613-995-1111</a:t>
            </a:r>
          </a:p>
          <a:p>
            <a:pPr>
              <a:spcAft>
                <a:spcPts val="600"/>
              </a:spcAft>
            </a:pPr>
            <a:r>
              <a:rPr lang="en-US" sz="1400" dirty="0" smtClean="0">
                <a:solidFill>
                  <a:schemeClr val="tx1">
                    <a:lumMod val="50000"/>
                    <a:lumOff val="50000"/>
                  </a:schemeClr>
                </a:solidFill>
                <a:latin typeface="Arial" panose="020B0604020202020204" pitchFamily="34" charset="0"/>
                <a:cs typeface="Arial" panose="020B0604020202020204" pitchFamily="34" charset="0"/>
              </a:rPr>
              <a:t>alliance@nserc-crsng.gc.ca</a:t>
            </a:r>
            <a:endParaRPr lang="en-CA" sz="14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11" name="TextBox 10"/>
          <p:cNvSpPr txBox="1"/>
          <p:nvPr/>
        </p:nvSpPr>
        <p:spPr>
          <a:xfrm>
            <a:off x="8000206" y="3737902"/>
            <a:ext cx="3276600" cy="2377574"/>
          </a:xfrm>
          <a:prstGeom prst="rect">
            <a:avLst/>
          </a:prstGeom>
          <a:noFill/>
        </p:spPr>
        <p:txBody>
          <a:bodyPr wrap="square" rtlCol="0">
            <a:spAutoFit/>
          </a:bodyPr>
          <a:lstStyle/>
          <a:p>
            <a:pPr>
              <a:spcAft>
                <a:spcPts val="600"/>
              </a:spcAft>
            </a:pPr>
            <a:r>
              <a:rPr lang="en-US" sz="1400" b="1" dirty="0" smtClean="0">
                <a:solidFill>
                  <a:schemeClr val="tx1">
                    <a:lumMod val="50000"/>
                    <a:lumOff val="50000"/>
                  </a:schemeClr>
                </a:solidFill>
                <a:latin typeface="Arial" panose="020B0604020202020204" pitchFamily="34" charset="0"/>
                <a:cs typeface="Arial" panose="020B0604020202020204" pitchFamily="34" charset="0"/>
              </a:rPr>
              <a:t>NSERC Regional Offices</a:t>
            </a:r>
            <a:endParaRPr lang="en-US" sz="1400" dirty="0" smtClean="0">
              <a:solidFill>
                <a:schemeClr val="tx1">
                  <a:lumMod val="50000"/>
                  <a:lumOff val="50000"/>
                </a:schemeClr>
              </a:solidFill>
              <a:latin typeface="Arial" panose="020B0604020202020204" pitchFamily="34" charset="0"/>
              <a:cs typeface="Arial" panose="020B0604020202020204" pitchFamily="34" charset="0"/>
            </a:endParaRPr>
          </a:p>
          <a:p>
            <a:r>
              <a:rPr lang="en-US" sz="1400" dirty="0" smtClean="0">
                <a:solidFill>
                  <a:schemeClr val="tx1">
                    <a:lumMod val="50000"/>
                    <a:lumOff val="50000"/>
                  </a:schemeClr>
                </a:solidFill>
                <a:latin typeface="Arial" panose="020B0604020202020204" pitchFamily="34" charset="0"/>
                <a:cs typeface="Arial" panose="020B0604020202020204" pitchFamily="34" charset="0"/>
              </a:rPr>
              <a:t>Toll-free</a:t>
            </a:r>
            <a:endParaRPr lang="en-US" sz="1400" dirty="0">
              <a:solidFill>
                <a:schemeClr val="tx1">
                  <a:lumMod val="50000"/>
                  <a:lumOff val="50000"/>
                </a:schemeClr>
              </a:solidFill>
              <a:latin typeface="Arial" panose="020B0604020202020204" pitchFamily="34" charset="0"/>
              <a:cs typeface="Arial" panose="020B0604020202020204" pitchFamily="34" charset="0"/>
            </a:endParaRPr>
          </a:p>
          <a:p>
            <a:pPr>
              <a:spcAft>
                <a:spcPts val="600"/>
              </a:spcAft>
            </a:pPr>
            <a:r>
              <a:rPr lang="en-US" sz="1400" dirty="0" smtClean="0">
                <a:solidFill>
                  <a:schemeClr val="tx1">
                    <a:lumMod val="50000"/>
                    <a:lumOff val="50000"/>
                  </a:schemeClr>
                </a:solidFill>
                <a:latin typeface="Arial" panose="020B0604020202020204" pitchFamily="34" charset="0"/>
                <a:cs typeface="Arial" panose="020B0604020202020204" pitchFamily="34" charset="0"/>
              </a:rPr>
              <a:t>1-877-767-1767</a:t>
            </a:r>
          </a:p>
          <a:p>
            <a:pPr>
              <a:spcAft>
                <a:spcPts val="300"/>
              </a:spcAft>
            </a:pPr>
            <a:r>
              <a:rPr lang="en-US" sz="1400" dirty="0" smtClean="0">
                <a:solidFill>
                  <a:schemeClr val="tx1">
                    <a:lumMod val="50000"/>
                    <a:lumOff val="50000"/>
                  </a:schemeClr>
                </a:solidFill>
                <a:latin typeface="Arial" panose="020B0604020202020204" pitchFamily="34" charset="0"/>
                <a:cs typeface="Arial" panose="020B0604020202020204" pitchFamily="34" charset="0"/>
              </a:rPr>
              <a:t>nserc-atlantic@nserc-crsng.gc.ca</a:t>
            </a:r>
          </a:p>
          <a:p>
            <a:pPr>
              <a:spcAft>
                <a:spcPts val="300"/>
              </a:spcAft>
            </a:pPr>
            <a:r>
              <a:rPr lang="en-US" sz="1400" dirty="0" smtClean="0">
                <a:solidFill>
                  <a:schemeClr val="tx1">
                    <a:lumMod val="50000"/>
                    <a:lumOff val="50000"/>
                  </a:schemeClr>
                </a:solidFill>
                <a:latin typeface="Arial" panose="020B0604020202020204" pitchFamily="34" charset="0"/>
                <a:cs typeface="Arial" panose="020B0604020202020204" pitchFamily="34" charset="0"/>
              </a:rPr>
              <a:t>nserc-ontario@nserc-crsng.gc.ca</a:t>
            </a:r>
            <a:endParaRPr lang="en-US" sz="1400" dirty="0">
              <a:solidFill>
                <a:schemeClr val="tx1">
                  <a:lumMod val="50000"/>
                  <a:lumOff val="50000"/>
                </a:schemeClr>
              </a:solidFill>
              <a:latin typeface="Arial" panose="020B0604020202020204" pitchFamily="34" charset="0"/>
              <a:cs typeface="Arial" panose="020B0604020202020204" pitchFamily="34" charset="0"/>
            </a:endParaRPr>
          </a:p>
          <a:p>
            <a:pPr>
              <a:spcAft>
                <a:spcPts val="300"/>
              </a:spcAft>
            </a:pPr>
            <a:r>
              <a:rPr lang="en-US" sz="1400" dirty="0" smtClean="0">
                <a:solidFill>
                  <a:schemeClr val="tx1">
                    <a:lumMod val="50000"/>
                    <a:lumOff val="50000"/>
                  </a:schemeClr>
                </a:solidFill>
                <a:latin typeface="Arial" panose="020B0604020202020204" pitchFamily="34" charset="0"/>
                <a:cs typeface="Arial" panose="020B0604020202020204" pitchFamily="34" charset="0"/>
              </a:rPr>
              <a:t>nserc-pacific@nserc-crsng.gc.ca</a:t>
            </a:r>
            <a:endParaRPr lang="en-US" sz="1400" dirty="0">
              <a:solidFill>
                <a:schemeClr val="tx1">
                  <a:lumMod val="50000"/>
                  <a:lumOff val="50000"/>
                </a:schemeClr>
              </a:solidFill>
              <a:latin typeface="Arial" panose="020B0604020202020204" pitchFamily="34" charset="0"/>
              <a:cs typeface="Arial" panose="020B0604020202020204" pitchFamily="34" charset="0"/>
            </a:endParaRPr>
          </a:p>
          <a:p>
            <a:pPr>
              <a:spcAft>
                <a:spcPts val="300"/>
              </a:spcAft>
            </a:pPr>
            <a:r>
              <a:rPr lang="en-US" sz="1400" dirty="0" smtClean="0">
                <a:solidFill>
                  <a:schemeClr val="tx1">
                    <a:lumMod val="50000"/>
                    <a:lumOff val="50000"/>
                  </a:schemeClr>
                </a:solidFill>
                <a:latin typeface="Arial" panose="020B0604020202020204" pitchFamily="34" charset="0"/>
                <a:cs typeface="Arial" panose="020B0604020202020204" pitchFamily="34" charset="0"/>
              </a:rPr>
              <a:t>nserc-prairies@nserc-crsng.gc.ca</a:t>
            </a:r>
            <a:endParaRPr lang="en-US" sz="1400" dirty="0">
              <a:solidFill>
                <a:schemeClr val="tx1">
                  <a:lumMod val="50000"/>
                  <a:lumOff val="50000"/>
                </a:schemeClr>
              </a:solidFill>
              <a:latin typeface="Arial" panose="020B0604020202020204" pitchFamily="34" charset="0"/>
              <a:cs typeface="Arial" panose="020B0604020202020204" pitchFamily="34" charset="0"/>
            </a:endParaRPr>
          </a:p>
          <a:p>
            <a:pPr>
              <a:spcAft>
                <a:spcPts val="300"/>
              </a:spcAft>
            </a:pPr>
            <a:r>
              <a:rPr lang="en-US" sz="1400" dirty="0" smtClean="0">
                <a:solidFill>
                  <a:schemeClr val="tx1">
                    <a:lumMod val="50000"/>
                    <a:lumOff val="50000"/>
                  </a:schemeClr>
                </a:solidFill>
                <a:latin typeface="Arial" panose="020B0604020202020204" pitchFamily="34" charset="0"/>
                <a:cs typeface="Arial" panose="020B0604020202020204" pitchFamily="34" charset="0"/>
              </a:rPr>
              <a:t>nserc-quebec@nserc-crsng.gc.ca</a:t>
            </a:r>
            <a:endParaRPr lang="en-US" sz="1400" dirty="0">
              <a:solidFill>
                <a:schemeClr val="tx1">
                  <a:lumMod val="50000"/>
                  <a:lumOff val="50000"/>
                </a:schemeClr>
              </a:solidFill>
              <a:latin typeface="Arial" panose="020B0604020202020204" pitchFamily="34" charset="0"/>
              <a:cs typeface="Arial" panose="020B0604020202020204" pitchFamily="34" charset="0"/>
            </a:endParaRPr>
          </a:p>
          <a:p>
            <a:endParaRPr lang="en-CA" sz="14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C03ADB19-D8B2-423D-82D7-C6AFCD4FB25E}" type="slidenum">
              <a:rPr lang="en-US" smtClean="0"/>
              <a:t>47</a:t>
            </a:fld>
            <a:endParaRPr lang="en-US"/>
          </a:p>
        </p:txBody>
      </p:sp>
    </p:spTree>
    <p:extLst>
      <p:ext uri="{BB962C8B-B14F-4D97-AF65-F5344CB8AC3E}">
        <p14:creationId xmlns:p14="http://schemas.microsoft.com/office/powerpoint/2010/main" val="340455208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Oval 104"/>
          <p:cNvSpPr/>
          <p:nvPr/>
        </p:nvSpPr>
        <p:spPr>
          <a:xfrm>
            <a:off x="7850900" y="1670868"/>
            <a:ext cx="3688080" cy="3688080"/>
          </a:xfrm>
          <a:prstGeom prst="ellipse">
            <a:avLst/>
          </a:prstGeom>
          <a:solidFill>
            <a:srgbClr val="EBEC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Rectangle 2">
            <a:extLst>
              <a:ext uri="{FF2B5EF4-FFF2-40B4-BE49-F238E27FC236}">
                <a16:creationId xmlns:a16="http://schemas.microsoft.com/office/drawing/2014/main" id="{724241A2-5FAB-3042-AB57-85284D780BF3}"/>
              </a:ext>
            </a:extLst>
          </p:cNvPr>
          <p:cNvSpPr/>
          <p:nvPr/>
        </p:nvSpPr>
        <p:spPr>
          <a:xfrm>
            <a:off x="418027" y="402192"/>
            <a:ext cx="5677180" cy="1077467"/>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Projects can vary in size and scope</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539930" y="2089984"/>
            <a:ext cx="7688876" cy="3016210"/>
          </a:xfrm>
          <a:prstGeom prst="rect">
            <a:avLst/>
          </a:prstGeom>
          <a:noFill/>
        </p:spPr>
        <p:txBody>
          <a:bodyPr wrap="square" rtlCol="0">
            <a:spAutoFit/>
          </a:bodyPr>
          <a:lstStyle/>
          <a:p>
            <a:pPr marL="342900" indent="-342900">
              <a:spcAft>
                <a:spcPts val="3600"/>
              </a:spcAft>
              <a:buFont typeface="Arial" panose="020B0604020202020204" pitchFamily="34" charset="0"/>
              <a:buChar char="•"/>
            </a:pPr>
            <a:r>
              <a:rPr lang="en-US" sz="2000" b="1" dirty="0" smtClean="0">
                <a:solidFill>
                  <a:srgbClr val="7F7F7F"/>
                </a:solidFill>
                <a:latin typeface="Arial" panose="020B0604020202020204" pitchFamily="34" charset="0"/>
                <a:cs typeface="Arial" panose="020B0604020202020204" pitchFamily="34" charset="0"/>
              </a:rPr>
              <a:t>Short-term projects with one researcher</a:t>
            </a:r>
            <a:endParaRPr lang="en-US" sz="1600" b="1" dirty="0">
              <a:solidFill>
                <a:srgbClr val="7F7F7F"/>
              </a:solidFill>
              <a:latin typeface="Arial" panose="020B0604020202020204" pitchFamily="34" charset="0"/>
              <a:cs typeface="Arial" panose="020B0604020202020204" pitchFamily="34" charset="0"/>
            </a:endParaRPr>
          </a:p>
          <a:p>
            <a:pPr marL="342900" indent="-342900">
              <a:spcAft>
                <a:spcPts val="3600"/>
              </a:spcAft>
              <a:buFont typeface="Arial" panose="020B0604020202020204" pitchFamily="34" charset="0"/>
              <a:buChar char="•"/>
            </a:pPr>
            <a:r>
              <a:rPr lang="en-US" sz="2000" b="1" dirty="0" smtClean="0">
                <a:solidFill>
                  <a:srgbClr val="7F7F7F"/>
                </a:solidFill>
                <a:latin typeface="Arial" panose="020B0604020202020204" pitchFamily="34" charset="0"/>
                <a:cs typeface="Arial" panose="020B0604020202020204" pitchFamily="34" charset="0"/>
              </a:rPr>
              <a:t>Long-term projects involving several researchers</a:t>
            </a:r>
            <a:endParaRPr lang="en-US" sz="1600" dirty="0" smtClean="0">
              <a:solidFill>
                <a:srgbClr val="7F7F7F"/>
              </a:solidFill>
              <a:latin typeface="Arial" panose="020B0604020202020204" pitchFamily="34" charset="0"/>
              <a:cs typeface="Arial" panose="020B0604020202020204" pitchFamily="34" charset="0"/>
            </a:endParaRPr>
          </a:p>
          <a:p>
            <a:pPr marL="342900" indent="-342900">
              <a:spcAft>
                <a:spcPts val="3600"/>
              </a:spcAft>
              <a:buFont typeface="Arial" panose="020B0604020202020204" pitchFamily="34" charset="0"/>
              <a:buChar char="•"/>
            </a:pPr>
            <a:r>
              <a:rPr lang="en-US" sz="2000" b="1" dirty="0" smtClean="0">
                <a:solidFill>
                  <a:srgbClr val="7F7F7F"/>
                </a:solidFill>
                <a:latin typeface="Arial" panose="020B0604020202020204" pitchFamily="34" charset="0"/>
                <a:cs typeface="Arial" panose="020B0604020202020204" pitchFamily="34" charset="0"/>
              </a:rPr>
              <a:t>One-on-one collaborations with one partner organization</a:t>
            </a:r>
          </a:p>
          <a:p>
            <a:pPr marL="342900" indent="-342900">
              <a:spcAft>
                <a:spcPts val="3600"/>
              </a:spcAft>
              <a:buFont typeface="Arial" panose="020B0604020202020204" pitchFamily="34" charset="0"/>
              <a:buChar char="•"/>
            </a:pPr>
            <a:r>
              <a:rPr lang="en-US" sz="2000" b="1" dirty="0" smtClean="0">
                <a:solidFill>
                  <a:srgbClr val="7F7F7F"/>
                </a:solidFill>
                <a:latin typeface="Arial" panose="020B0604020202020204" pitchFamily="34" charset="0"/>
                <a:cs typeface="Arial" panose="020B0604020202020204" pitchFamily="34" charset="0"/>
              </a:rPr>
              <a:t>Projects involving many partners organizations from different sectors</a:t>
            </a:r>
            <a:endParaRPr lang="en-US" dirty="0">
              <a:solidFill>
                <a:srgbClr val="7F7F7F"/>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3"/>
          <a:stretch>
            <a:fillRect/>
          </a:stretch>
        </p:blipFill>
        <p:spPr>
          <a:xfrm>
            <a:off x="539930" y="6319463"/>
            <a:ext cx="539930" cy="540125"/>
          </a:xfrm>
          <a:prstGeom prst="rect">
            <a:avLst/>
          </a:prstGeom>
        </p:spPr>
      </p:pic>
      <p:grpSp>
        <p:nvGrpSpPr>
          <p:cNvPr id="7" name="Group 6"/>
          <p:cNvGrpSpPr/>
          <p:nvPr/>
        </p:nvGrpSpPr>
        <p:grpSpPr>
          <a:xfrm>
            <a:off x="8832852" y="762794"/>
            <a:ext cx="1724177" cy="1724177"/>
            <a:chOff x="8836235" y="1051989"/>
            <a:chExt cx="1724177" cy="1724177"/>
          </a:xfrm>
        </p:grpSpPr>
        <p:sp>
          <p:nvSpPr>
            <p:cNvPr id="2" name="Oval 1"/>
            <p:cNvSpPr/>
            <p:nvPr/>
          </p:nvSpPr>
          <p:spPr>
            <a:xfrm>
              <a:off x="8836235" y="1051989"/>
              <a:ext cx="1724177" cy="1724177"/>
            </a:xfrm>
            <a:prstGeom prst="ellipse">
              <a:avLst/>
            </a:prstGeom>
            <a:solidFill>
              <a:srgbClr val="D5D5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31" name="Picture 7"/>
            <p:cNvPicPr>
              <a:picLocks noChangeAspect="1" noChangeArrowheads="1"/>
            </p:cNvPicPr>
            <p:nvPr/>
          </p:nvPicPr>
          <p:blipFill>
            <a:blip r:embed="rId4" cstate="print">
              <a:biLevel thresh="75000"/>
              <a:extLst>
                <a:ext uri="{28A0092B-C50C-407E-A947-70E740481C1C}">
                  <a14:useLocalDpi xmlns:a14="http://schemas.microsoft.com/office/drawing/2010/main" val="0"/>
                </a:ext>
              </a:extLst>
            </a:blip>
            <a:srcRect/>
            <a:stretch>
              <a:fillRect/>
            </a:stretch>
          </p:blipFill>
          <p:spPr bwMode="auto">
            <a:xfrm>
              <a:off x="9925114" y="1670868"/>
              <a:ext cx="366202" cy="361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ross 5"/>
            <p:cNvSpPr/>
            <p:nvPr/>
          </p:nvSpPr>
          <p:spPr>
            <a:xfrm>
              <a:off x="9605168" y="1826731"/>
              <a:ext cx="174693" cy="174693"/>
            </a:xfrm>
            <a:prstGeom prst="plus">
              <a:avLst>
                <a:gd name="adj" fmla="val 4054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26" name="Picture 2"/>
            <p:cNvPicPr>
              <a:picLocks noChangeAspect="1" noChangeArrowheads="1"/>
            </p:cNvPicPr>
            <p:nvPr/>
          </p:nvPicPr>
          <p:blipFill>
            <a:blip r:embed="rId5" cstate="print">
              <a:biLevel thresh="75000"/>
              <a:extLst>
                <a:ext uri="{28A0092B-C50C-407E-A947-70E740481C1C}">
                  <a14:useLocalDpi xmlns:a14="http://schemas.microsoft.com/office/drawing/2010/main" val="0"/>
                </a:ext>
              </a:extLst>
            </a:blip>
            <a:srcRect/>
            <a:stretch>
              <a:fillRect/>
            </a:stretch>
          </p:blipFill>
          <p:spPr bwMode="auto">
            <a:xfrm>
              <a:off x="9067875" y="1769979"/>
              <a:ext cx="439776" cy="300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8" name="Group 7"/>
          <p:cNvGrpSpPr/>
          <p:nvPr/>
        </p:nvGrpSpPr>
        <p:grpSpPr>
          <a:xfrm>
            <a:off x="8832852" y="2688633"/>
            <a:ext cx="1724177" cy="1724177"/>
            <a:chOff x="8836235" y="2688633"/>
            <a:chExt cx="1724177" cy="1724177"/>
          </a:xfrm>
        </p:grpSpPr>
        <p:sp>
          <p:nvSpPr>
            <p:cNvPr id="87" name="Oval 86"/>
            <p:cNvSpPr/>
            <p:nvPr/>
          </p:nvSpPr>
          <p:spPr>
            <a:xfrm>
              <a:off x="8836235" y="2688633"/>
              <a:ext cx="1724177" cy="1724177"/>
            </a:xfrm>
            <a:prstGeom prst="ellipse">
              <a:avLst/>
            </a:prstGeom>
            <a:solidFill>
              <a:srgbClr val="D5D5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7" name="Cross 96"/>
            <p:cNvSpPr/>
            <p:nvPr/>
          </p:nvSpPr>
          <p:spPr>
            <a:xfrm>
              <a:off x="9630854" y="3479498"/>
              <a:ext cx="174693" cy="174693"/>
            </a:xfrm>
            <a:prstGeom prst="plus">
              <a:avLst>
                <a:gd name="adj" fmla="val 4054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21" name="Picture 2"/>
            <p:cNvPicPr>
              <a:picLocks noChangeAspect="1" noChangeArrowheads="1"/>
            </p:cNvPicPr>
            <p:nvPr/>
          </p:nvPicPr>
          <p:blipFill>
            <a:blip r:embed="rId5" cstate="print">
              <a:biLevel thresh="75000"/>
              <a:extLst>
                <a:ext uri="{28A0092B-C50C-407E-A947-70E740481C1C}">
                  <a14:useLocalDpi xmlns:a14="http://schemas.microsoft.com/office/drawing/2010/main" val="0"/>
                </a:ext>
              </a:extLst>
            </a:blip>
            <a:srcRect/>
            <a:stretch>
              <a:fillRect/>
            </a:stretch>
          </p:blipFill>
          <p:spPr bwMode="auto">
            <a:xfrm>
              <a:off x="8946564" y="3504115"/>
              <a:ext cx="439776" cy="300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2"/>
            <p:cNvPicPr>
              <a:picLocks noChangeAspect="1" noChangeArrowheads="1"/>
            </p:cNvPicPr>
            <p:nvPr/>
          </p:nvPicPr>
          <p:blipFill>
            <a:blip r:embed="rId6" cstate="print">
              <a:biLevel thresh="75000"/>
              <a:extLst>
                <a:ext uri="{28A0092B-C50C-407E-A947-70E740481C1C}">
                  <a14:useLocalDpi xmlns:a14="http://schemas.microsoft.com/office/drawing/2010/main" val="0"/>
                </a:ext>
              </a:extLst>
            </a:blip>
            <a:srcRect/>
            <a:stretch>
              <a:fillRect/>
            </a:stretch>
          </p:blipFill>
          <p:spPr bwMode="auto">
            <a:xfrm>
              <a:off x="9215612" y="3272366"/>
              <a:ext cx="330410" cy="225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
            <p:cNvPicPr>
              <a:picLocks noChangeAspect="1" noChangeArrowheads="1"/>
            </p:cNvPicPr>
            <p:nvPr/>
          </p:nvPicPr>
          <p:blipFill>
            <a:blip r:embed="rId6" cstate="print">
              <a:biLevel thresh="75000"/>
              <a:extLst>
                <a:ext uri="{28A0092B-C50C-407E-A947-70E740481C1C}">
                  <a14:useLocalDpi xmlns:a14="http://schemas.microsoft.com/office/drawing/2010/main" val="0"/>
                </a:ext>
              </a:extLst>
            </a:blip>
            <a:srcRect/>
            <a:stretch>
              <a:fillRect/>
            </a:stretch>
          </p:blipFill>
          <p:spPr bwMode="auto">
            <a:xfrm>
              <a:off x="9273476" y="3722594"/>
              <a:ext cx="330410" cy="225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9" name="Group 8"/>
          <p:cNvGrpSpPr/>
          <p:nvPr/>
        </p:nvGrpSpPr>
        <p:grpSpPr>
          <a:xfrm>
            <a:off x="8832852" y="4601217"/>
            <a:ext cx="1724177" cy="1724177"/>
            <a:chOff x="8836235" y="4325277"/>
            <a:chExt cx="1724177" cy="1724177"/>
          </a:xfrm>
        </p:grpSpPr>
        <p:sp>
          <p:nvSpPr>
            <p:cNvPr id="88" name="Oval 87"/>
            <p:cNvSpPr/>
            <p:nvPr/>
          </p:nvSpPr>
          <p:spPr>
            <a:xfrm>
              <a:off x="8836235" y="4325277"/>
              <a:ext cx="1724177" cy="1724177"/>
            </a:xfrm>
            <a:prstGeom prst="ellipse">
              <a:avLst/>
            </a:prstGeom>
            <a:solidFill>
              <a:srgbClr val="D5D5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1" name="Cross 100"/>
            <p:cNvSpPr/>
            <p:nvPr/>
          </p:nvSpPr>
          <p:spPr>
            <a:xfrm>
              <a:off x="9630854" y="5075391"/>
              <a:ext cx="174693" cy="174693"/>
            </a:xfrm>
            <a:prstGeom prst="plus">
              <a:avLst>
                <a:gd name="adj" fmla="val 4054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2" name="Picture 7"/>
            <p:cNvPicPr>
              <a:picLocks noChangeAspect="1" noChangeArrowheads="1"/>
            </p:cNvPicPr>
            <p:nvPr/>
          </p:nvPicPr>
          <p:blipFill>
            <a:blip r:embed="rId7" cstate="print">
              <a:biLevel thresh="75000"/>
              <a:extLst>
                <a:ext uri="{28A0092B-C50C-407E-A947-70E740481C1C}">
                  <a14:useLocalDpi xmlns:a14="http://schemas.microsoft.com/office/drawing/2010/main" val="0"/>
                </a:ext>
              </a:extLst>
            </a:blip>
            <a:srcRect/>
            <a:stretch>
              <a:fillRect/>
            </a:stretch>
          </p:blipFill>
          <p:spPr bwMode="auto">
            <a:xfrm>
              <a:off x="9721157" y="4539607"/>
              <a:ext cx="275133" cy="271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8" cstate="print">
              <a:biLevel thresh="75000"/>
              <a:extLst>
                <a:ext uri="{28A0092B-C50C-407E-A947-70E740481C1C}">
                  <a14:useLocalDpi xmlns:a14="http://schemas.microsoft.com/office/drawing/2010/main" val="0"/>
                </a:ext>
              </a:extLst>
            </a:blip>
            <a:srcRect/>
            <a:stretch>
              <a:fillRect/>
            </a:stretch>
          </p:blipFill>
          <p:spPr bwMode="auto">
            <a:xfrm>
              <a:off x="10014167" y="4879688"/>
              <a:ext cx="279843" cy="27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 name="Picture 6"/>
            <p:cNvPicPr>
              <a:picLocks noChangeAspect="1" noChangeArrowheads="1"/>
            </p:cNvPicPr>
            <p:nvPr/>
          </p:nvPicPr>
          <p:blipFill>
            <a:blip r:embed="rId9" cstate="print">
              <a:biLevel thresh="75000"/>
              <a:extLst>
                <a:ext uri="{BEBA8EAE-BF5A-486C-A8C5-ECC9F3942E4B}">
                  <a14:imgProps xmlns:a14="http://schemas.microsoft.com/office/drawing/2010/main">
                    <a14:imgLayer r:embed="rId10">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9687766" y="5535865"/>
              <a:ext cx="287315" cy="302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
            <p:cNvPicPr>
              <a:picLocks noChangeAspect="1" noChangeArrowheads="1"/>
            </p:cNvPicPr>
            <p:nvPr/>
          </p:nvPicPr>
          <p:blipFill>
            <a:blip r:embed="rId5" cstate="print">
              <a:biLevel thresh="75000"/>
              <a:extLst>
                <a:ext uri="{28A0092B-C50C-407E-A947-70E740481C1C}">
                  <a14:useLocalDpi xmlns:a14="http://schemas.microsoft.com/office/drawing/2010/main" val="0"/>
                </a:ext>
              </a:extLst>
            </a:blip>
            <a:srcRect/>
            <a:stretch>
              <a:fillRect/>
            </a:stretch>
          </p:blipFill>
          <p:spPr bwMode="auto">
            <a:xfrm>
              <a:off x="8917989" y="5058796"/>
              <a:ext cx="439776" cy="300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2"/>
            <p:cNvPicPr>
              <a:picLocks noChangeAspect="1" noChangeArrowheads="1"/>
            </p:cNvPicPr>
            <p:nvPr/>
          </p:nvPicPr>
          <p:blipFill>
            <a:blip r:embed="rId6" cstate="print">
              <a:biLevel thresh="75000"/>
              <a:extLst>
                <a:ext uri="{28A0092B-C50C-407E-A947-70E740481C1C}">
                  <a14:useLocalDpi xmlns:a14="http://schemas.microsoft.com/office/drawing/2010/main" val="0"/>
                </a:ext>
              </a:extLst>
            </a:blip>
            <a:srcRect/>
            <a:stretch>
              <a:fillRect/>
            </a:stretch>
          </p:blipFill>
          <p:spPr bwMode="auto">
            <a:xfrm>
              <a:off x="9165281" y="4820694"/>
              <a:ext cx="330410" cy="225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11" cstate="print">
              <a:biLevel thresh="75000"/>
              <a:extLst>
                <a:ext uri="{28A0092B-C50C-407E-A947-70E740481C1C}">
                  <a14:useLocalDpi xmlns:a14="http://schemas.microsoft.com/office/drawing/2010/main" val="0"/>
                </a:ext>
              </a:extLst>
            </a:blip>
            <a:srcRect/>
            <a:stretch>
              <a:fillRect/>
            </a:stretch>
          </p:blipFill>
          <p:spPr bwMode="auto">
            <a:xfrm>
              <a:off x="10014245" y="5244288"/>
              <a:ext cx="288864" cy="300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7" name="Picture 2"/>
          <p:cNvPicPr>
            <a:picLocks noChangeAspect="1" noChangeArrowheads="1"/>
          </p:cNvPicPr>
          <p:nvPr/>
        </p:nvPicPr>
        <p:blipFill>
          <a:blip r:embed="rId6" cstate="print">
            <a:biLevel thresh="75000"/>
            <a:extLst>
              <a:ext uri="{28A0092B-C50C-407E-A947-70E740481C1C}">
                <a14:useLocalDpi xmlns:a14="http://schemas.microsoft.com/office/drawing/2010/main" val="0"/>
              </a:ext>
            </a:extLst>
          </a:blip>
          <a:srcRect/>
          <a:stretch>
            <a:fillRect/>
          </a:stretch>
        </p:blipFill>
        <p:spPr bwMode="auto">
          <a:xfrm>
            <a:off x="9203127" y="5566486"/>
            <a:ext cx="330410" cy="225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9"/>
          <p:cNvPicPr>
            <a:picLocks noChangeAspect="1" noChangeArrowheads="1"/>
          </p:cNvPicPr>
          <p:nvPr/>
        </p:nvPicPr>
        <p:blipFill>
          <a:blip r:embed="rId8" cstate="print">
            <a:biLevel thresh="75000"/>
            <a:extLst>
              <a:ext uri="{28A0092B-C50C-407E-A947-70E740481C1C}">
                <a14:useLocalDpi xmlns:a14="http://schemas.microsoft.com/office/drawing/2010/main" val="0"/>
              </a:ext>
            </a:extLst>
          </a:blip>
          <a:srcRect/>
          <a:stretch>
            <a:fillRect/>
          </a:stretch>
        </p:blipFill>
        <p:spPr bwMode="auto">
          <a:xfrm>
            <a:off x="9967768" y="3369184"/>
            <a:ext cx="338610" cy="3356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Slide Number Placeholder 9"/>
          <p:cNvSpPr>
            <a:spLocks noGrp="1"/>
          </p:cNvSpPr>
          <p:nvPr>
            <p:ph type="sldNum" sz="quarter" idx="12"/>
          </p:nvPr>
        </p:nvSpPr>
        <p:spPr/>
        <p:txBody>
          <a:bodyPr/>
          <a:lstStyle/>
          <a:p>
            <a:fld id="{C03ADB19-D8B2-423D-82D7-C6AFCD4FB25E}" type="slidenum">
              <a:rPr lang="en-US" smtClean="0"/>
              <a:t>5</a:t>
            </a:fld>
            <a:endParaRPr lang="en-US"/>
          </a:p>
        </p:txBody>
      </p:sp>
    </p:spTree>
    <p:extLst>
      <p:ext uri="{BB962C8B-B14F-4D97-AF65-F5344CB8AC3E}">
        <p14:creationId xmlns:p14="http://schemas.microsoft.com/office/powerpoint/2010/main" val="69047220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54C98569-6036-2E4A-AFE2-3DF507CFEDAF}"/>
              </a:ext>
            </a:extLst>
          </p:cNvPr>
          <p:cNvSpPr>
            <a:spLocks noChangeAspect="1"/>
          </p:cNvSpPr>
          <p:nvPr/>
        </p:nvSpPr>
        <p:spPr>
          <a:xfrm>
            <a:off x="1754062" y="-800363"/>
            <a:ext cx="8683877" cy="8458725"/>
          </a:xfrm>
          <a:prstGeom prst="ellipse">
            <a:avLst/>
          </a:prstGeom>
          <a:solidFill>
            <a:srgbClr val="E8E8E8"/>
          </a:solid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solidFill>
                <a:schemeClr val="tx1">
                  <a:alpha val="51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724241A2-5FAB-3042-AB57-85284D780BF3}"/>
              </a:ext>
            </a:extLst>
          </p:cNvPr>
          <p:cNvSpPr/>
          <p:nvPr/>
        </p:nvSpPr>
        <p:spPr>
          <a:xfrm>
            <a:off x="418027" y="402192"/>
            <a:ext cx="5677180" cy="1077467"/>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Grant size and project duration</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0" y="2362994"/>
            <a:ext cx="12190413" cy="2682786"/>
          </a:xfrm>
          <a:prstGeom prst="rect">
            <a:avLst/>
          </a:prstGeom>
          <a:noFill/>
        </p:spPr>
        <p:txBody>
          <a:bodyPr wrap="square" rtlCol="0">
            <a:spAutoFit/>
          </a:bodyPr>
          <a:lstStyle/>
          <a:p>
            <a:pPr algn="ctr">
              <a:lnSpc>
                <a:spcPts val="2600"/>
              </a:lnSpc>
              <a:spcAft>
                <a:spcPts val="3000"/>
              </a:spcAft>
            </a:pPr>
            <a:r>
              <a:rPr lang="en-US" sz="2800" b="1" dirty="0" smtClean="0">
                <a:solidFill>
                  <a:srgbClr val="7F7F7F"/>
                </a:solidFill>
                <a:latin typeface="Arial" panose="020B0604020202020204" pitchFamily="34" charset="0"/>
                <a:cs typeface="Arial" panose="020B0604020202020204" pitchFamily="34" charset="0"/>
              </a:rPr>
              <a:t>The minimum grant size is </a:t>
            </a:r>
            <a:r>
              <a:rPr lang="en-US" sz="4000" b="1" dirty="0" smtClean="0">
                <a:solidFill>
                  <a:srgbClr val="EF3340"/>
                </a:solidFill>
                <a:latin typeface="Arial" panose="020B0604020202020204" pitchFamily="34" charset="0"/>
                <a:cs typeface="Arial" panose="020B0604020202020204" pitchFamily="34" charset="0"/>
              </a:rPr>
              <a:t>$20,000</a:t>
            </a:r>
            <a:r>
              <a:rPr lang="en-US" sz="2800" b="1" dirty="0" smtClean="0">
                <a:solidFill>
                  <a:srgbClr val="7F7F7F"/>
                </a:solidFill>
                <a:latin typeface="Arial" panose="020B0604020202020204" pitchFamily="34" charset="0"/>
                <a:cs typeface="Arial" panose="020B0604020202020204" pitchFamily="34" charset="0"/>
              </a:rPr>
              <a:t> per year</a:t>
            </a:r>
          </a:p>
          <a:p>
            <a:pPr algn="ctr">
              <a:lnSpc>
                <a:spcPts val="2600"/>
              </a:lnSpc>
              <a:spcAft>
                <a:spcPts val="3000"/>
              </a:spcAft>
            </a:pPr>
            <a:r>
              <a:rPr lang="en-US" sz="2800" b="1" dirty="0" smtClean="0">
                <a:solidFill>
                  <a:srgbClr val="7F7F7F"/>
                </a:solidFill>
                <a:latin typeface="Arial" panose="020B0604020202020204" pitchFamily="34" charset="0"/>
                <a:cs typeface="Arial" panose="020B0604020202020204" pitchFamily="34" charset="0"/>
              </a:rPr>
              <a:t>The maximum is </a:t>
            </a:r>
            <a:r>
              <a:rPr lang="en-US" sz="4000" b="1" dirty="0" smtClean="0">
                <a:solidFill>
                  <a:srgbClr val="EF3340"/>
                </a:solidFill>
                <a:latin typeface="Arial" panose="020B0604020202020204" pitchFamily="34" charset="0"/>
                <a:cs typeface="Arial" panose="020B0604020202020204" pitchFamily="34" charset="0"/>
              </a:rPr>
              <a:t>$1 million </a:t>
            </a:r>
            <a:r>
              <a:rPr lang="en-US" sz="2800" b="1" dirty="0" smtClean="0">
                <a:solidFill>
                  <a:srgbClr val="7F7F7F"/>
                </a:solidFill>
                <a:latin typeface="Arial" panose="020B0604020202020204" pitchFamily="34" charset="0"/>
                <a:cs typeface="Arial" panose="020B0604020202020204" pitchFamily="34" charset="0"/>
              </a:rPr>
              <a:t>per year</a:t>
            </a:r>
            <a:endParaRPr lang="en-US" sz="2800" b="1" dirty="0">
              <a:solidFill>
                <a:srgbClr val="7F7F7F"/>
              </a:solidFill>
              <a:latin typeface="Arial" panose="020B0604020202020204" pitchFamily="34" charset="0"/>
              <a:cs typeface="Arial" panose="020B0604020202020204" pitchFamily="34" charset="0"/>
            </a:endParaRPr>
          </a:p>
          <a:p>
            <a:pPr algn="ctr">
              <a:lnSpc>
                <a:spcPts val="2600"/>
              </a:lnSpc>
              <a:spcAft>
                <a:spcPts val="600"/>
              </a:spcAft>
            </a:pPr>
            <a:endParaRPr lang="en-US" sz="2000" b="1" dirty="0">
              <a:solidFill>
                <a:srgbClr val="7F7F7F"/>
              </a:solidFill>
              <a:latin typeface="Arial" panose="020B0604020202020204" pitchFamily="34" charset="0"/>
              <a:cs typeface="Arial" panose="020B0604020202020204" pitchFamily="34" charset="0"/>
            </a:endParaRPr>
          </a:p>
          <a:p>
            <a:pPr algn="ctr">
              <a:lnSpc>
                <a:spcPts val="2600"/>
              </a:lnSpc>
              <a:spcAft>
                <a:spcPts val="600"/>
              </a:spcAft>
            </a:pPr>
            <a:r>
              <a:rPr lang="en-US" sz="2400" b="1" dirty="0" smtClean="0">
                <a:solidFill>
                  <a:srgbClr val="7F7F7F"/>
                </a:solidFill>
                <a:latin typeface="Arial" panose="020B0604020202020204" pitchFamily="34" charset="0"/>
                <a:cs typeface="Arial" panose="020B0604020202020204" pitchFamily="34" charset="0"/>
              </a:rPr>
              <a:t>Alliance Grant projects can range from </a:t>
            </a:r>
            <a:r>
              <a:rPr lang="en-US" sz="3600" b="1" dirty="0" smtClean="0">
                <a:solidFill>
                  <a:srgbClr val="EF3340"/>
                </a:solidFill>
                <a:latin typeface="Arial" panose="020B0604020202020204" pitchFamily="34" charset="0"/>
                <a:cs typeface="Arial" panose="020B0604020202020204" pitchFamily="34" charset="0"/>
              </a:rPr>
              <a:t>1 year</a:t>
            </a:r>
            <a:r>
              <a:rPr lang="en-US" sz="2400" b="1" dirty="0" smtClean="0">
                <a:solidFill>
                  <a:srgbClr val="7F7F7F"/>
                </a:solidFill>
                <a:latin typeface="Arial" panose="020B0604020202020204" pitchFamily="34" charset="0"/>
                <a:cs typeface="Arial" panose="020B0604020202020204" pitchFamily="34" charset="0"/>
              </a:rPr>
              <a:t> up to </a:t>
            </a:r>
            <a:r>
              <a:rPr lang="en-US" sz="3600" b="1" dirty="0" smtClean="0">
                <a:solidFill>
                  <a:srgbClr val="EF3340"/>
                </a:solidFill>
                <a:latin typeface="Arial" panose="020B0604020202020204" pitchFamily="34" charset="0"/>
                <a:cs typeface="Arial" panose="020B0604020202020204" pitchFamily="34" charset="0"/>
              </a:rPr>
              <a:t>5 years</a:t>
            </a:r>
            <a:r>
              <a:rPr lang="en-US" sz="2400" b="1" dirty="0" smtClean="0">
                <a:solidFill>
                  <a:srgbClr val="7F7F7F"/>
                </a:solidFill>
                <a:latin typeface="Arial" panose="020B0604020202020204" pitchFamily="34" charset="0"/>
                <a:cs typeface="Arial" panose="020B0604020202020204" pitchFamily="34" charset="0"/>
              </a:rPr>
              <a:t> in duration</a:t>
            </a:r>
            <a:endParaRPr lang="en-US" sz="2400" b="1" dirty="0">
              <a:solidFill>
                <a:srgbClr val="7F7F7F"/>
              </a:solidFill>
              <a:latin typeface="Arial" panose="020B0604020202020204" pitchFamily="34" charset="0"/>
              <a:cs typeface="Arial" panose="020B0604020202020204" pitchFamily="34" charset="0"/>
            </a:endParaRPr>
          </a:p>
          <a:p>
            <a:pPr algn="ctr">
              <a:lnSpc>
                <a:spcPts val="2600"/>
              </a:lnSpc>
              <a:spcAft>
                <a:spcPts val="600"/>
              </a:spcAft>
            </a:pPr>
            <a:r>
              <a:rPr lang="en-US" sz="2000" b="1" dirty="0" smtClean="0">
                <a:solidFill>
                  <a:srgbClr val="A5A4A8"/>
                </a:solidFill>
                <a:latin typeface="Arial" panose="020B0604020202020204" pitchFamily="34" charset="0"/>
                <a:cs typeface="Arial" panose="020B0604020202020204" pitchFamily="34" charset="0"/>
              </a:rPr>
              <a:t>Shorter projects can be scaled up or extended within the maximum 5-year period</a:t>
            </a:r>
            <a:endParaRPr lang="en-US" sz="2000" b="1" dirty="0">
              <a:solidFill>
                <a:srgbClr val="A5A4A8"/>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3"/>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6</a:t>
            </a:fld>
            <a:endParaRPr lang="en-US"/>
          </a:p>
        </p:txBody>
      </p:sp>
    </p:spTree>
    <p:extLst>
      <p:ext uri="{BB962C8B-B14F-4D97-AF65-F5344CB8AC3E}">
        <p14:creationId xmlns:p14="http://schemas.microsoft.com/office/powerpoint/2010/main" val="285932450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24241A2-5FAB-3042-AB57-85284D780BF3}"/>
              </a:ext>
            </a:extLst>
          </p:cNvPr>
          <p:cNvSpPr/>
          <p:nvPr/>
        </p:nvSpPr>
        <p:spPr>
          <a:xfrm>
            <a:off x="418027" y="402193"/>
            <a:ext cx="5677180" cy="584910"/>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Research topics</a:t>
            </a:r>
            <a:endParaRPr lang="en-US" sz="3200" b="1" dirty="0">
              <a:solidFill>
                <a:srgbClr val="EF3340"/>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3337809A-404D-EC45-A766-726B6909CE43}"/>
              </a:ext>
            </a:extLst>
          </p:cNvPr>
          <p:cNvSpPr txBox="1"/>
          <p:nvPr/>
        </p:nvSpPr>
        <p:spPr>
          <a:xfrm>
            <a:off x="539929" y="1604309"/>
            <a:ext cx="8134741" cy="3477875"/>
          </a:xfrm>
          <a:prstGeom prst="rect">
            <a:avLst/>
          </a:prstGeom>
          <a:noFill/>
        </p:spPr>
        <p:txBody>
          <a:bodyPr wrap="square" rtlCol="0">
            <a:spAutoFit/>
          </a:bodyPr>
          <a:lstStyle/>
          <a:p>
            <a:pPr>
              <a:lnSpc>
                <a:spcPts val="2600"/>
              </a:lnSpc>
              <a:spcAft>
                <a:spcPts val="600"/>
              </a:spcAft>
            </a:pPr>
            <a:r>
              <a:rPr lang="en-US" sz="2000" b="1" dirty="0" smtClean="0">
                <a:solidFill>
                  <a:srgbClr val="7F7F7F"/>
                </a:solidFill>
                <a:latin typeface="Arial" panose="020B0604020202020204" pitchFamily="34" charset="0"/>
                <a:cs typeface="Arial" panose="020B0604020202020204" pitchFamily="34" charset="0"/>
              </a:rPr>
              <a:t>Alliance Grants can support any R&amp;D project that responds to a research challenge in the natural sciences or engineering</a:t>
            </a:r>
            <a:endParaRPr lang="en-US" sz="2000" b="1" dirty="0">
              <a:solidFill>
                <a:srgbClr val="7F7F7F"/>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See: </a:t>
            </a:r>
            <a:r>
              <a:rPr lang="en-US" sz="1800" b="1" i="1" dirty="0" smtClean="0">
                <a:solidFill>
                  <a:srgbClr val="A5A4A8"/>
                </a:solidFill>
                <a:latin typeface="Arial" panose="020B0604020202020204" pitchFamily="34" charset="0"/>
                <a:cs typeface="Arial" panose="020B0604020202020204" pitchFamily="34" charset="0"/>
              </a:rPr>
              <a:t>Selecting the Appropriate Federal Granting Agency</a:t>
            </a:r>
            <a:endParaRPr lang="en-US" sz="1800" b="1" i="1" dirty="0">
              <a:solidFill>
                <a:srgbClr val="A5A4A8"/>
              </a:solidFill>
              <a:latin typeface="Arial" panose="020B0604020202020204" pitchFamily="34" charset="0"/>
              <a:cs typeface="Arial" panose="020B0604020202020204" pitchFamily="34" charset="0"/>
            </a:endParaRPr>
          </a:p>
          <a:p>
            <a:pPr>
              <a:lnSpc>
                <a:spcPts val="2600"/>
              </a:lnSpc>
              <a:spcAft>
                <a:spcPts val="600"/>
              </a:spcAft>
            </a:pPr>
            <a:endParaRPr lang="en-US" sz="1600" b="1" dirty="0">
              <a:solidFill>
                <a:srgbClr val="7F7F7F"/>
              </a:solidFill>
              <a:latin typeface="Arial" panose="020B0604020202020204" pitchFamily="34" charset="0"/>
              <a:cs typeface="Arial" panose="020B0604020202020204" pitchFamily="34" charset="0"/>
            </a:endParaRPr>
          </a:p>
          <a:p>
            <a:pPr>
              <a:lnSpc>
                <a:spcPts val="2600"/>
              </a:lnSpc>
              <a:spcAft>
                <a:spcPts val="600"/>
              </a:spcAft>
            </a:pPr>
            <a:r>
              <a:rPr lang="en-US" sz="2000" b="1" dirty="0" smtClean="0">
                <a:solidFill>
                  <a:srgbClr val="7F7F7F"/>
                </a:solidFill>
                <a:latin typeface="Arial" panose="020B0604020202020204" pitchFamily="34" charset="0"/>
                <a:cs typeface="Arial" panose="020B0604020202020204" pitchFamily="34" charset="0"/>
              </a:rPr>
              <a:t>Applicants are encouraged to collaborate with academic researchers in fields other than the natural sciences or engineering</a:t>
            </a:r>
            <a:endParaRPr lang="en-US" sz="2000" b="1" dirty="0">
              <a:solidFill>
                <a:srgbClr val="7F7F7F"/>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Costs for these collaborations must be identified in the project budget</a:t>
            </a: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Up to a maximum of 30% of the project costs</a:t>
            </a:r>
            <a:endParaRPr lang="en-US" sz="1800" b="1" dirty="0">
              <a:solidFill>
                <a:srgbClr val="A5A4A8"/>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3"/>
          <a:stretch>
            <a:fillRect/>
          </a:stretch>
        </p:blipFill>
        <p:spPr>
          <a:xfrm>
            <a:off x="539930" y="6319463"/>
            <a:ext cx="539930" cy="540125"/>
          </a:xfrm>
          <a:prstGeom prst="rect">
            <a:avLst/>
          </a:prstGeom>
        </p:spPr>
      </p:pic>
      <p:pic>
        <p:nvPicPr>
          <p:cNvPr id="6" name="Picture 2"/>
          <p:cNvPicPr>
            <a:picLocks noChangeAspect="1" noChangeArrowheads="1"/>
          </p:cNvPicPr>
          <p:nvPr/>
        </p:nvPicPr>
        <p:blipFill>
          <a:blip r:embed="rId4">
            <a:extLst>
              <a:ext uri="{BEBA8EAE-BF5A-486C-A8C5-ECC9F3942E4B}">
                <a14:imgProps xmlns:a14="http://schemas.microsoft.com/office/drawing/2010/main">
                  <a14:imgLayer r:embed="rId5">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8674671" y="2561374"/>
            <a:ext cx="708471" cy="905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val 6"/>
          <p:cNvSpPr/>
          <p:nvPr/>
        </p:nvSpPr>
        <p:spPr>
          <a:xfrm>
            <a:off x="8381206" y="2366309"/>
            <a:ext cx="1295400" cy="1295400"/>
          </a:xfrm>
          <a:prstGeom prst="ellipse">
            <a:avLst/>
          </a:prstGeom>
          <a:noFill/>
          <a:ln w="57150">
            <a:solidFill>
              <a:srgbClr val="D5D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8" name="Picture 3"/>
          <p:cNvPicPr>
            <a:picLocks noChangeAspect="1" noChangeArrowheads="1"/>
          </p:cNvPicPr>
          <p:nvPr/>
        </p:nvPicPr>
        <p:blipFill>
          <a:blip r:embed="rId6">
            <a:extLst>
              <a:ext uri="{BEBA8EAE-BF5A-486C-A8C5-ECC9F3942E4B}">
                <a14:imgProps xmlns:a14="http://schemas.microsoft.com/office/drawing/2010/main">
                  <a14:imgLayer r:embed="rId7">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9451036" y="4189187"/>
            <a:ext cx="1013114" cy="1056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Oval 8"/>
          <p:cNvSpPr/>
          <p:nvPr/>
        </p:nvSpPr>
        <p:spPr>
          <a:xfrm>
            <a:off x="9305545" y="4039394"/>
            <a:ext cx="1295400" cy="1295400"/>
          </a:xfrm>
          <a:prstGeom prst="ellipse">
            <a:avLst/>
          </a:prstGeom>
          <a:noFill/>
          <a:ln w="57150">
            <a:solidFill>
              <a:srgbClr val="D5D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 name="Picture 4"/>
          <p:cNvPicPr>
            <a:picLocks noChangeAspect="1" noChangeArrowheads="1"/>
          </p:cNvPicPr>
          <p:nvPr/>
        </p:nvPicPr>
        <p:blipFill>
          <a:blip r:embed="rId8">
            <a:extLst>
              <a:ext uri="{BEBA8EAE-BF5A-486C-A8C5-ECC9F3942E4B}">
                <a14:imgProps xmlns:a14="http://schemas.microsoft.com/office/drawing/2010/main">
                  <a14:imgLayer r:embed="rId9">
                    <a14:imgEffect>
                      <a14:saturation sat="0"/>
                    </a14:imgEffect>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10433863" y="2598691"/>
            <a:ext cx="865909" cy="873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Oval 10"/>
          <p:cNvSpPr/>
          <p:nvPr/>
        </p:nvSpPr>
        <p:spPr>
          <a:xfrm>
            <a:off x="10229884" y="2387523"/>
            <a:ext cx="1295400" cy="1295400"/>
          </a:xfrm>
          <a:prstGeom prst="ellipse">
            <a:avLst/>
          </a:prstGeom>
          <a:noFill/>
          <a:ln w="57150">
            <a:solidFill>
              <a:srgbClr val="D5D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2" name="Straight Connector 11"/>
          <p:cNvCxnSpPr/>
          <p:nvPr/>
        </p:nvCxnSpPr>
        <p:spPr>
          <a:xfrm>
            <a:off x="9305545" y="3671648"/>
            <a:ext cx="304800" cy="387624"/>
          </a:xfrm>
          <a:prstGeom prst="line">
            <a:avLst/>
          </a:prstGeom>
          <a:ln w="57150">
            <a:solidFill>
              <a:srgbClr val="D5D5D6"/>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10268847" y="3674483"/>
            <a:ext cx="304800" cy="387624"/>
          </a:xfrm>
          <a:prstGeom prst="line">
            <a:avLst/>
          </a:prstGeom>
          <a:ln w="57150">
            <a:solidFill>
              <a:srgbClr val="D5D5D6"/>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C03ADB19-D8B2-423D-82D7-C6AFCD4FB25E}" type="slidenum">
              <a:rPr lang="en-US" smtClean="0"/>
              <a:t>7</a:t>
            </a:fld>
            <a:endParaRPr lang="en-US"/>
          </a:p>
        </p:txBody>
      </p:sp>
    </p:spTree>
    <p:extLst>
      <p:ext uri="{BB962C8B-B14F-4D97-AF65-F5344CB8AC3E}">
        <p14:creationId xmlns:p14="http://schemas.microsoft.com/office/powerpoint/2010/main" val="21921043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3DDC385-FA08-BD4F-B92F-7A28CBA986C0}"/>
              </a:ext>
            </a:extLst>
          </p:cNvPr>
          <p:cNvSpPr/>
          <p:nvPr/>
        </p:nvSpPr>
        <p:spPr>
          <a:xfrm>
            <a:off x="418027" y="402192"/>
            <a:ext cx="5677180" cy="1077467"/>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Examples of eligible</a:t>
            </a:r>
            <a:r>
              <a:rPr lang="en-US" sz="3200" b="1" dirty="0">
                <a:solidFill>
                  <a:srgbClr val="EF3340"/>
                </a:solidFill>
                <a:latin typeface="Arial" panose="020B0604020202020204" pitchFamily="34" charset="0"/>
                <a:cs typeface="Arial" panose="020B0604020202020204" pitchFamily="34" charset="0"/>
              </a:rPr>
              <a:t/>
            </a:r>
            <a:br>
              <a:rPr lang="en-US" sz="3200" b="1" dirty="0">
                <a:solidFill>
                  <a:srgbClr val="EF3340"/>
                </a:solidFill>
                <a:latin typeface="Arial" panose="020B0604020202020204" pitchFamily="34" charset="0"/>
                <a:cs typeface="Arial" panose="020B0604020202020204" pitchFamily="34" charset="0"/>
              </a:rPr>
            </a:br>
            <a:r>
              <a:rPr lang="en-US" sz="3200" b="1" dirty="0" smtClean="0">
                <a:solidFill>
                  <a:srgbClr val="EF3340"/>
                </a:solidFill>
                <a:latin typeface="Arial" panose="020B0604020202020204" pitchFamily="34" charset="0"/>
                <a:cs typeface="Arial" panose="020B0604020202020204" pitchFamily="34" charset="0"/>
              </a:rPr>
              <a:t>partner organizations</a:t>
            </a:r>
            <a:endParaRPr lang="en-US" sz="3200" b="1" dirty="0">
              <a:solidFill>
                <a:srgbClr val="EF3340"/>
              </a:solidFill>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E5F2F44D-F7C1-1C4E-96AF-9B9B880B396F}"/>
              </a:ext>
            </a:extLst>
          </p:cNvPr>
          <p:cNvGraphicFramePr>
            <a:graphicFrameLocks noGrp="1"/>
          </p:cNvGraphicFramePr>
          <p:nvPr>
            <p:extLst>
              <p:ext uri="{D42A27DB-BD31-4B8C-83A1-F6EECF244321}">
                <p14:modId xmlns:p14="http://schemas.microsoft.com/office/powerpoint/2010/main" val="3825633587"/>
              </p:ext>
            </p:extLst>
          </p:nvPr>
        </p:nvGraphicFramePr>
        <p:xfrm>
          <a:off x="539931" y="2149925"/>
          <a:ext cx="10432077" cy="4080969"/>
        </p:xfrm>
        <a:graphic>
          <a:graphicData uri="http://schemas.openxmlformats.org/drawingml/2006/table">
            <a:tbl>
              <a:tblPr firstRow="1" bandRow="1">
                <a:tableStyleId>{5C22544A-7EE6-4342-B048-85BDC9FD1C3A}</a:tableStyleId>
              </a:tblPr>
              <a:tblGrid>
                <a:gridCol w="3477359">
                  <a:extLst>
                    <a:ext uri="{9D8B030D-6E8A-4147-A177-3AD203B41FA5}">
                      <a16:colId xmlns:a16="http://schemas.microsoft.com/office/drawing/2014/main" val="4092909891"/>
                    </a:ext>
                  </a:extLst>
                </a:gridCol>
                <a:gridCol w="3477359">
                  <a:extLst>
                    <a:ext uri="{9D8B030D-6E8A-4147-A177-3AD203B41FA5}">
                      <a16:colId xmlns:a16="http://schemas.microsoft.com/office/drawing/2014/main" val="2225902595"/>
                    </a:ext>
                  </a:extLst>
                </a:gridCol>
                <a:gridCol w="3477359">
                  <a:extLst>
                    <a:ext uri="{9D8B030D-6E8A-4147-A177-3AD203B41FA5}">
                      <a16:colId xmlns:a16="http://schemas.microsoft.com/office/drawing/2014/main" val="1928382639"/>
                    </a:ext>
                  </a:extLst>
                </a:gridCol>
              </a:tblGrid>
              <a:tr h="578649">
                <a:tc>
                  <a:txBody>
                    <a:bodyPr/>
                    <a:lstStyle/>
                    <a:p>
                      <a:pPr algn="ctr"/>
                      <a:r>
                        <a:rPr lang="en-US" sz="1800" dirty="0" smtClean="0">
                          <a:latin typeface="Arial" panose="020B0604020202020204" pitchFamily="34" charset="0"/>
                          <a:cs typeface="Arial" panose="020B0604020202020204" pitchFamily="34" charset="0"/>
                        </a:rPr>
                        <a:t>Private Sector</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84E5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Public Sector</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84E5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Arial" panose="020B0604020202020204" pitchFamily="34" charset="0"/>
                          <a:cs typeface="Arial" panose="020B0604020202020204" pitchFamily="34" charset="0"/>
                        </a:rPr>
                        <a:t>Not-for-profit Sector</a:t>
                      </a:r>
                      <a:endParaRPr lang="en-US" sz="1800" dirty="0">
                        <a:latin typeface="Arial" panose="020B0604020202020204" pitchFamily="34" charset="0"/>
                        <a:cs typeface="Arial" panose="020B0604020202020204" pitchFamily="34" charset="0"/>
                      </a:endParaRPr>
                    </a:p>
                  </a:txBody>
                  <a:tcPr marL="91428" marR="91428" marT="45731" marB="45731"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84E57"/>
                    </a:solidFill>
                  </a:tcPr>
                </a:tc>
                <a:extLst>
                  <a:ext uri="{0D108BD9-81ED-4DB2-BD59-A6C34878D82A}">
                    <a16:rowId xmlns:a16="http://schemas.microsoft.com/office/drawing/2014/main" val="1042456260"/>
                  </a:ext>
                </a:extLst>
              </a:tr>
              <a:tr h="2987220">
                <a:tc>
                  <a:txBody>
                    <a:bodyPr/>
                    <a:lstStyle/>
                    <a:p>
                      <a:pPr marL="742950" lvl="1" indent="-285750" algn="l" defTabSz="1088502" rtl="0" eaLnBrk="1" latinLnBrk="0" hangingPunct="1">
                        <a:spcBef>
                          <a:spcPts val="0"/>
                        </a:spcBef>
                        <a:spcAft>
                          <a:spcPts val="600"/>
                        </a:spcAft>
                        <a:buFont typeface="Arial" panose="020B0604020202020204" pitchFamily="34" charset="0"/>
                        <a:buChar char="•"/>
                      </a:pPr>
                      <a:r>
                        <a:rPr lang="en-US" sz="1800" b="1" kern="1200" dirty="0" smtClean="0">
                          <a:solidFill>
                            <a:srgbClr val="7F7F7F"/>
                          </a:solidFill>
                          <a:latin typeface="Arial" panose="020B0604020202020204" pitchFamily="34" charset="0"/>
                          <a:ea typeface="+mn-ea"/>
                          <a:cs typeface="Arial" panose="020B0604020202020204" pitchFamily="34" charset="0"/>
                        </a:rPr>
                        <a:t>Canadian private companies</a:t>
                      </a:r>
                    </a:p>
                    <a:p>
                      <a:pPr marL="742950" lvl="1" indent="-285750" algn="l" defTabSz="1088502" rtl="0" eaLnBrk="1" latinLnBrk="0" hangingPunct="1">
                        <a:spcBef>
                          <a:spcPts val="0"/>
                        </a:spcBef>
                        <a:spcAft>
                          <a:spcPts val="600"/>
                        </a:spcAft>
                        <a:buFont typeface="Arial" panose="020B0604020202020204" pitchFamily="34" charset="0"/>
                        <a:buChar char="•"/>
                      </a:pPr>
                      <a:r>
                        <a:rPr lang="en-US" sz="1800" b="1" kern="1200" dirty="0" smtClean="0">
                          <a:solidFill>
                            <a:srgbClr val="7F7F7F"/>
                          </a:solidFill>
                          <a:latin typeface="Arial" panose="020B0604020202020204" pitchFamily="34" charset="0"/>
                          <a:ea typeface="+mn-ea"/>
                          <a:cs typeface="Arial" panose="020B0604020202020204" pitchFamily="34" charset="0"/>
                        </a:rPr>
                        <a:t>Multinationals with presence in Canada</a:t>
                      </a:r>
                    </a:p>
                    <a:p>
                      <a:pPr marL="742950" lvl="1" indent="-285750" algn="l" defTabSz="1088502" rtl="0" eaLnBrk="1" latinLnBrk="0" hangingPunct="1">
                        <a:spcBef>
                          <a:spcPts val="0"/>
                        </a:spcBef>
                        <a:spcAft>
                          <a:spcPts val="600"/>
                        </a:spcAft>
                        <a:buFont typeface="Arial" panose="020B0604020202020204" pitchFamily="34" charset="0"/>
                        <a:buChar char="•"/>
                      </a:pPr>
                      <a:r>
                        <a:rPr lang="en-US" sz="1800" b="1" kern="1200" dirty="0" smtClean="0">
                          <a:solidFill>
                            <a:srgbClr val="7F7F7F"/>
                          </a:solidFill>
                          <a:latin typeface="Arial" panose="020B0604020202020204" pitchFamily="34" charset="0"/>
                          <a:ea typeface="+mn-ea"/>
                          <a:cs typeface="Arial" panose="020B0604020202020204" pitchFamily="34" charset="0"/>
                        </a:rPr>
                        <a:t>Foreign companies (not as sole partner)</a:t>
                      </a:r>
                    </a:p>
                  </a:txBody>
                  <a:tcPr marL="90000" marR="90000" marT="90000" marB="9000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rgbClr val="F5F5F5"/>
                      </a:solidFill>
                      <a:prstDash val="solid"/>
                      <a:round/>
                      <a:headEnd type="none" w="med" len="med"/>
                      <a:tailEnd type="none" w="med" len="med"/>
                    </a:lnB>
                    <a:solidFill>
                      <a:srgbClr val="EBECED"/>
                    </a:solidFill>
                  </a:tcPr>
                </a:tc>
                <a:tc>
                  <a:txBody>
                    <a:bodyPr/>
                    <a:lstStyle/>
                    <a:p>
                      <a:pPr marL="742950" lvl="1" indent="-285750" algn="l">
                        <a:spcBef>
                          <a:spcPts val="0"/>
                        </a:spcBef>
                        <a:spcAft>
                          <a:spcPts val="600"/>
                        </a:spcAft>
                        <a:buFont typeface="Arial" panose="020B0604020202020204" pitchFamily="34" charset="0"/>
                        <a:buChar char="•"/>
                      </a:pPr>
                      <a:r>
                        <a:rPr lang="en-US" sz="1800" b="1" dirty="0" smtClean="0">
                          <a:solidFill>
                            <a:srgbClr val="7F7F7F"/>
                          </a:solidFill>
                          <a:latin typeface="Arial" panose="020B0604020202020204" pitchFamily="34" charset="0"/>
                          <a:cs typeface="Arial" panose="020B0604020202020204" pitchFamily="34" charset="0"/>
                        </a:rPr>
                        <a:t>Municipalities,</a:t>
                      </a:r>
                      <a:r>
                        <a:rPr lang="en-US" sz="1800" b="1" baseline="0" dirty="0" smtClean="0">
                          <a:solidFill>
                            <a:srgbClr val="7F7F7F"/>
                          </a:solidFill>
                          <a:latin typeface="Arial" panose="020B0604020202020204" pitchFamily="34" charset="0"/>
                          <a:cs typeface="Arial" panose="020B0604020202020204" pitchFamily="34" charset="0"/>
                        </a:rPr>
                        <a:t> local/regional governments</a:t>
                      </a:r>
                    </a:p>
                    <a:p>
                      <a:pPr marL="742950" lvl="1" indent="-285750" algn="l">
                        <a:spcBef>
                          <a:spcPts val="0"/>
                        </a:spcBef>
                        <a:spcAft>
                          <a:spcPts val="600"/>
                        </a:spcAft>
                        <a:buFont typeface="Arial" panose="020B0604020202020204" pitchFamily="34" charset="0"/>
                        <a:buChar char="•"/>
                      </a:pPr>
                      <a:r>
                        <a:rPr lang="en-US" sz="1800" b="1" baseline="0" dirty="0" smtClean="0">
                          <a:solidFill>
                            <a:srgbClr val="7F7F7F"/>
                          </a:solidFill>
                          <a:latin typeface="Arial" panose="020B0604020202020204" pitchFamily="34" charset="0"/>
                          <a:cs typeface="Arial" panose="020B0604020202020204" pitchFamily="34" charset="0"/>
                        </a:rPr>
                        <a:t>Federal/provincial/ territorial government departments (not funding agencies)</a:t>
                      </a:r>
                    </a:p>
                    <a:p>
                      <a:pPr marL="742950" lvl="1" indent="-285750" algn="l">
                        <a:spcBef>
                          <a:spcPts val="0"/>
                        </a:spcBef>
                        <a:spcAft>
                          <a:spcPts val="600"/>
                        </a:spcAft>
                        <a:buFont typeface="Arial" panose="020B0604020202020204" pitchFamily="34" charset="0"/>
                        <a:buChar char="•"/>
                      </a:pPr>
                      <a:r>
                        <a:rPr lang="en-US" sz="1800" b="1" baseline="0" dirty="0" smtClean="0">
                          <a:solidFill>
                            <a:srgbClr val="7F7F7F"/>
                          </a:solidFill>
                          <a:latin typeface="Arial" panose="020B0604020202020204" pitchFamily="34" charset="0"/>
                          <a:cs typeface="Arial" panose="020B0604020202020204" pitchFamily="34" charset="0"/>
                        </a:rPr>
                        <a:t>Public utilities</a:t>
                      </a:r>
                    </a:p>
                    <a:p>
                      <a:pPr marL="742950" lvl="1" indent="-285750" algn="l">
                        <a:spcBef>
                          <a:spcPts val="0"/>
                        </a:spcBef>
                        <a:spcAft>
                          <a:spcPts val="600"/>
                        </a:spcAft>
                        <a:buFont typeface="Arial" panose="020B0604020202020204" pitchFamily="34" charset="0"/>
                        <a:buChar char="•"/>
                      </a:pPr>
                      <a:r>
                        <a:rPr lang="en-US" sz="1800" b="1" baseline="0" dirty="0" smtClean="0">
                          <a:solidFill>
                            <a:srgbClr val="7F7F7F"/>
                          </a:solidFill>
                          <a:latin typeface="Arial" panose="020B0604020202020204" pitchFamily="34" charset="0"/>
                          <a:cs typeface="Arial" panose="020B0604020202020204" pitchFamily="34" charset="0"/>
                        </a:rPr>
                        <a:t>Crown corporations</a:t>
                      </a:r>
                    </a:p>
                    <a:p>
                      <a:pPr marL="742950" lvl="1" indent="-285750" algn="l">
                        <a:spcBef>
                          <a:spcPts val="0"/>
                        </a:spcBef>
                        <a:spcAft>
                          <a:spcPts val="600"/>
                        </a:spcAft>
                        <a:buFont typeface="Arial" panose="020B0604020202020204" pitchFamily="34" charset="0"/>
                        <a:buChar char="•"/>
                      </a:pPr>
                      <a:r>
                        <a:rPr lang="en-US" sz="1800" b="1" baseline="0" dirty="0" smtClean="0">
                          <a:solidFill>
                            <a:srgbClr val="7F7F7F"/>
                          </a:solidFill>
                          <a:latin typeface="Arial" panose="020B0604020202020204" pitchFamily="34" charset="0"/>
                          <a:cs typeface="Arial" panose="020B0604020202020204" pitchFamily="34" charset="0"/>
                        </a:rPr>
                        <a:t>Indigenous governments</a:t>
                      </a:r>
                    </a:p>
                  </a:txBody>
                  <a:tcPr marL="90000" marR="90000" marT="90000" marB="90000">
                    <a:lnL w="3810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rgbClr val="F5F5F5"/>
                      </a:solidFill>
                      <a:prstDash val="solid"/>
                      <a:round/>
                      <a:headEnd type="none" w="med" len="med"/>
                      <a:tailEnd type="none" w="med" len="med"/>
                    </a:lnB>
                    <a:solidFill>
                      <a:srgbClr val="EBECED"/>
                    </a:solidFill>
                  </a:tcPr>
                </a:tc>
                <a:tc>
                  <a:txBody>
                    <a:bodyPr/>
                    <a:lstStyle/>
                    <a:p>
                      <a:pPr marL="742950" lvl="1" indent="-285750" algn="l">
                        <a:spcBef>
                          <a:spcPts val="0"/>
                        </a:spcBef>
                        <a:spcAft>
                          <a:spcPts val="600"/>
                        </a:spcAft>
                        <a:buFont typeface="Arial" panose="020B0604020202020204" pitchFamily="34" charset="0"/>
                        <a:buChar char="•"/>
                      </a:pPr>
                      <a:r>
                        <a:rPr lang="en-US" sz="1800" b="1" dirty="0" smtClean="0">
                          <a:solidFill>
                            <a:srgbClr val="7F7F7F"/>
                          </a:solidFill>
                          <a:latin typeface="Arial" panose="020B0604020202020204" pitchFamily="34" charset="0"/>
                          <a:cs typeface="Arial" panose="020B0604020202020204" pitchFamily="34" charset="0"/>
                        </a:rPr>
                        <a:t>Producer</a:t>
                      </a:r>
                      <a:r>
                        <a:rPr lang="en-US" sz="1800" b="1" baseline="0" dirty="0" smtClean="0">
                          <a:solidFill>
                            <a:srgbClr val="7F7F7F"/>
                          </a:solidFill>
                          <a:latin typeface="Arial" panose="020B0604020202020204" pitchFamily="34" charset="0"/>
                          <a:cs typeface="Arial" panose="020B0604020202020204" pitchFamily="34" charset="0"/>
                        </a:rPr>
                        <a:t> groups</a:t>
                      </a:r>
                    </a:p>
                    <a:p>
                      <a:pPr marL="742950" lvl="1" indent="-285750" algn="l">
                        <a:spcBef>
                          <a:spcPts val="0"/>
                        </a:spcBef>
                        <a:spcAft>
                          <a:spcPts val="600"/>
                        </a:spcAft>
                        <a:buFont typeface="Arial" panose="020B0604020202020204" pitchFamily="34" charset="0"/>
                        <a:buChar char="•"/>
                      </a:pPr>
                      <a:r>
                        <a:rPr lang="en-US" sz="1800" b="1" baseline="0" dirty="0" smtClean="0">
                          <a:solidFill>
                            <a:srgbClr val="7F7F7F"/>
                          </a:solidFill>
                          <a:latin typeface="Arial" panose="020B0604020202020204" pitchFamily="34" charset="0"/>
                          <a:cs typeface="Arial" panose="020B0604020202020204" pitchFamily="34" charset="0"/>
                        </a:rPr>
                        <a:t>Industrial associations</a:t>
                      </a:r>
                    </a:p>
                    <a:p>
                      <a:pPr marL="742950" lvl="1" indent="-285750" algn="l">
                        <a:spcBef>
                          <a:spcPts val="0"/>
                        </a:spcBef>
                        <a:spcAft>
                          <a:spcPts val="600"/>
                        </a:spcAft>
                        <a:buFont typeface="Arial" panose="020B0604020202020204" pitchFamily="34" charset="0"/>
                        <a:buChar char="•"/>
                      </a:pPr>
                      <a:r>
                        <a:rPr lang="en-US" sz="1800" b="1" baseline="0" dirty="0" smtClean="0">
                          <a:solidFill>
                            <a:srgbClr val="7F7F7F"/>
                          </a:solidFill>
                          <a:latin typeface="Arial" panose="020B0604020202020204" pitchFamily="34" charset="0"/>
                          <a:cs typeface="Arial" panose="020B0604020202020204" pitchFamily="34" charset="0"/>
                        </a:rPr>
                        <a:t>Registered charities with a research mandate</a:t>
                      </a:r>
                    </a:p>
                    <a:p>
                      <a:pPr marL="742950" lvl="1" indent="-285750" algn="l">
                        <a:spcBef>
                          <a:spcPts val="0"/>
                        </a:spcBef>
                        <a:spcAft>
                          <a:spcPts val="600"/>
                        </a:spcAft>
                        <a:buFont typeface="Arial" panose="020B0604020202020204" pitchFamily="34" charset="0"/>
                        <a:buChar char="•"/>
                      </a:pPr>
                      <a:r>
                        <a:rPr lang="en-US" sz="1800" b="1" baseline="0" dirty="0" smtClean="0">
                          <a:solidFill>
                            <a:srgbClr val="7F7F7F"/>
                          </a:solidFill>
                          <a:latin typeface="Arial" panose="020B0604020202020204" pitchFamily="34" charset="0"/>
                          <a:cs typeface="Arial" panose="020B0604020202020204" pitchFamily="34" charset="0"/>
                        </a:rPr>
                        <a:t>Museums/libraries</a:t>
                      </a:r>
                    </a:p>
                    <a:p>
                      <a:pPr marL="742950" lvl="1" indent="-285750" algn="l">
                        <a:spcBef>
                          <a:spcPts val="0"/>
                        </a:spcBef>
                        <a:spcAft>
                          <a:spcPts val="600"/>
                        </a:spcAft>
                        <a:buFont typeface="Arial" panose="020B0604020202020204" pitchFamily="34" charset="0"/>
                        <a:buChar char="•"/>
                      </a:pPr>
                      <a:r>
                        <a:rPr lang="en-US" sz="1800" b="1" baseline="0" dirty="0" smtClean="0">
                          <a:solidFill>
                            <a:srgbClr val="7F7F7F"/>
                          </a:solidFill>
                          <a:latin typeface="Arial" panose="020B0604020202020204" pitchFamily="34" charset="0"/>
                          <a:cs typeface="Arial" panose="020B0604020202020204" pitchFamily="34" charset="0"/>
                        </a:rPr>
                        <a:t>Indigenous groups</a:t>
                      </a:r>
                    </a:p>
                    <a:p>
                      <a:pPr marL="742950" lvl="1" indent="-285750" algn="l">
                        <a:spcBef>
                          <a:spcPts val="0"/>
                        </a:spcBef>
                        <a:spcAft>
                          <a:spcPts val="600"/>
                        </a:spcAft>
                        <a:buFont typeface="Arial" panose="020B0604020202020204" pitchFamily="34" charset="0"/>
                        <a:buChar char="•"/>
                      </a:pPr>
                      <a:r>
                        <a:rPr lang="en-US" sz="1800" b="1" baseline="0" dirty="0" smtClean="0">
                          <a:solidFill>
                            <a:srgbClr val="7F7F7F"/>
                          </a:solidFill>
                          <a:latin typeface="Arial" panose="020B0604020202020204" pitchFamily="34" charset="0"/>
                          <a:cs typeface="Arial" panose="020B0604020202020204" pitchFamily="34" charset="0"/>
                        </a:rPr>
                        <a:t>Community groups</a:t>
                      </a:r>
                    </a:p>
                  </a:txBody>
                  <a:tcPr marL="90000" marR="90000" marT="90000" marB="90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rgbClr val="F5F5F5"/>
                      </a:solidFill>
                      <a:prstDash val="solid"/>
                      <a:round/>
                      <a:headEnd type="none" w="med" len="med"/>
                      <a:tailEnd type="none" w="med" len="med"/>
                    </a:lnB>
                    <a:solidFill>
                      <a:srgbClr val="EBECED"/>
                    </a:solidFill>
                  </a:tcPr>
                </a:tc>
                <a:extLst>
                  <a:ext uri="{0D108BD9-81ED-4DB2-BD59-A6C34878D82A}">
                    <a16:rowId xmlns:a16="http://schemas.microsoft.com/office/drawing/2014/main" val="445661292"/>
                  </a:ext>
                </a:extLst>
              </a:tr>
            </a:tbl>
          </a:graphicData>
        </a:graphic>
      </p:graphicFrame>
      <p:pic>
        <p:nvPicPr>
          <p:cNvPr id="5" name="Picture 4">
            <a:extLst>
              <a:ext uri="{FF2B5EF4-FFF2-40B4-BE49-F238E27FC236}">
                <a16:creationId xmlns:a16="http://schemas.microsoft.com/office/drawing/2014/main" id="{3A342309-41CA-0941-9C55-C84E9EE28619}"/>
              </a:ext>
            </a:extLst>
          </p:cNvPr>
          <p:cNvPicPr>
            <a:picLocks noChangeAspect="1"/>
          </p:cNvPicPr>
          <p:nvPr/>
        </p:nvPicPr>
        <p:blipFill>
          <a:blip r:embed="rId3"/>
          <a:stretch>
            <a:fillRect/>
          </a:stretch>
        </p:blipFill>
        <p:spPr>
          <a:xfrm>
            <a:off x="539930" y="6319463"/>
            <a:ext cx="539930" cy="540125"/>
          </a:xfrm>
          <a:prstGeom prst="rect">
            <a:avLst/>
          </a:prstGeom>
        </p:spPr>
      </p:pic>
      <p:sp>
        <p:nvSpPr>
          <p:cNvPr id="2" name="Slide Number Placeholder 1"/>
          <p:cNvSpPr>
            <a:spLocks noGrp="1"/>
          </p:cNvSpPr>
          <p:nvPr>
            <p:ph type="sldNum" sz="quarter" idx="12"/>
          </p:nvPr>
        </p:nvSpPr>
        <p:spPr/>
        <p:txBody>
          <a:bodyPr/>
          <a:lstStyle/>
          <a:p>
            <a:fld id="{C03ADB19-D8B2-423D-82D7-C6AFCD4FB25E}" type="slidenum">
              <a:rPr lang="en-US" smtClean="0"/>
              <a:t>8</a:t>
            </a:fld>
            <a:endParaRPr lang="en-US"/>
          </a:p>
        </p:txBody>
      </p:sp>
    </p:spTree>
    <p:extLst>
      <p:ext uri="{BB962C8B-B14F-4D97-AF65-F5344CB8AC3E}">
        <p14:creationId xmlns:p14="http://schemas.microsoft.com/office/powerpoint/2010/main" val="368680265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34950" y="1905794"/>
            <a:ext cx="3794256" cy="3739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a:extLst>
              <a:ext uri="{FF2B5EF4-FFF2-40B4-BE49-F238E27FC236}">
                <a16:creationId xmlns:a16="http://schemas.microsoft.com/office/drawing/2014/main" id="{724241A2-5FAB-3042-AB57-85284D780BF3}"/>
              </a:ext>
            </a:extLst>
          </p:cNvPr>
          <p:cNvSpPr/>
          <p:nvPr/>
        </p:nvSpPr>
        <p:spPr>
          <a:xfrm>
            <a:off x="418027" y="402192"/>
            <a:ext cx="5677180" cy="1077467"/>
          </a:xfrm>
          <a:prstGeom prst="rect">
            <a:avLst/>
          </a:prstGeom>
        </p:spPr>
        <p:txBody>
          <a:bodyPr wrap="square">
            <a:spAutoFit/>
          </a:bodyPr>
          <a:lstStyle/>
          <a:p>
            <a:r>
              <a:rPr lang="en-US" sz="3200" b="1" dirty="0" smtClean="0">
                <a:solidFill>
                  <a:srgbClr val="EF3340"/>
                </a:solidFill>
                <a:latin typeface="Arial" panose="020B0604020202020204" pitchFamily="34" charset="0"/>
                <a:cs typeface="Arial" panose="020B0604020202020204" pitchFamily="34" charset="0"/>
              </a:rPr>
              <a:t>Role of partner organizations</a:t>
            </a:r>
            <a:endParaRPr lang="en-US" sz="3200" b="1" dirty="0">
              <a:solidFill>
                <a:srgbClr val="EF3340"/>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11BC47F-1A17-7145-897C-7EE850EAE927}"/>
              </a:ext>
            </a:extLst>
          </p:cNvPr>
          <p:cNvPicPr>
            <a:picLocks noChangeAspect="1"/>
          </p:cNvPicPr>
          <p:nvPr/>
        </p:nvPicPr>
        <p:blipFill>
          <a:blip r:embed="rId4"/>
          <a:stretch>
            <a:fillRect/>
          </a:stretch>
        </p:blipFill>
        <p:spPr>
          <a:xfrm>
            <a:off x="539930" y="6319463"/>
            <a:ext cx="539930" cy="540125"/>
          </a:xfrm>
          <a:prstGeom prst="rect">
            <a:avLst/>
          </a:prstGeom>
        </p:spPr>
      </p:pic>
      <p:sp>
        <p:nvSpPr>
          <p:cNvPr id="6" name="Rectangle 5"/>
          <p:cNvSpPr/>
          <p:nvPr/>
        </p:nvSpPr>
        <p:spPr>
          <a:xfrm>
            <a:off x="7238206" y="1114693"/>
            <a:ext cx="4191000" cy="4947069"/>
          </a:xfrm>
          <a:prstGeom prst="rect">
            <a:avLst/>
          </a:prstGeom>
          <a:solidFill>
            <a:srgbClr val="FFFFFF">
              <a:alpha val="6313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a:extLst>
              <a:ext uri="{FF2B5EF4-FFF2-40B4-BE49-F238E27FC236}">
                <a16:creationId xmlns:a16="http://schemas.microsoft.com/office/drawing/2014/main" id="{3337809A-404D-EC45-A766-726B6909CE43}"/>
              </a:ext>
            </a:extLst>
          </p:cNvPr>
          <p:cNvSpPr txBox="1"/>
          <p:nvPr/>
        </p:nvSpPr>
        <p:spPr>
          <a:xfrm>
            <a:off x="539930" y="1672174"/>
            <a:ext cx="7135152" cy="4196020"/>
          </a:xfrm>
          <a:prstGeom prst="rect">
            <a:avLst/>
          </a:prstGeom>
          <a:noFill/>
        </p:spPr>
        <p:txBody>
          <a:bodyPr wrap="square" rtlCol="0">
            <a:spAutoFit/>
          </a:bodyPr>
          <a:lstStyle/>
          <a:p>
            <a:pPr>
              <a:lnSpc>
                <a:spcPts val="2600"/>
              </a:lnSpc>
              <a:spcAft>
                <a:spcPts val="600"/>
              </a:spcAft>
            </a:pPr>
            <a:r>
              <a:rPr lang="en-US" sz="2000" b="1" dirty="0" smtClean="0">
                <a:solidFill>
                  <a:srgbClr val="7F7F7F"/>
                </a:solidFill>
                <a:latin typeface="Arial" panose="020B0604020202020204" pitchFamily="34" charset="0"/>
                <a:cs typeface="Arial" panose="020B0604020202020204" pitchFamily="34" charset="0"/>
              </a:rPr>
              <a:t>Every partner organization must do at least one of:</a:t>
            </a:r>
            <a:endParaRPr lang="en-US" sz="2000" b="1" dirty="0">
              <a:solidFill>
                <a:srgbClr val="7F7F7F"/>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Play an active role in research activities</a:t>
            </a:r>
            <a:endParaRPr lang="en-US" sz="1800" b="1" dirty="0">
              <a:solidFill>
                <a:srgbClr val="A5A4A8"/>
              </a:solidFill>
              <a:latin typeface="Arial" panose="020B0604020202020204" pitchFamily="34" charset="0"/>
              <a:cs typeface="Arial" panose="020B0604020202020204" pitchFamily="34" charset="0"/>
            </a:endParaRPr>
          </a:p>
          <a:p>
            <a:pPr marL="285750" indent="-285750">
              <a:lnSpc>
                <a:spcPts val="2600"/>
              </a:lnSpc>
              <a:spcAft>
                <a:spcPts val="6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Utilize the research results and achieve desired outcomes</a:t>
            </a:r>
            <a:endParaRPr lang="en-US" sz="1800" b="1" dirty="0">
              <a:solidFill>
                <a:srgbClr val="A5A4A8"/>
              </a:solidFill>
              <a:latin typeface="Arial" panose="020B0604020202020204" pitchFamily="34" charset="0"/>
              <a:cs typeface="Arial" panose="020B0604020202020204" pitchFamily="34" charset="0"/>
            </a:endParaRPr>
          </a:p>
          <a:p>
            <a:pPr marL="285750" indent="-285750">
              <a:lnSpc>
                <a:spcPts val="2600"/>
              </a:lnSpc>
              <a:spcAft>
                <a:spcPts val="1800"/>
              </a:spcAft>
              <a:buFont typeface="Arial" panose="020B0604020202020204" pitchFamily="34" charset="0"/>
              <a:buChar char="•"/>
            </a:pPr>
            <a:r>
              <a:rPr lang="en-US" sz="1800" b="1" dirty="0" smtClean="0">
                <a:solidFill>
                  <a:srgbClr val="A5A4A8"/>
                </a:solidFill>
                <a:latin typeface="Arial" panose="020B0604020202020204" pitchFamily="34" charset="0"/>
                <a:cs typeface="Arial" panose="020B0604020202020204" pitchFamily="34" charset="0"/>
              </a:rPr>
              <a:t>Play an active role in mobilizing knowledge</a:t>
            </a:r>
            <a:endParaRPr lang="en-US" sz="1800" b="1" dirty="0">
              <a:solidFill>
                <a:srgbClr val="A5A4A8"/>
              </a:solidFill>
              <a:latin typeface="Arial" panose="020B0604020202020204" pitchFamily="34" charset="0"/>
              <a:cs typeface="Arial" panose="020B0604020202020204" pitchFamily="34" charset="0"/>
            </a:endParaRPr>
          </a:p>
          <a:p>
            <a:pPr>
              <a:lnSpc>
                <a:spcPts val="2600"/>
              </a:lnSpc>
              <a:spcAft>
                <a:spcPts val="600"/>
              </a:spcAft>
            </a:pPr>
            <a:r>
              <a:rPr lang="en-US" sz="2000" b="1" dirty="0">
                <a:solidFill>
                  <a:srgbClr val="7F7F7F"/>
                </a:solidFill>
                <a:latin typeface="Arial" panose="020B0604020202020204" pitchFamily="34" charset="0"/>
                <a:cs typeface="Arial" panose="020B0604020202020204" pitchFamily="34" charset="0"/>
              </a:rPr>
              <a:t>At least one partner organization must demonstrate ability to exploit research results</a:t>
            </a:r>
          </a:p>
          <a:p>
            <a:pPr marL="285750" indent="-285750">
              <a:lnSpc>
                <a:spcPts val="2600"/>
              </a:lnSpc>
              <a:spcAft>
                <a:spcPts val="1800"/>
              </a:spcAft>
              <a:buFont typeface="Arial" panose="020B0604020202020204" pitchFamily="34" charset="0"/>
              <a:buChar char="•"/>
            </a:pPr>
            <a:r>
              <a:rPr lang="en-US" sz="1800" b="1" dirty="0">
                <a:solidFill>
                  <a:srgbClr val="A5A4A8"/>
                </a:solidFill>
                <a:latin typeface="Arial" panose="020B0604020202020204" pitchFamily="34" charset="0"/>
                <a:cs typeface="Arial" panose="020B0604020202020204" pitchFamily="34" charset="0"/>
              </a:rPr>
              <a:t>Other partners may be chosen for their ability to generate and mobilize </a:t>
            </a:r>
            <a:r>
              <a:rPr lang="en-US" sz="1800" b="1" dirty="0" smtClean="0">
                <a:solidFill>
                  <a:srgbClr val="A5A4A8"/>
                </a:solidFill>
                <a:latin typeface="Arial" panose="020B0604020202020204" pitchFamily="34" charset="0"/>
                <a:cs typeface="Arial" panose="020B0604020202020204" pitchFamily="34" charset="0"/>
              </a:rPr>
              <a:t>knowledge</a:t>
            </a:r>
            <a:endParaRPr lang="en-US" sz="1600" b="1" dirty="0">
              <a:solidFill>
                <a:srgbClr val="A5A4A8"/>
              </a:solidFill>
              <a:latin typeface="Arial" panose="020B0604020202020204" pitchFamily="34" charset="0"/>
              <a:cs typeface="Arial" panose="020B0604020202020204" pitchFamily="34" charset="0"/>
            </a:endParaRPr>
          </a:p>
          <a:p>
            <a:pPr>
              <a:lnSpc>
                <a:spcPts val="2600"/>
              </a:lnSpc>
              <a:spcAft>
                <a:spcPts val="600"/>
              </a:spcAft>
            </a:pPr>
            <a:r>
              <a:rPr lang="en-US" sz="2000" b="1" dirty="0">
                <a:solidFill>
                  <a:srgbClr val="7F7F7F"/>
                </a:solidFill>
                <a:latin typeface="Arial" panose="020B0604020202020204" pitchFamily="34" charset="0"/>
                <a:cs typeface="Arial" panose="020B0604020202020204" pitchFamily="34" charset="0"/>
              </a:rPr>
              <a:t>Partner organizations must collectively support the project through cash and/or in-kind </a:t>
            </a:r>
            <a:r>
              <a:rPr lang="en-US" sz="2000" b="1" dirty="0" smtClean="0">
                <a:solidFill>
                  <a:srgbClr val="7F7F7F"/>
                </a:solidFill>
                <a:latin typeface="Arial" panose="020B0604020202020204" pitchFamily="34" charset="0"/>
                <a:cs typeface="Arial" panose="020B0604020202020204" pitchFamily="34" charset="0"/>
              </a:rPr>
              <a:t>contributions</a:t>
            </a:r>
            <a:endParaRPr lang="en-US" sz="2000" b="1" dirty="0">
              <a:solidFill>
                <a:srgbClr val="7F7F7F"/>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C03ADB19-D8B2-423D-82D7-C6AFCD4FB25E}" type="slidenum">
              <a:rPr lang="en-US" smtClean="0"/>
              <a:t>9</a:t>
            </a:fld>
            <a:endParaRPr lang="en-US"/>
          </a:p>
        </p:txBody>
      </p:sp>
    </p:spTree>
    <p:extLst>
      <p:ext uri="{BB962C8B-B14F-4D97-AF65-F5344CB8AC3E}">
        <p14:creationId xmlns:p14="http://schemas.microsoft.com/office/powerpoint/2010/main" val="272221494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18137</TotalTime>
  <Words>2537</Words>
  <Application>Microsoft Office PowerPoint</Application>
  <PresentationFormat>Custom</PresentationFormat>
  <Paragraphs>486</Paragraphs>
  <Slides>47</Slides>
  <Notes>47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47</vt:i4>
      </vt:variant>
    </vt:vector>
  </HeadingPairs>
  <TitlesOfParts>
    <vt:vector size="52" baseType="lpstr">
      <vt:lpstr>Arial</vt:lpstr>
      <vt:lpstr>Calibri</vt:lpstr>
      <vt:lpstr>Calibri Light</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NSERC - SSHRC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 den Berg,Bert</dc:creator>
  <cp:lastModifiedBy>Sharleen Balogh</cp:lastModifiedBy>
  <cp:revision>995</cp:revision>
  <cp:lastPrinted>2020-01-20T20:00:03Z</cp:lastPrinted>
  <dcterms:created xsi:type="dcterms:W3CDTF">2017-11-17T16:18:10Z</dcterms:created>
  <dcterms:modified xsi:type="dcterms:W3CDTF">2020-03-19T22:11:18Z</dcterms:modified>
</cp:coreProperties>
</file>