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7" r:id="rId4"/>
    <p:sldId id="257" r:id="rId5"/>
    <p:sldId id="268" r:id="rId6"/>
    <p:sldId id="276" r:id="rId7"/>
    <p:sldId id="277" r:id="rId8"/>
    <p:sldId id="269" r:id="rId9"/>
    <p:sldId id="261" r:id="rId10"/>
    <p:sldId id="262" r:id="rId11"/>
    <p:sldId id="274" r:id="rId12"/>
    <p:sldId id="272" r:id="rId13"/>
    <p:sldId id="270" r:id="rId14"/>
    <p:sldId id="266" r:id="rId15"/>
    <p:sldId id="264" r:id="rId16"/>
    <p:sldId id="273" r:id="rId17"/>
    <p:sldId id="26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43"/>
    <a:srgbClr val="CDAF46"/>
    <a:srgbClr val="C2D957"/>
    <a:srgbClr val="48A6B0"/>
    <a:srgbClr val="CE1358"/>
    <a:srgbClr val="CDB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7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9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A926-9420-3344-8190-2245DA6C1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93520-841D-0042-A1D3-233C8D0D2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CE26-46AF-D840-9EC1-6553962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348F-AD31-7046-9B74-66CA1CF1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A547-63DB-434F-AAF9-1AAE4143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5F99-3E3F-5645-BB68-DBA99002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8847-529E-0B4A-A403-0C89CCEA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FB07-485B-564D-B765-196646DF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66A2-2482-5848-8E04-5468BF86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B7F5-CDBD-524D-98A8-C2E7304D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1ADE88-3915-2E47-8F5C-CC1D1D7AB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BE382-694E-6641-9356-F42B1F90A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C084-E849-D34A-93BB-A9628CE6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0E5F-3FB0-E644-B329-DFA4126D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91A2-B6E1-A848-977A-6367F852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5AE0-F534-5048-8C7B-E662789F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E8A93-E9F5-AB46-A075-0A113284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C36F-6AF7-9F40-8C80-CB5DED3C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56381-A02F-3E49-91E0-4184AB63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BF16-DA59-7345-ACE3-D67D9138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2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E14F-371C-8648-9328-DC51007E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2B0DD-24F2-014E-9CAD-3ADC5A697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5734-ED48-C14A-971B-BAD5D38A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707F-55A2-E845-A8A1-2ABE16CB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E3F22-8AD7-6245-B7E8-732FE879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E4BD-7AF5-174B-9802-CFDB1262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1E67-C676-7644-946C-48DF52A8A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A98C4-D075-ED42-861C-6640897D7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7812A-9030-8A42-BB79-B2287487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1E9B-53EA-5841-97B2-F3A96342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5AAF-3F38-0C4D-96FB-42885551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DE79-6B0D-DB4E-9FC4-48DEE3DB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7829C-132F-9648-8DD0-18D98F79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AF795-BC94-3F48-B1FB-BA24CC74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1859B-8FBF-BE46-8352-6348B7E3C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8D1C9-4573-5F42-862B-159B79195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D9C97-149B-1744-9695-FC7CF3F2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36B2-20DB-2143-B5DD-250003D6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6C100-A130-1641-AA22-E1A0B5DF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8D48-01CC-DB47-9290-6D1E23E1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32A2-C427-8D42-A317-58EE226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6D997-1965-5143-8B8F-227E5656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49E1-A836-3B49-87D5-7AAD041C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21178-E868-C64A-B4E9-9972FD9E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0ED1-BA3A-E946-B842-38E18681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D3C1-19D6-2348-912D-F53C9A9B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05DF-44E6-A94C-A376-7C5F63E8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46FE-8F8D-BC48-9C0F-7E460053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35327-B752-1C40-8E08-A8457ACF1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15A9-A9CF-7D4A-B18D-13D300CD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6B19-A676-A348-8A0B-31141082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AC88A-3449-9C45-9E15-C810C394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2D2A-8951-8449-90A5-EA02DCE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F955C-9874-B645-91E4-25E630DB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9A11-739C-814E-8FE9-21477707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2193-034E-C545-A253-CE8497B4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B9AB-731F-784F-916F-DCCC34BE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6BBB9-2196-0F4D-A824-D8E57A15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081CE-C0C7-8546-AEC5-1DBF1EBA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6CC2-B67C-5F47-B4FD-EBE664C7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870F-C6AD-5C4F-8B99-5B4CEB57F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3B31-19D2-054D-8EB0-951D384CCE9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CF1C-BA89-6746-A3AE-C3BF03FC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058F1-8320-B043-975F-53698F94D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1DA7-99FE-F842-9D16-659AD36BC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61FAD-2493-284F-888F-7A43F6B5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0848"/>
          <a:stretch/>
        </p:blipFill>
        <p:spPr>
          <a:xfrm>
            <a:off x="0" y="5544589"/>
            <a:ext cx="121920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068-D131-A848-B490-EBDA6770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/>
          <a:lstStyle/>
          <a:p>
            <a:r>
              <a:rPr lang="en-US" dirty="0" smtClean="0"/>
              <a:t>Lighting Projects 2019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BF8F-4723-E049-8D39-D0A356675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3344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How-To</a:t>
            </a:r>
            <a:r>
              <a:rPr lang="en-US" dirty="0" smtClean="0"/>
              <a:t> For New Lighting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8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150, 152, 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20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</a:p>
          <a:p>
            <a:r>
              <a:rPr lang="en-US" dirty="0" smtClean="0"/>
              <a:t>Users should note that these controls have a minor delay, so please allow 2-3 seconds for a lighting response after pushing a button. </a:t>
            </a:r>
            <a:r>
              <a:rPr lang="en-US" i="1" dirty="0" smtClean="0"/>
              <a:t>Pushing them twice will not achieve the desired result faster.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150, 152, 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20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</a:p>
          <a:p>
            <a:r>
              <a:rPr lang="en-US" dirty="0" smtClean="0"/>
              <a:t>Users may </a:t>
            </a:r>
            <a:r>
              <a:rPr lang="en-US" dirty="0" smtClean="0"/>
              <a:t>experience </a:t>
            </a:r>
            <a:r>
              <a:rPr lang="en-US" dirty="0" smtClean="0"/>
              <a:t>an adjustment period in understanding the order to which buttons should be pressed to achieve desired outcome. This is normal, and usually only takes a few minutes of ‘trial and error’ to get used to. Please allow yourself time before a presentation to go through this process.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212, 238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20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  <a:endParaRPr lang="en-US" dirty="0"/>
          </a:p>
          <a:p>
            <a:r>
              <a:rPr lang="en-US" dirty="0"/>
              <a:t>In progress. Location specific information to follow once complete.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Lab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407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progress</a:t>
            </a:r>
            <a:r>
              <a:rPr lang="en-US" dirty="0"/>
              <a:t>.</a:t>
            </a:r>
            <a:r>
              <a:rPr lang="en-US" dirty="0" smtClean="0"/>
              <a:t> Each </a:t>
            </a:r>
            <a:r>
              <a:rPr lang="en-US" dirty="0" smtClean="0"/>
              <a:t>location may have </a:t>
            </a:r>
            <a:r>
              <a:rPr lang="en-US" dirty="0" smtClean="0"/>
              <a:t>unique programming, though in </a:t>
            </a:r>
            <a:r>
              <a:rPr lang="en-US" dirty="0" smtClean="0"/>
              <a:t>general, operation will be similar to that described for the lecture theatres along Student Street.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Bentley Centre Meeting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6400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</a:t>
            </a:r>
            <a:endParaRPr lang="en-US" dirty="0"/>
          </a:p>
          <a:p>
            <a:r>
              <a:rPr lang="en-US" dirty="0"/>
              <a:t>In progress. Location specific information to follow once complete.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Offices in Agora and Research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29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Eaton 0 </a:t>
            </a:r>
            <a:r>
              <a:rPr lang="en-US" dirty="0" smtClean="0"/>
              <a:t>– 10V Dimming Sensor Switch</a:t>
            </a:r>
          </a:p>
          <a:p>
            <a:r>
              <a:rPr lang="en-US" dirty="0" smtClean="0"/>
              <a:t>Integrated </a:t>
            </a:r>
            <a:r>
              <a:rPr lang="en-US" dirty="0" smtClean="0"/>
              <a:t>occupancy sensor (180</a:t>
            </a:r>
            <a:r>
              <a:rPr lang="en-US" baseline="30000" dirty="0" smtClean="0"/>
              <a:t>o</a:t>
            </a:r>
            <a:r>
              <a:rPr lang="en-US" dirty="0" smtClean="0"/>
              <a:t> field of view)</a:t>
            </a:r>
          </a:p>
          <a:p>
            <a:r>
              <a:rPr lang="en-US" dirty="0" smtClean="0"/>
              <a:t>Installed primarily in offices and small meeting rooms </a:t>
            </a:r>
          </a:p>
          <a:p>
            <a:r>
              <a:rPr lang="en-US" dirty="0" smtClean="0"/>
              <a:t>Integral daylight sensor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5" y="1525587"/>
            <a:ext cx="2428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Offices in Agora and Research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29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Components</a:t>
            </a:r>
          </a:p>
          <a:p>
            <a:r>
              <a:rPr lang="en-US" dirty="0" smtClean="0"/>
              <a:t>Occupancy</a:t>
            </a:r>
            <a:r>
              <a:rPr lang="en-US" dirty="0" smtClean="0"/>
              <a:t>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Motion indication light</a:t>
            </a:r>
          </a:p>
          <a:p>
            <a:r>
              <a:rPr lang="en-US" dirty="0" smtClean="0"/>
              <a:t>Up/Down dimming buttons</a:t>
            </a:r>
          </a:p>
          <a:p>
            <a:r>
              <a:rPr lang="en-US" dirty="0" smtClean="0"/>
              <a:t>On/Off button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5" y="1525587"/>
            <a:ext cx="2428875" cy="37052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477491" y="4128655"/>
            <a:ext cx="6359236" cy="0"/>
          </a:xfrm>
          <a:prstGeom prst="straightConnector1">
            <a:avLst/>
          </a:prstGeom>
          <a:ln>
            <a:solidFill>
              <a:srgbClr val="CE1358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4082603" y="2563091"/>
            <a:ext cx="5754124" cy="304800"/>
          </a:xfrm>
          <a:prstGeom prst="bentConnector3">
            <a:avLst/>
          </a:prstGeom>
          <a:ln>
            <a:solidFill>
              <a:srgbClr val="48A6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4655127" y="3103418"/>
            <a:ext cx="5375564" cy="332509"/>
          </a:xfrm>
          <a:prstGeom prst="bentConnector3">
            <a:avLst>
              <a:gd name="adj1" fmla="val 38144"/>
            </a:avLst>
          </a:prstGeom>
          <a:ln>
            <a:solidFill>
              <a:srgbClr val="0050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278582" y="3269673"/>
            <a:ext cx="4558145" cy="304800"/>
          </a:xfrm>
          <a:prstGeom prst="bentConnector3">
            <a:avLst/>
          </a:prstGeom>
          <a:ln>
            <a:solidFill>
              <a:srgbClr val="CDAF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9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Offices in Agora and Research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2900" cy="363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</a:p>
          <a:p>
            <a:r>
              <a:rPr lang="en-US" dirty="0" smtClean="0"/>
              <a:t>Allows </a:t>
            </a:r>
            <a:r>
              <a:rPr lang="en-US" dirty="0"/>
              <a:t>individual user </a:t>
            </a:r>
            <a:r>
              <a:rPr lang="en-US" dirty="0" smtClean="0"/>
              <a:t>control for brightness</a:t>
            </a:r>
          </a:p>
          <a:p>
            <a:r>
              <a:rPr lang="en-US" dirty="0" smtClean="0"/>
              <a:t>Turns </a:t>
            </a:r>
            <a:r>
              <a:rPr lang="en-US" dirty="0"/>
              <a:t>lights off after periods of </a:t>
            </a:r>
            <a:r>
              <a:rPr lang="en-US" dirty="0" smtClean="0"/>
              <a:t>inactivity (20 min)</a:t>
            </a:r>
          </a:p>
          <a:p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for last dim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Dims automatically if enough </a:t>
            </a:r>
            <a:r>
              <a:rPr lang="en-US" dirty="0" smtClean="0"/>
              <a:t>daylight </a:t>
            </a:r>
            <a:r>
              <a:rPr lang="en-US" dirty="0" smtClean="0"/>
              <a:t>detected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5" y="1525587"/>
            <a:ext cx="2428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Common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610341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</a:t>
            </a:r>
          </a:p>
          <a:p>
            <a:r>
              <a:rPr lang="en-US" dirty="0" smtClean="0"/>
              <a:t>These ceiling sensors are used in areas where wall-mount switches are not practical/applicable</a:t>
            </a:r>
          </a:p>
          <a:p>
            <a:r>
              <a:rPr lang="en-US" dirty="0" smtClean="0"/>
              <a:t>Automatically detect motion and turns on associated lights to full brightness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Lithonia CMR 9 Standard Range 360&amp;176; Sensor-Ceiling Mount  Line Voltage  Passive Infrared (P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2" y="1690688"/>
            <a:ext cx="2789348" cy="30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7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068-D131-A848-B490-EBDA6770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/>
          <a:lstStyle/>
          <a:p>
            <a:r>
              <a:rPr lang="en-US" dirty="0" smtClean="0"/>
              <a:t>Control Types &amp;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4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Controls &amp;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342055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Wavelinx Wallstation</a:t>
            </a:r>
          </a:p>
          <a:p>
            <a:r>
              <a:rPr lang="en-US" sz="2400" dirty="0" smtClean="0"/>
              <a:t>Lecture </a:t>
            </a:r>
            <a:r>
              <a:rPr lang="en-US" sz="2400" dirty="0"/>
              <a:t>Theaters 150, 152, </a:t>
            </a:r>
            <a:r>
              <a:rPr lang="en-US" sz="2400" dirty="0" smtClean="0"/>
              <a:t>158 (Student Street)</a:t>
            </a:r>
          </a:p>
          <a:p>
            <a:r>
              <a:rPr lang="en-US" sz="2400" dirty="0" smtClean="0"/>
              <a:t>Lecture Theatres 212, 238 (Wintergarden)</a:t>
            </a:r>
          </a:p>
          <a:p>
            <a:r>
              <a:rPr lang="en-US" sz="2400" dirty="0" smtClean="0"/>
              <a:t>Select Research Lab spaces</a:t>
            </a:r>
          </a:p>
          <a:p>
            <a:r>
              <a:rPr lang="en-US" sz="2400" dirty="0"/>
              <a:t>Bentley Centre meeting rooms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1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Controls &amp;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01248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Wall-mount Occupancy Switch</a:t>
            </a:r>
          </a:p>
          <a:p>
            <a:r>
              <a:rPr lang="en-US" sz="2400" dirty="0" smtClean="0"/>
              <a:t>Offices throughout Agora and Research Lab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803" y="1825626"/>
            <a:ext cx="2175997" cy="33194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8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Controls &amp;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93182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Ceiling-mount Occupancy Sensor</a:t>
            </a:r>
          </a:p>
          <a:p>
            <a:r>
              <a:rPr lang="en-US" sz="2400" dirty="0" smtClean="0"/>
              <a:t>Select common areas throughout Agora and Research Lab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Lithonia CMR 9 Standard Range 360&amp;176; Sensor-Ceiling Mount  Line Voltage  Passive Infrared (P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690688"/>
            <a:ext cx="2479085" cy="30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2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0068-D131-A848-B490-EBDA6770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8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150, 152, 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6400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</a:t>
            </a:r>
          </a:p>
          <a:p>
            <a:r>
              <a:rPr lang="en-US" dirty="0" smtClean="0"/>
              <a:t>Scene’s 1 - 4</a:t>
            </a:r>
          </a:p>
          <a:p>
            <a:r>
              <a:rPr lang="en-US" dirty="0" smtClean="0"/>
              <a:t>Master On/Off button</a:t>
            </a:r>
          </a:p>
          <a:p>
            <a:r>
              <a:rPr lang="en-US" dirty="0" smtClean="0"/>
              <a:t>Up/Down dimming buttons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3269673" y="2535382"/>
            <a:ext cx="6428509" cy="665018"/>
          </a:xfrm>
          <a:prstGeom prst="bentConnector3">
            <a:avLst>
              <a:gd name="adj1" fmla="val 61422"/>
            </a:avLst>
          </a:prstGeom>
          <a:ln>
            <a:solidFill>
              <a:srgbClr val="CDB3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572000" y="3075709"/>
            <a:ext cx="5597236" cy="900546"/>
          </a:xfrm>
          <a:prstGeom prst="bentConnector3">
            <a:avLst>
              <a:gd name="adj1" fmla="val 41584"/>
            </a:avLst>
          </a:prstGeom>
          <a:ln>
            <a:solidFill>
              <a:srgbClr val="CE13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5223164" y="3657600"/>
            <a:ext cx="4585854" cy="512618"/>
          </a:xfrm>
          <a:prstGeom prst="bentConnector3">
            <a:avLst>
              <a:gd name="adj1" fmla="val 28852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4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150, 152, 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6400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Wavelinx Wallstation Programming</a:t>
            </a:r>
          </a:p>
          <a:p>
            <a:r>
              <a:rPr lang="en-US" dirty="0" smtClean="0"/>
              <a:t>Scene 1 – Chalk board lights</a:t>
            </a:r>
          </a:p>
          <a:p>
            <a:r>
              <a:rPr lang="en-US" dirty="0" smtClean="0"/>
              <a:t>Scene 2 – Pot lights </a:t>
            </a:r>
          </a:p>
          <a:p>
            <a:r>
              <a:rPr lang="en-US" dirty="0" smtClean="0"/>
              <a:t>Scene 3 – 2x2 fixtures over audience</a:t>
            </a:r>
          </a:p>
          <a:p>
            <a:r>
              <a:rPr lang="en-US" dirty="0" smtClean="0"/>
              <a:t>Scene 4 – 50% dim on pot lights and 2x2’s. Board 	</a:t>
            </a:r>
            <a:r>
              <a:rPr lang="en-US" dirty="0"/>
              <a:t> </a:t>
            </a:r>
            <a:r>
              <a:rPr lang="en-US" dirty="0" smtClean="0"/>
              <a:t>         lights off.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Theaters 150, 152, 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2000" cy="3635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Function</a:t>
            </a:r>
          </a:p>
          <a:p>
            <a:r>
              <a:rPr lang="en-US" dirty="0" smtClean="0"/>
              <a:t>Users can power Scenes individually, or use the </a:t>
            </a:r>
            <a:r>
              <a:rPr lang="en-US" dirty="0" smtClean="0"/>
              <a:t>Master </a:t>
            </a:r>
            <a:r>
              <a:rPr lang="en-US" dirty="0" smtClean="0"/>
              <a:t>button to turn all Scenes on/off.</a:t>
            </a:r>
          </a:p>
          <a:p>
            <a:r>
              <a:rPr lang="en-US" dirty="0"/>
              <a:t>U</a:t>
            </a:r>
            <a:r>
              <a:rPr lang="en-US" dirty="0" smtClean="0"/>
              <a:t>p/down arrows can dim a group of Scenes by: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 smtClean="0"/>
              <a:t>1. First turning on all desired Scenes (or </a:t>
            </a:r>
            <a:r>
              <a:rPr lang="en-US" sz="2600" dirty="0" smtClean="0"/>
              <a:t>Master </a:t>
            </a:r>
            <a:r>
              <a:rPr lang="en-US" sz="2600" dirty="0" smtClean="0"/>
              <a:t>button).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2. Holding dim arrows until desired light level is 	achieved.</a:t>
            </a:r>
          </a:p>
          <a:p>
            <a:pPr marL="0" indent="0">
              <a:buNone/>
            </a:pPr>
            <a:r>
              <a:rPr lang="en-US" sz="2600" dirty="0" smtClean="0"/>
              <a:t>	3. (optional) Extra Scenes can still be turned off at this 	point by pressing their respective button once.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55" y="1825625"/>
            <a:ext cx="2173545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457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Lighting Projects 2019</vt:lpstr>
      <vt:lpstr>Control Types &amp; Locations</vt:lpstr>
      <vt:lpstr>New Controls &amp; Locations</vt:lpstr>
      <vt:lpstr>New Controls &amp; Locations</vt:lpstr>
      <vt:lpstr>New Controls &amp; Locations</vt:lpstr>
      <vt:lpstr>Control Functions</vt:lpstr>
      <vt:lpstr>Lecture Theaters 150, 152, 158</vt:lpstr>
      <vt:lpstr>Lecture Theaters 150, 152, 158</vt:lpstr>
      <vt:lpstr>Lecture Theaters 150, 152, 158</vt:lpstr>
      <vt:lpstr>Lecture Theaters 150, 152, 158</vt:lpstr>
      <vt:lpstr>Lecture Theaters 150, 152, 158</vt:lpstr>
      <vt:lpstr>Lecture Theaters 212, 238</vt:lpstr>
      <vt:lpstr>Research Lab Spaces</vt:lpstr>
      <vt:lpstr>Bentley Centre Meeting Rooms</vt:lpstr>
      <vt:lpstr>Offices in Agora and Research Lab</vt:lpstr>
      <vt:lpstr>Offices in Agora and Research Lab</vt:lpstr>
      <vt:lpstr>Offices in Agora and Research Lab</vt:lpstr>
      <vt:lpstr>Select Common 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Danika Doucette</cp:lastModifiedBy>
  <cp:revision>43</cp:revision>
  <dcterms:created xsi:type="dcterms:W3CDTF">2019-01-11T16:58:08Z</dcterms:created>
  <dcterms:modified xsi:type="dcterms:W3CDTF">2019-12-09T16:49:25Z</dcterms:modified>
</cp:coreProperties>
</file>