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04" r:id="rId2"/>
    <p:sldId id="340" r:id="rId3"/>
    <p:sldId id="338" r:id="rId4"/>
    <p:sldId id="344" r:id="rId5"/>
    <p:sldId id="345" r:id="rId6"/>
    <p:sldId id="324" r:id="rId7"/>
    <p:sldId id="325" r:id="rId8"/>
    <p:sldId id="326" r:id="rId9"/>
    <p:sldId id="327" r:id="rId10"/>
    <p:sldId id="328" r:id="rId11"/>
    <p:sldId id="330" r:id="rId12"/>
    <p:sldId id="332" r:id="rId13"/>
    <p:sldId id="342" r:id="rId14"/>
    <p:sldId id="343" r:id="rId15"/>
    <p:sldId id="341" r:id="rId16"/>
    <p:sldId id="333" r:id="rId17"/>
    <p:sldId id="331" r:id="rId18"/>
    <p:sldId id="346" r:id="rId19"/>
    <p:sldId id="337" r:id="rId20"/>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21578A"/>
    <a:srgbClr val="33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833" autoAdjust="0"/>
  </p:normalViewPr>
  <p:slideViewPr>
    <p:cSldViewPr>
      <p:cViewPr varScale="1">
        <p:scale>
          <a:sx n="62" d="100"/>
          <a:sy n="62" d="100"/>
        </p:scale>
        <p:origin x="-302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04" y="-96"/>
      </p:cViewPr>
      <p:guideLst>
        <p:guide orient="horz" pos="2932"/>
        <p:guide pos="221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4534" y="0"/>
            <a:ext cx="3040592" cy="465455"/>
          </a:xfrm>
          <a:prstGeom prst="rect">
            <a:avLst/>
          </a:prstGeom>
        </p:spPr>
        <p:txBody>
          <a:bodyPr vert="horz" lIns="93287" tIns="46644" rIns="93287" bIns="46644" rtlCol="0"/>
          <a:lstStyle>
            <a:lvl1pPr algn="r">
              <a:defRPr sz="1200"/>
            </a:lvl1pPr>
          </a:lstStyle>
          <a:p>
            <a:fld id="{BC51D9F7-32BC-41EA-B5DA-416F4B8BC0A7}" type="datetimeFigureOut">
              <a:rPr lang="en-US" smtClean="0"/>
              <a:pPr/>
              <a:t>4/23/2012</a:t>
            </a:fld>
            <a:endParaRPr lang="en-US" dirty="0"/>
          </a:p>
        </p:txBody>
      </p:sp>
      <p:sp>
        <p:nvSpPr>
          <p:cNvPr id="4" name="Footer Placeholder 3"/>
          <p:cNvSpPr>
            <a:spLocks noGrp="1"/>
          </p:cNvSpPr>
          <p:nvPr>
            <p:ph type="ftr" sz="quarter" idx="2"/>
          </p:nvPr>
        </p:nvSpPr>
        <p:spPr>
          <a:xfrm>
            <a:off x="0" y="8842029"/>
            <a:ext cx="3040592" cy="465455"/>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4534" y="8842029"/>
            <a:ext cx="3040592" cy="465455"/>
          </a:xfrm>
          <a:prstGeom prst="rect">
            <a:avLst/>
          </a:prstGeom>
        </p:spPr>
        <p:txBody>
          <a:bodyPr vert="horz" lIns="93287" tIns="46644" rIns="93287" bIns="46644" rtlCol="0" anchor="b"/>
          <a:lstStyle>
            <a:lvl1pPr algn="r">
              <a:defRPr sz="1200"/>
            </a:lvl1pPr>
          </a:lstStyle>
          <a:p>
            <a:fld id="{93F249D1-5395-4FA6-8008-08FFA69C99AE}" type="slidenum">
              <a:rPr lang="en-US" smtClean="0"/>
              <a:pPr/>
              <a:t>‹#›</a:t>
            </a:fld>
            <a:endParaRPr lang="en-US" dirty="0"/>
          </a:p>
        </p:txBody>
      </p:sp>
    </p:spTree>
    <p:extLst>
      <p:ext uri="{BB962C8B-B14F-4D97-AF65-F5344CB8AC3E}">
        <p14:creationId xmlns:p14="http://schemas.microsoft.com/office/powerpoint/2010/main" xmlns="" val="2792046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4534" y="0"/>
            <a:ext cx="3040592" cy="465455"/>
          </a:xfrm>
          <a:prstGeom prst="rect">
            <a:avLst/>
          </a:prstGeom>
        </p:spPr>
        <p:txBody>
          <a:bodyPr vert="horz" lIns="93287" tIns="46644" rIns="93287" bIns="46644" rtlCol="0"/>
          <a:lstStyle>
            <a:lvl1pPr algn="r">
              <a:defRPr sz="1200"/>
            </a:lvl1pPr>
          </a:lstStyle>
          <a:p>
            <a:fld id="{4A8E0A3E-D2B3-4DF9-968C-94A3DDE243CE}" type="datetimeFigureOut">
              <a:rPr lang="en-US" smtClean="0"/>
              <a:pPr/>
              <a:t>4/23/2012</a:t>
            </a:fld>
            <a:endParaRPr lang="en-US" dirty="0"/>
          </a:p>
        </p:txBody>
      </p:sp>
      <p:sp>
        <p:nvSpPr>
          <p:cNvPr id="4" name="Slide Image Placeholder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675" y="4421823"/>
            <a:ext cx="5613400" cy="4189095"/>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0592" cy="465455"/>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4534" y="8842029"/>
            <a:ext cx="3040592" cy="465455"/>
          </a:xfrm>
          <a:prstGeom prst="rect">
            <a:avLst/>
          </a:prstGeom>
        </p:spPr>
        <p:txBody>
          <a:bodyPr vert="horz" lIns="93287" tIns="46644" rIns="93287" bIns="46644" rtlCol="0" anchor="b"/>
          <a:lstStyle>
            <a:lvl1pPr algn="r">
              <a:defRPr sz="1200"/>
            </a:lvl1pPr>
          </a:lstStyle>
          <a:p>
            <a:fld id="{F7967F28-4950-43A1-8EEF-AB426AC43135}" type="slidenum">
              <a:rPr lang="en-US" smtClean="0"/>
              <a:pPr/>
              <a:t>‹#›</a:t>
            </a:fld>
            <a:endParaRPr lang="en-US" dirty="0"/>
          </a:p>
        </p:txBody>
      </p:sp>
    </p:spTree>
    <p:extLst>
      <p:ext uri="{BB962C8B-B14F-4D97-AF65-F5344CB8AC3E}">
        <p14:creationId xmlns:p14="http://schemas.microsoft.com/office/powerpoint/2010/main" xmlns="" val="425772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Jocelyn:</a:t>
            </a:r>
            <a:r>
              <a:rPr lang="en-US" baseline="0" dirty="0" smtClean="0"/>
              <a:t> </a:t>
            </a:r>
            <a:endParaRPr lang="en-US" dirty="0" smtClean="0"/>
          </a:p>
          <a:p>
            <a:r>
              <a:rPr lang="en-US" dirty="0" smtClean="0"/>
              <a:t>Going</a:t>
            </a:r>
            <a:r>
              <a:rPr lang="en-US" baseline="0" dirty="0" smtClean="0"/>
              <a:t> to start with a brief project overview and update and will focus most of my remarks on what it takes to build a sustainable mine in BC in 2012.  Specifically, I want to talk about the steps we are taking to earn a social license to operate</a:t>
            </a:r>
            <a:r>
              <a:rPr lang="en-US" dirty="0" smtClean="0"/>
              <a:t> and </a:t>
            </a:r>
            <a:r>
              <a:rPr lang="en-US" baseline="0" dirty="0" smtClean="0"/>
              <a:t>ensure a responsible operation  -- by which I mean one that creates value for the communities in which we operate.</a:t>
            </a:r>
          </a:p>
          <a:p>
            <a:endParaRPr lang="en-US" baseline="0" dirty="0" smtClean="0"/>
          </a:p>
          <a:p>
            <a:pPr defTabSz="932871">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967F28-4950-43A1-8EEF-AB426AC4313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Jocelyn:</a:t>
            </a:r>
            <a:r>
              <a:rPr lang="en-US" baseline="0" dirty="0" smtClean="0"/>
              <a:t> </a:t>
            </a:r>
            <a:endParaRPr lang="en-US" dirty="0" smtClean="0"/>
          </a:p>
          <a:p>
            <a:endParaRPr lang="en-US" dirty="0" smtClean="0"/>
          </a:p>
          <a:p>
            <a:r>
              <a:rPr lang="en-US" dirty="0" smtClean="0"/>
              <a:t>Power to the site will come from a PL connected to the Kennedy substation just outside of Mackenzie.</a:t>
            </a:r>
          </a:p>
          <a:p>
            <a:endParaRPr lang="en-US" dirty="0" smtClean="0"/>
          </a:p>
          <a:p>
            <a:r>
              <a:rPr lang="en-US" baseline="0" dirty="0" smtClean="0"/>
              <a:t>Grid power is currently scheduled to be available on site at the end of May 2012</a:t>
            </a:r>
          </a:p>
          <a:p>
            <a:endParaRPr lang="en-US" baseline="0" dirty="0" smtClean="0"/>
          </a:p>
          <a:p>
            <a:r>
              <a:rPr lang="en-US" baseline="0" dirty="0" smtClean="0"/>
              <a:t>A key consideration during the power line ROW clearing was </a:t>
            </a:r>
            <a:r>
              <a:rPr lang="en-US" dirty="0" smtClean="0"/>
              <a:t>a commitment to restrict certain activities , such as logging, during songbird nesting periods.  </a:t>
            </a:r>
            <a:endParaRPr lang="en-US" baseline="0" dirty="0" smtClean="0"/>
          </a:p>
          <a:p>
            <a:endParaRPr lang="en-US" baseline="0" dirty="0" smtClean="0"/>
          </a:p>
          <a:p>
            <a:endParaRPr lang="en-US" baseline="0" dirty="0" smtClean="0"/>
          </a:p>
          <a:p>
            <a:r>
              <a:rPr lang="en-US" baseline="0" dirty="0" smtClean="0"/>
              <a:t>(Segue to environmental monitoring)</a:t>
            </a:r>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Jocelyn:</a:t>
            </a:r>
            <a:r>
              <a:rPr lang="en-US" baseline="0" dirty="0" smtClean="0"/>
              <a:t> </a:t>
            </a:r>
            <a:endParaRPr lang="en-US" dirty="0" smtClean="0"/>
          </a:p>
          <a:p>
            <a:endParaRPr lang="en-US" dirty="0" smtClean="0"/>
          </a:p>
          <a:p>
            <a:r>
              <a:rPr lang="en-US" dirty="0" smtClean="0"/>
              <a:t>Mount Milligan benefits from almost 20 years of rigorous environmental study.  </a:t>
            </a:r>
          </a:p>
          <a:p>
            <a:endParaRPr lang="en-US" dirty="0" smtClean="0"/>
          </a:p>
          <a:p>
            <a:r>
              <a:rPr lang="en-US" dirty="0" smtClean="0"/>
              <a:t>Best practices were integrated into project planning, ranging from the design of the waste-rock management plan and energy conservation programs, through to initiatives to protect wildlife, and reclamation planning.</a:t>
            </a:r>
          </a:p>
          <a:p>
            <a:endParaRPr lang="en-US" dirty="0" smtClean="0"/>
          </a:p>
          <a:p>
            <a:r>
              <a:rPr lang="en-US" dirty="0" smtClean="0"/>
              <a:t>One of three First Nations environmental monitors is on site every day to review construction work and ensure compliance with environmental management plans.  Two of our environmental monitors are from the McLeod Lake Indian Band and one is from the Nak’azdli First Nation.</a:t>
            </a:r>
          </a:p>
          <a:p>
            <a:endParaRPr lang="en-US" dirty="0" smtClean="0"/>
          </a:p>
          <a:p>
            <a:r>
              <a:rPr lang="en-US" dirty="0" smtClean="0"/>
              <a:t>Our Construction Environmental Management Plan (CEMP) outlines our commitment to the protection of the environment and describes how we will apply best management practices to enhance environmental protection and minimize environmental risk.  This plan is shared with all contractors working on site.</a:t>
            </a:r>
          </a:p>
          <a:p>
            <a:endParaRPr lang="en-US" dirty="0" smtClean="0"/>
          </a:p>
          <a:p>
            <a:r>
              <a:rPr lang="en-US" dirty="0" smtClean="0"/>
              <a:t>Many of our contractors  come from the local region as providing jobs and opportunities locally is one way to support regional sustainability.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As of the end last week, 780 people were working on the Mount Milligan project.  Personnel work in three teams:  the BC Mining Joint Venture, a partnership between AMEC and Fluor, tasked with engineering management; the owner’s team, made up of Thompson Creek’s construction personnel; and, the operations team, the group that will run the mine.</a:t>
            </a:r>
          </a:p>
          <a:p>
            <a:endParaRPr lang="en-US" dirty="0" smtClean="0"/>
          </a:p>
          <a:p>
            <a:r>
              <a:rPr lang="en-US" b="1" dirty="0" smtClean="0"/>
              <a:t>Segue way</a:t>
            </a:r>
            <a:r>
              <a:rPr lang="en-US" b="1" baseline="0" dirty="0" smtClean="0"/>
              <a:t> to Christy </a:t>
            </a:r>
            <a:endParaRPr lang="en-US" b="1" dirty="0" smtClean="0"/>
          </a:p>
          <a:p>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Christy </a:t>
            </a:r>
          </a:p>
          <a:p>
            <a:endParaRPr lang="en-US" baseline="0" dirty="0" smtClean="0"/>
          </a:p>
          <a:p>
            <a:r>
              <a:rPr lang="en-US" dirty="0" smtClean="0"/>
              <a:t>As Jocelyn noted, We are committed to hiring as many people as possible from the local region,. </a:t>
            </a:r>
          </a:p>
          <a:p>
            <a:endParaRPr lang="en-US" dirty="0" smtClean="0"/>
          </a:p>
          <a:p>
            <a:r>
              <a:rPr lang="en-US" dirty="0" smtClean="0"/>
              <a:t>Currently we are working closely</a:t>
            </a:r>
            <a:r>
              <a:rPr lang="en-US" baseline="0" dirty="0" smtClean="0"/>
              <a:t> with College of New Caledonia </a:t>
            </a:r>
            <a:r>
              <a:rPr lang="en-US" dirty="0" smtClean="0"/>
              <a:t>and the University of Northern British Columbia to develop and deliver training programs that will help local people acquire the skills necessary to work at the mine. </a:t>
            </a:r>
          </a:p>
          <a:p>
            <a:endParaRPr lang="en-US" dirty="0" smtClean="0"/>
          </a:p>
          <a:p>
            <a:pPr lvl="0"/>
            <a:r>
              <a:rPr lang="en-US" sz="1200" b="1" kern="1200" dirty="0" smtClean="0">
                <a:solidFill>
                  <a:schemeClr val="tx1"/>
                </a:solidFill>
                <a:latin typeface="+mn-lt"/>
                <a:ea typeface="+mn-ea"/>
                <a:cs typeface="+mn-cs"/>
              </a:rPr>
              <a:t>Mine Certificate Program </a:t>
            </a:r>
            <a:r>
              <a:rPr lang="en-US" sz="1200" kern="1200" dirty="0" smtClean="0">
                <a:solidFill>
                  <a:schemeClr val="tx1"/>
                </a:solidFill>
                <a:latin typeface="+mn-lt"/>
                <a:ea typeface="+mn-ea"/>
                <a:cs typeface="+mn-cs"/>
              </a:rPr>
              <a:t>- This 16-week course has been presented four times. The course includes safety courses, mining processes and upon our advice, has added a welding component. Each graduate will be offered an interview.</a:t>
            </a:r>
          </a:p>
          <a:p>
            <a:pPr lvl="0"/>
            <a:endParaRPr lang="en-CA"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Mill Operator Course </a:t>
            </a:r>
            <a:r>
              <a:rPr lang="en-US" sz="1200" kern="1200" dirty="0" smtClean="0">
                <a:solidFill>
                  <a:schemeClr val="tx1"/>
                </a:solidFill>
                <a:latin typeface="+mn-lt"/>
                <a:ea typeface="+mn-ea"/>
                <a:cs typeface="+mn-cs"/>
              </a:rPr>
              <a:t>- This course, under development, is a 16-week course that will prepare the candidate to work in the Mill at either Milligan or </a:t>
            </a:r>
            <a:r>
              <a:rPr lang="en-US" sz="1200" kern="1200" dirty="0" err="1" smtClean="0">
                <a:solidFill>
                  <a:schemeClr val="tx1"/>
                </a:solidFill>
                <a:latin typeface="+mn-lt"/>
                <a:ea typeface="+mn-ea"/>
                <a:cs typeface="+mn-cs"/>
              </a:rPr>
              <a:t>Endako</a:t>
            </a:r>
            <a:r>
              <a:rPr lang="en-US" sz="1200" kern="1200" dirty="0" smtClean="0">
                <a:solidFill>
                  <a:schemeClr val="tx1"/>
                </a:solidFill>
                <a:latin typeface="+mn-lt"/>
                <a:ea typeface="+mn-ea"/>
                <a:cs typeface="+mn-cs"/>
              </a:rPr>
              <a:t>. The program is sponsored by Thompson Creek Minerals, rather than either mine. The course will include computer use, mill processes, and general education. This class will begin in September, 2012 and a second session is scheduled for January, 2013. This course can be used to obtain Canadian wide certification through the Mining Industry Human Resources (MIHR).</a:t>
            </a:r>
            <a:endParaRPr lang="en-CA"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Continuing Education Courses </a:t>
            </a:r>
            <a:r>
              <a:rPr lang="en-US" sz="1200" kern="1200" dirty="0" smtClean="0">
                <a:solidFill>
                  <a:schemeClr val="tx1"/>
                </a:solidFill>
                <a:latin typeface="+mn-lt"/>
                <a:ea typeface="+mn-ea"/>
                <a:cs typeface="+mn-cs"/>
              </a:rPr>
              <a:t>- This program includes eight evening sessions of three hours in length. It is designed for those people in the communities currently in the workforce who want to “upgrade” their resume. The courses are free to the public and include, WHIMIS, Fall Protection, Mining 101, Communications, Team Problem Solving, Dealing with Conflict, resume writing, and interviewing skills.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have three rounds of these</a:t>
            </a:r>
            <a:r>
              <a:rPr lang="en-US" sz="1200" kern="1200" baseline="0" dirty="0" smtClean="0">
                <a:solidFill>
                  <a:schemeClr val="tx1"/>
                </a:solidFill>
                <a:latin typeface="+mn-lt"/>
                <a:ea typeface="+mn-ea"/>
                <a:cs typeface="+mn-cs"/>
              </a:rPr>
              <a:t> courses in FSJ and one round in </a:t>
            </a:r>
            <a:r>
              <a:rPr lang="en-US" sz="1200" kern="1200" baseline="0" dirty="0" err="1" smtClean="0">
                <a:solidFill>
                  <a:schemeClr val="tx1"/>
                </a:solidFill>
                <a:latin typeface="+mn-lt"/>
                <a:ea typeface="+mn-ea"/>
                <a:cs typeface="+mn-cs"/>
              </a:rPr>
              <a:t>mackenzie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offerings were well received. </a:t>
            </a:r>
            <a:endParaRPr lang="en-CA"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Christy </a:t>
            </a:r>
          </a:p>
          <a:p>
            <a:endParaRPr lang="en-US" baseline="0" dirty="0" smtClean="0"/>
          </a:p>
          <a:p>
            <a:r>
              <a:rPr lang="en-US" baseline="0" dirty="0" smtClean="0"/>
              <a:t>In addition to immediate training we recognize the need to begin educating about mining at the elementary and </a:t>
            </a:r>
            <a:r>
              <a:rPr lang="en-US" baseline="0" dirty="0" err="1" smtClean="0"/>
              <a:t>highschool</a:t>
            </a:r>
            <a:r>
              <a:rPr lang="en-US" baseline="0" dirty="0" smtClean="0"/>
              <a:t> level. </a:t>
            </a:r>
          </a:p>
          <a:p>
            <a:endParaRPr lang="en-US" baseline="0" dirty="0" smtClean="0"/>
          </a:p>
          <a:p>
            <a:r>
              <a:rPr lang="en-US" sz="1200" kern="1200" dirty="0" smtClean="0">
                <a:solidFill>
                  <a:schemeClr val="tx1"/>
                </a:solidFill>
                <a:latin typeface="+mn-lt"/>
                <a:ea typeface="+mn-ea"/>
                <a:cs typeface="+mn-cs"/>
              </a:rPr>
              <a:t>Elementary Schools: </a:t>
            </a:r>
            <a:endParaRPr lang="en-CA"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Mackenzie Elementary Minerals Education </a:t>
            </a:r>
            <a:r>
              <a:rPr lang="en-US" sz="1200" kern="1200" dirty="0" smtClean="0">
                <a:solidFill>
                  <a:schemeClr val="tx1"/>
                </a:solidFill>
                <a:latin typeface="+mn-lt"/>
                <a:ea typeface="+mn-ea"/>
                <a:cs typeface="+mn-cs"/>
              </a:rPr>
              <a:t>- Mackenzie Elementary schools will present a Mining unit that is currently under development.  This is expected to be presented in the 2012- 2013 school years.</a:t>
            </a: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Secondary Schools: </a:t>
            </a:r>
            <a:endParaRPr lang="en-CA"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Mackenzie Secondary School Minerals Education Course </a:t>
            </a:r>
            <a:r>
              <a:rPr lang="en-US" sz="1200" kern="1200" dirty="0" smtClean="0">
                <a:solidFill>
                  <a:schemeClr val="tx1"/>
                </a:solidFill>
                <a:latin typeface="+mn-lt"/>
                <a:ea typeface="+mn-ea"/>
                <a:cs typeface="+mn-cs"/>
              </a:rPr>
              <a:t>- In Mackenzie, a staff member is currently developing a semester long minerals education course. Mackenzie Secondary School intends to market this course throughout the Province using video-conference technology. The school sees a niche for themselves with mining and minerals.</a:t>
            </a:r>
            <a:endParaRPr lang="en-CA"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Secondary School Apprentices </a:t>
            </a:r>
            <a:r>
              <a:rPr lang="en-US" sz="1200" kern="1200" dirty="0" smtClean="0">
                <a:solidFill>
                  <a:schemeClr val="tx1"/>
                </a:solidFill>
                <a:latin typeface="+mn-lt"/>
                <a:ea typeface="+mn-ea"/>
                <a:cs typeface="+mn-cs"/>
              </a:rPr>
              <a:t>- In September, Mt. Milligan is scheduled to begin the first Secondary School Apprentices. This is an established Provincial program. This will include four students (ideally one each from FSJ, Mackenzie and each First Nation band.)</a:t>
            </a:r>
            <a:endParaRPr lang="en-CA"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Christy </a:t>
            </a:r>
          </a:p>
          <a:p>
            <a:endParaRPr lang="en-US" b="1" dirty="0" smtClean="0"/>
          </a:p>
          <a:p>
            <a:r>
              <a:rPr lang="en-US" dirty="0" smtClean="0"/>
              <a:t>Within our EA we recognize seven First Nations with an interest in the area.</a:t>
            </a:r>
          </a:p>
          <a:p>
            <a:pPr marL="233218" indent="-233218"/>
            <a:endParaRPr lang="en-US" baseline="0" dirty="0" smtClean="0"/>
          </a:p>
          <a:p>
            <a:pPr marL="233218" indent="-233218"/>
            <a:r>
              <a:rPr lang="en-US" baseline="0" dirty="0" smtClean="0"/>
              <a:t>Currently, we have FN members from a variety of Nations working in environmental monitoring, road maintenance, office administration, camp services including housekeeping and food services, and community relations</a:t>
            </a:r>
          </a:p>
          <a:p>
            <a:pPr marL="233218" indent="-233218"/>
            <a:endParaRPr lang="en-US" baseline="0" dirty="0" smtClean="0"/>
          </a:p>
          <a:p>
            <a:pPr marL="233218" indent="-233218"/>
            <a:endParaRPr lang="en-US" dirty="0" smtClean="0"/>
          </a:p>
          <a:p>
            <a:r>
              <a:rPr lang="en-CA" sz="1200" kern="1200" dirty="0" smtClean="0">
                <a:solidFill>
                  <a:schemeClr val="tx1"/>
                </a:solidFill>
                <a:latin typeface="+mn-lt"/>
                <a:ea typeface="+mn-ea"/>
                <a:cs typeface="+mn-cs"/>
              </a:rPr>
              <a:t>Cultural Awareness Training… </a:t>
            </a:r>
          </a:p>
          <a:p>
            <a:pPr lvl="0"/>
            <a:r>
              <a:rPr lang="en-CA" sz="1200" kern="1200" dirty="0" smtClean="0">
                <a:solidFill>
                  <a:schemeClr val="tx1"/>
                </a:solidFill>
                <a:latin typeface="+mn-lt"/>
                <a:ea typeface="+mn-ea"/>
                <a:cs typeface="+mn-cs"/>
              </a:rPr>
              <a:t>We supported the curriculum development of a cultural awareness program for the traditional territories of </a:t>
            </a:r>
            <a:r>
              <a:rPr lang="en-CA" sz="1200" kern="1200" dirty="0" err="1" smtClean="0">
                <a:solidFill>
                  <a:schemeClr val="tx1"/>
                </a:solidFill>
                <a:latin typeface="+mn-lt"/>
                <a:ea typeface="+mn-ea"/>
                <a:cs typeface="+mn-cs"/>
              </a:rPr>
              <a:t>Nakazdli</a:t>
            </a:r>
            <a:r>
              <a:rPr lang="en-CA" sz="1200" kern="1200" dirty="0" smtClean="0">
                <a:solidFill>
                  <a:schemeClr val="tx1"/>
                </a:solidFill>
                <a:latin typeface="+mn-lt"/>
                <a:ea typeface="+mn-ea"/>
                <a:cs typeface="+mn-cs"/>
              </a:rPr>
              <a:t> and McLeod</a:t>
            </a:r>
            <a:r>
              <a:rPr lang="en-CA" sz="1200" kern="1200" baseline="0" dirty="0" smtClean="0">
                <a:solidFill>
                  <a:schemeClr val="tx1"/>
                </a:solidFill>
                <a:latin typeface="+mn-lt"/>
                <a:ea typeface="+mn-ea"/>
                <a:cs typeface="+mn-cs"/>
              </a:rPr>
              <a:t> Lake. An important aspect is that we h</a:t>
            </a:r>
            <a:r>
              <a:rPr lang="en-CA" sz="1200" kern="1200" dirty="0" smtClean="0">
                <a:solidFill>
                  <a:schemeClr val="tx1"/>
                </a:solidFill>
                <a:latin typeface="+mn-lt"/>
                <a:ea typeface="+mn-ea"/>
                <a:cs typeface="+mn-cs"/>
              </a:rPr>
              <a:t>onoured the proprietary ownership of the curriculum (talk about importance</a:t>
            </a:r>
            <a:r>
              <a:rPr lang="en-CA" sz="1200" kern="1200" baseline="0" dirty="0" smtClean="0">
                <a:solidFill>
                  <a:schemeClr val="tx1"/>
                </a:solidFill>
                <a:latin typeface="+mn-lt"/>
                <a:ea typeface="+mn-ea"/>
                <a:cs typeface="+mn-cs"/>
              </a:rPr>
              <a:t> of oral ownership) </a:t>
            </a:r>
            <a:r>
              <a:rPr lang="en-CA" sz="1200" kern="1200" dirty="0" smtClean="0">
                <a:solidFill>
                  <a:schemeClr val="tx1"/>
                </a:solidFill>
                <a:latin typeface="+mn-lt"/>
                <a:ea typeface="+mn-ea"/>
                <a:cs typeface="+mn-cs"/>
              </a:rPr>
              <a:t>and makes provisions to have this workshop delivered to all staff and employees. </a:t>
            </a:r>
          </a:p>
          <a:p>
            <a:pPr lvl="0"/>
            <a:endParaRPr lang="en-CA" sz="1200" kern="1200" dirty="0" smtClean="0">
              <a:solidFill>
                <a:schemeClr val="tx1"/>
              </a:solidFill>
              <a:latin typeface="+mn-lt"/>
              <a:ea typeface="+mn-ea"/>
              <a:cs typeface="+mn-cs"/>
            </a:endParaRPr>
          </a:p>
          <a:p>
            <a:pPr lvl="0"/>
            <a:r>
              <a:rPr lang="en-CA" sz="1200" kern="1200" dirty="0" smtClean="0">
                <a:solidFill>
                  <a:schemeClr val="tx1"/>
                </a:solidFill>
                <a:latin typeface="+mn-lt"/>
                <a:ea typeface="+mn-ea"/>
                <a:cs typeface="+mn-cs"/>
              </a:rPr>
              <a:t>We also attempt</a:t>
            </a:r>
            <a:r>
              <a:rPr lang="en-CA" sz="1200" kern="1200" baseline="0" dirty="0" smtClean="0">
                <a:solidFill>
                  <a:schemeClr val="tx1"/>
                </a:solidFill>
                <a:latin typeface="+mn-lt"/>
                <a:ea typeface="+mn-ea"/>
                <a:cs typeface="+mn-cs"/>
              </a:rPr>
              <a:t> to hire as many local contractors as possible – something which further extends the economic benefits of the project to the region. . . </a:t>
            </a:r>
          </a:p>
          <a:p>
            <a:pPr lvl="0"/>
            <a:endParaRPr lang="en-CA" sz="1200" kern="1200" dirty="0" smtClean="0">
              <a:solidFill>
                <a:schemeClr val="tx1"/>
              </a:solidFill>
              <a:latin typeface="+mn-lt"/>
              <a:ea typeface="+mn-ea"/>
              <a:cs typeface="+mn-cs"/>
            </a:endParaRPr>
          </a:p>
          <a:p>
            <a:pPr marL="233218" indent="-233218"/>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Christy</a:t>
            </a:r>
            <a:r>
              <a:rPr lang="en-US" b="1" baseline="0" dirty="0" smtClean="0"/>
              <a:t> </a:t>
            </a:r>
            <a:endParaRPr lang="en-US" b="1" dirty="0" smtClean="0"/>
          </a:p>
          <a:p>
            <a:endParaRPr lang="en-US" dirty="0" smtClean="0"/>
          </a:p>
          <a:p>
            <a:r>
              <a:rPr lang="en-US" dirty="0" smtClean="0"/>
              <a:t>Building a project such as Mount Milligan requires the skills and expertise of many professionals.  Local contractors and suppliers play an important role.  We work in partnership with a number of local contractors with skills in a variety of areas.  Some of our contractors include Duz Cho construction and logging, companies owned by the MLIB, Taba Enterprise, owned by a member of the Nak’azdli First Nation, and Bam Bam Trucking out of FSJ.  As a result of working at Milligan Brad’s company Bam </a:t>
            </a:r>
            <a:r>
              <a:rPr lang="en-US" dirty="0" err="1" smtClean="0"/>
              <a:t>Bam</a:t>
            </a:r>
            <a:r>
              <a:rPr lang="en-US" dirty="0" smtClean="0"/>
              <a:t> Trucking has grown from 2 employees to more than 20 – all local hires.  One of the ways we work with the local communities to create jobs and opportunities and support local business development.</a:t>
            </a:r>
          </a:p>
          <a:p>
            <a:endParaRPr lang="en-US" dirty="0" smtClean="0"/>
          </a:p>
          <a:p>
            <a:r>
              <a:rPr lang="en-US" baseline="0" dirty="0" smtClean="0"/>
              <a:t>Personal Story (worked with Brad to fill in his paperwork for the BCMJV)</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Working in co-operation with local communities is best achieved when there is a opportunity for two way communication and engagement . . .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99398"/>
            <a:ext cx="5613400" cy="4887278"/>
          </a:xfrm>
        </p:spPr>
        <p:txBody>
          <a:bodyPr>
            <a:normAutofit fontScale="62500" lnSpcReduction="20000"/>
          </a:bodyPr>
          <a:lstStyle/>
          <a:p>
            <a:r>
              <a:rPr lang="en-US" b="1" dirty="0" smtClean="0"/>
              <a:t>Christy</a:t>
            </a:r>
            <a:r>
              <a:rPr lang="en-US" b="1" baseline="0" dirty="0" smtClean="0"/>
              <a:t> </a:t>
            </a:r>
            <a:endParaRPr lang="en-US" b="1" dirty="0" smtClean="0"/>
          </a:p>
          <a:p>
            <a:endParaRPr lang="en-US" sz="1600" dirty="0" smtClean="0"/>
          </a:p>
          <a:p>
            <a:r>
              <a:rPr lang="en-US" sz="1600" b="1" dirty="0" smtClean="0"/>
              <a:t>CSC </a:t>
            </a:r>
            <a:r>
              <a:rPr lang="en-US" sz="1600" dirty="0" smtClean="0"/>
              <a:t>- Established in May 2008, the Mt. Milligan Community Sustainability Committee (CSC) is an advisory group composed of representatives of area municipalities, regional districts, First Nations, educational institutions and economic development organizations.  The CSC is a vehicle for sharing information about the project with key opinion leaders, who in turn share this information with their constituencies. The Committee also serves as a forum for communities of interest to raise questions and concerns for the consideration of the mine management.  The CSC is seen here at the Committee’s September 2011 meeting held on site at Mount Milligan.</a:t>
            </a:r>
          </a:p>
          <a:p>
            <a:endParaRPr lang="en-US" sz="1600" dirty="0" smtClean="0"/>
          </a:p>
          <a:p>
            <a:pPr lvl="1">
              <a:buFont typeface="Arial" pitchFamily="34" charset="0"/>
              <a:buNone/>
            </a:pPr>
            <a:r>
              <a:rPr lang="en-US" sz="1600" dirty="0" smtClean="0"/>
              <a:t>Not always easy.  We get asked tough questions and are sometimes pushed for information.</a:t>
            </a:r>
          </a:p>
          <a:p>
            <a:pPr lvl="1">
              <a:buFont typeface="Arial" pitchFamily="34" charset="0"/>
              <a:buNone/>
            </a:pPr>
            <a:r>
              <a:rPr lang="en-US" sz="1600" dirty="0" smtClean="0"/>
              <a:t>Important work and we value the honest feedback</a:t>
            </a:r>
          </a:p>
          <a:p>
            <a:endParaRPr lang="en-US" sz="1600" dirty="0" smtClean="0"/>
          </a:p>
          <a:p>
            <a:r>
              <a:rPr lang="en-US" sz="1600" dirty="0" smtClean="0"/>
              <a:t>Some of the other initiatives we use to build awareness of the project within the COI include Tours &amp; community information sessions – want to keep people informed, answer questions before they become issues and give people an opportunity to see for themselves what is happening at site</a:t>
            </a:r>
          </a:p>
          <a:p>
            <a:endParaRPr lang="en-US" sz="1600" dirty="0" smtClean="0"/>
          </a:p>
          <a:p>
            <a:pPr lvl="1">
              <a:buFont typeface="Arial" pitchFamily="34" charset="0"/>
              <a:buChar char="•"/>
            </a:pPr>
            <a:r>
              <a:rPr lang="en-US" sz="1600" dirty="0" smtClean="0"/>
              <a:t>Questionnaires help us measure trust and confidence and the work done in 2011 gives us a benchmark against which to measure our future performance.  </a:t>
            </a:r>
          </a:p>
          <a:p>
            <a:pPr lvl="1">
              <a:buFont typeface="Arial" pitchFamily="34" charset="0"/>
              <a:buChar char="•"/>
            </a:pPr>
            <a:endParaRPr lang="en-US" sz="1600" dirty="0" smtClean="0"/>
          </a:p>
          <a:p>
            <a:pPr lvl="1">
              <a:buFont typeface="Arial" pitchFamily="34" charset="0"/>
              <a:buChar char="•"/>
            </a:pPr>
            <a:r>
              <a:rPr lang="en-US" sz="1600" dirty="0" err="1" smtClean="0"/>
              <a:t>Enews</a:t>
            </a:r>
            <a:r>
              <a:rPr lang="en-US" sz="1600" dirty="0" smtClean="0"/>
              <a:t> – monthly to key contacts</a:t>
            </a:r>
          </a:p>
          <a:p>
            <a:pPr lvl="1">
              <a:buFont typeface="Arial" pitchFamily="34" charset="0"/>
              <a:buChar char="•"/>
            </a:pPr>
            <a:endParaRPr lang="en-US" sz="1600" dirty="0" smtClean="0"/>
          </a:p>
          <a:p>
            <a:pPr lvl="1">
              <a:buFont typeface="Arial" pitchFamily="34" charset="0"/>
              <a:buChar char="•"/>
            </a:pPr>
            <a:r>
              <a:rPr lang="en-US" sz="1600" dirty="0" smtClean="0"/>
              <a:t>Newspaper columns</a:t>
            </a:r>
          </a:p>
          <a:p>
            <a:pPr lvl="1">
              <a:buFont typeface="Arial" pitchFamily="34" charset="0"/>
              <a:buChar char="•"/>
            </a:pPr>
            <a:endParaRPr lang="en-US" sz="1600" dirty="0" smtClean="0"/>
          </a:p>
          <a:p>
            <a:pPr lvl="1">
              <a:buFont typeface="Arial" pitchFamily="34" charset="0"/>
              <a:buChar char="•"/>
            </a:pPr>
            <a:r>
              <a:rPr lang="en-US" sz="1600" dirty="0" smtClean="0"/>
              <a:t>Speaking engagement locally, regionally</a:t>
            </a:r>
          </a:p>
          <a:p>
            <a:pPr lvl="1">
              <a:buFont typeface="Arial" pitchFamily="34" charset="0"/>
              <a:buChar char="•"/>
            </a:pPr>
            <a:endParaRPr lang="en-US" sz="1600" dirty="0" smtClean="0"/>
          </a:p>
          <a:p>
            <a:pPr lvl="1">
              <a:buFont typeface="Arial" pitchFamily="34" charset="0"/>
              <a:buChar char="•"/>
            </a:pPr>
            <a:r>
              <a:rPr lang="en-US" sz="1600" dirty="0" smtClean="0"/>
              <a:t>Project website that generates ~3000 – 5000 unique visits/month</a:t>
            </a:r>
          </a:p>
          <a:p>
            <a:pPr lvl="1">
              <a:buFont typeface="Arial" pitchFamily="34" charset="0"/>
              <a:buChar char="•"/>
            </a:pPr>
            <a:endParaRPr lang="en-US" sz="1600" dirty="0" smtClean="0"/>
          </a:p>
          <a:p>
            <a:pPr lvl="1">
              <a:buFont typeface="Arial" pitchFamily="34" charset="0"/>
              <a:buChar char="•"/>
            </a:pPr>
            <a:r>
              <a:rPr lang="en-US" sz="1600" dirty="0" smtClean="0"/>
              <a:t>Monitor media coverage</a:t>
            </a:r>
          </a:p>
          <a:p>
            <a:pPr lvl="1">
              <a:buFont typeface="Arial" pitchFamily="34" charset="0"/>
              <a:buChar char="•"/>
            </a:pPr>
            <a:endParaRPr lang="en-US" sz="1600" dirty="0" smtClean="0"/>
          </a:p>
          <a:p>
            <a:pPr lvl="1">
              <a:buFont typeface="Arial" pitchFamily="34" charset="0"/>
              <a:buChar char="•"/>
            </a:pPr>
            <a:r>
              <a:rPr lang="en-US" sz="1600" dirty="0" smtClean="0"/>
              <a:t>Risk  registry that looks at risk through the lens of public perception as well as the typical operational, financial and legal assessment</a:t>
            </a:r>
          </a:p>
          <a:p>
            <a:pPr lvl="1">
              <a:buFont typeface="Arial" pitchFamily="34" charset="0"/>
              <a:buChar char="•"/>
            </a:pPr>
            <a:endParaRPr lang="en-US" sz="1600" dirty="0" smtClean="0"/>
          </a:p>
          <a:p>
            <a:pPr lvl="1">
              <a:buFont typeface="Arial" pitchFamily="34" charset="0"/>
              <a:buChar char="•"/>
            </a:pPr>
            <a:r>
              <a:rPr lang="en-US" sz="1600" dirty="0" smtClean="0"/>
              <a:t>Goal is to find the points where the interests of society and business intersect – this creates shared value and is the measure of success</a:t>
            </a:r>
          </a:p>
          <a:p>
            <a:endParaRPr lang="en-US" sz="1600" dirty="0" smtClean="0"/>
          </a:p>
          <a:p>
            <a:r>
              <a:rPr lang="en-US" sz="1600" dirty="0" smtClean="0"/>
              <a:t>All tools that we utilize to keep the project on track and on schedule . . . </a:t>
            </a:r>
          </a:p>
        </p:txBody>
      </p:sp>
      <p:sp>
        <p:nvSpPr>
          <p:cNvPr id="4" name="Slide Number Placeholder 3"/>
          <p:cNvSpPr>
            <a:spLocks noGrp="1"/>
          </p:cNvSpPr>
          <p:nvPr>
            <p:ph type="sldNum" sz="quarter" idx="10"/>
          </p:nvPr>
        </p:nvSpPr>
        <p:spPr>
          <a:xfrm>
            <a:off x="3974534" y="8921221"/>
            <a:ext cx="3040592" cy="465455"/>
          </a:xfrm>
        </p:spPr>
        <p:txBody>
          <a:bodyPr/>
          <a:lstStyle/>
          <a:p>
            <a:fld id="{F7967F28-4950-43A1-8EEF-AB426AC4313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99398"/>
            <a:ext cx="5613400" cy="4887278"/>
          </a:xfrm>
        </p:spPr>
        <p:txBody>
          <a:bodyPr>
            <a:normAutofit fontScale="62500" lnSpcReduction="20000"/>
          </a:bodyPr>
          <a:lstStyle/>
          <a:p>
            <a:r>
              <a:rPr lang="en-US" b="1" dirty="0" smtClean="0"/>
              <a:t>Christy</a:t>
            </a:r>
            <a:r>
              <a:rPr lang="en-US" b="1" baseline="0" dirty="0" smtClean="0"/>
              <a:t> </a:t>
            </a:r>
            <a:endParaRPr lang="en-US" b="1" dirty="0" smtClean="0"/>
          </a:p>
          <a:p>
            <a:endParaRPr lang="en-US" sz="1600" dirty="0" smtClean="0"/>
          </a:p>
          <a:p>
            <a:r>
              <a:rPr lang="en-US" sz="1600" dirty="0" smtClean="0"/>
              <a:t>Explain picture…</a:t>
            </a:r>
            <a:r>
              <a:rPr lang="en-US" sz="1600" baseline="0" dirty="0" smtClean="0"/>
              <a:t>It is with these relationships built, and our commitment and involvement in the communities that give us the opportunity t</a:t>
            </a:r>
            <a:r>
              <a:rPr lang="en-US" sz="1600" dirty="0" smtClean="0"/>
              <a:t>o succeed in our</a:t>
            </a:r>
            <a:r>
              <a:rPr lang="en-US" sz="1600" baseline="0" dirty="0" smtClean="0"/>
              <a:t> goal to</a:t>
            </a:r>
            <a:r>
              <a:rPr lang="en-US" sz="1600" dirty="0" smtClean="0"/>
              <a:t> become a valued</a:t>
            </a:r>
            <a:r>
              <a:rPr lang="en-US" sz="1600" baseline="0" dirty="0" smtClean="0"/>
              <a:t> partner in the communities that surround Mt. </a:t>
            </a:r>
            <a:r>
              <a:rPr lang="en-US" sz="1600" baseline="0" smtClean="0"/>
              <a:t>Milligan. </a:t>
            </a:r>
            <a:endParaRPr lang="en-US" sz="1600" dirty="0" smtClean="0"/>
          </a:p>
        </p:txBody>
      </p:sp>
      <p:sp>
        <p:nvSpPr>
          <p:cNvPr id="4" name="Slide Number Placeholder 3"/>
          <p:cNvSpPr>
            <a:spLocks noGrp="1"/>
          </p:cNvSpPr>
          <p:nvPr>
            <p:ph type="sldNum" sz="quarter" idx="10"/>
          </p:nvPr>
        </p:nvSpPr>
        <p:spPr>
          <a:xfrm>
            <a:off x="3974534" y="8921221"/>
            <a:ext cx="3040592" cy="465455"/>
          </a:xfrm>
        </p:spPr>
        <p:txBody>
          <a:bodyPr/>
          <a:lstStyle/>
          <a:p>
            <a:fld id="{F7967F28-4950-43A1-8EEF-AB426AC4313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you can also find additional information,</a:t>
            </a:r>
            <a:r>
              <a:rPr lang="en-US" baseline="0" dirty="0" smtClean="0"/>
              <a:t> not only on Mount Milligan but also on our other properties and corporate initiatives.</a:t>
            </a:r>
          </a:p>
          <a:p>
            <a:endParaRPr lang="en-US" dirty="0" smtClean="0"/>
          </a:p>
          <a:p>
            <a:r>
              <a:rPr lang="en-US" baseline="0" dirty="0" smtClean="0"/>
              <a:t>In closing,  building a successful project today takes more than a viable deposit, good planning, engineering design and construction management.  It also requires a commitment to work with local communities to find place where the interests of the business and the interests of the communities intersect.   Mining itself may not be sustainable but we can make a valued contribution to the sustainability of the region and build a reputation as a valued partner in the communities in which we operate and from which we draw our employees, suppliers and contractors.</a:t>
            </a:r>
          </a:p>
          <a:p>
            <a:endParaRPr lang="en-US" baseline="0" dirty="0" smtClean="0"/>
          </a:p>
          <a:p>
            <a:r>
              <a:rPr lang="en-US" baseline="0" dirty="0" smtClean="0"/>
              <a:t>Thank you and I’d be pleased to answer any questions on our social license to operate initiatives.</a:t>
            </a:r>
          </a:p>
        </p:txBody>
      </p:sp>
      <p:sp>
        <p:nvSpPr>
          <p:cNvPr id="4" name="Slide Number Placeholder 3"/>
          <p:cNvSpPr>
            <a:spLocks noGrp="1"/>
          </p:cNvSpPr>
          <p:nvPr>
            <p:ph type="sldNum" sz="quarter" idx="10"/>
          </p:nvPr>
        </p:nvSpPr>
        <p:spPr/>
        <p:txBody>
          <a:bodyPr/>
          <a:lstStyle/>
          <a:p>
            <a:fld id="{F7967F28-4950-43A1-8EEF-AB426AC4313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Jocelyn:</a:t>
            </a:r>
            <a:r>
              <a:rPr lang="en-US" baseline="0" dirty="0" smtClean="0"/>
              <a:t> </a:t>
            </a:r>
            <a:endParaRPr lang="en-US" dirty="0" smtClean="0"/>
          </a:p>
          <a:p>
            <a:r>
              <a:rPr lang="en-US" dirty="0" smtClean="0"/>
              <a:t>As a publicly traded company, this is an important slide, and while the content is difficult to read here on screen, the intent is to alert you to the fact that this presentation may include forward looking information that we believe will come true, but might not.</a:t>
            </a:r>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dirty="0" smtClean="0"/>
              <a:t>Jocelyn:</a:t>
            </a:r>
            <a:r>
              <a:rPr lang="en-US" baseline="0" dirty="0" smtClean="0"/>
              <a:t> </a:t>
            </a:r>
            <a:endParaRPr lang="en-US" dirty="0" smtClean="0"/>
          </a:p>
          <a:p>
            <a:pPr defTabSz="932871">
              <a:defRPr/>
            </a:pPr>
            <a:endParaRPr lang="en-US" dirty="0" smtClean="0"/>
          </a:p>
          <a:p>
            <a:pPr defTabSz="932871">
              <a:defRPr/>
            </a:pPr>
            <a:r>
              <a:rPr lang="en-US" dirty="0" smtClean="0"/>
              <a:t>150 km NW Prince George, BC, ~92 km N Fort St. James; west of Mackenzie.  Now in our second year of construction with operations starting in the third quarter of 2013.</a:t>
            </a:r>
          </a:p>
          <a:p>
            <a:pPr defTabSz="932871">
              <a:defRPr/>
            </a:pPr>
            <a:endParaRPr lang="en-US" dirty="0" smtClean="0"/>
          </a:p>
          <a:p>
            <a:pPr defTabSz="932871">
              <a:defRPr/>
            </a:pPr>
            <a:r>
              <a:rPr lang="en-US" kern="1200" dirty="0" smtClean="0">
                <a:solidFill>
                  <a:schemeClr val="tx1"/>
                </a:solidFill>
                <a:latin typeface="+mn-lt"/>
                <a:ea typeface="+mn-ea"/>
                <a:cs typeface="+mn-cs"/>
              </a:rPr>
              <a:t>Sustainability, corporate social responsibility, and social license to operate are all relatively recent terms, originating in the needs of a modern industrial society, and their inclusion in the corporate lexicon reflects a value shift on the part of business in the late 20</a:t>
            </a:r>
            <a:r>
              <a:rPr lang="en-US" kern="1200" baseline="30000" dirty="0" smtClean="0">
                <a:solidFill>
                  <a:schemeClr val="tx1"/>
                </a:solidFill>
                <a:latin typeface="+mn-lt"/>
                <a:ea typeface="+mn-ea"/>
                <a:cs typeface="+mn-cs"/>
              </a:rPr>
              <a:t>th</a:t>
            </a:r>
            <a:r>
              <a:rPr lang="en-US" kern="1200" dirty="0" smtClean="0">
                <a:solidFill>
                  <a:schemeClr val="tx1"/>
                </a:solidFill>
                <a:latin typeface="+mn-lt"/>
                <a:ea typeface="+mn-ea"/>
                <a:cs typeface="+mn-cs"/>
              </a:rPr>
              <a:t> century. As a mining company, we’re not keen</a:t>
            </a:r>
            <a:r>
              <a:rPr lang="en-US" kern="1200" baseline="0" dirty="0" smtClean="0">
                <a:solidFill>
                  <a:schemeClr val="tx1"/>
                </a:solidFill>
                <a:latin typeface="+mn-lt"/>
                <a:ea typeface="+mn-ea"/>
                <a:cs typeface="+mn-cs"/>
              </a:rPr>
              <a:t> on the term “sustainability”.  Of course we endorse </a:t>
            </a:r>
            <a:r>
              <a:rPr lang="en-US" kern="1200" dirty="0" smtClean="0">
                <a:solidFill>
                  <a:schemeClr val="tx1"/>
                </a:solidFill>
                <a:latin typeface="+mn-lt"/>
                <a:ea typeface="+mn-ea"/>
                <a:cs typeface="+mn-cs"/>
              </a:rPr>
              <a:t>assuming a socially responsible role in the communities in which we operate, but we feel that the best-practice examples of CSR are those addressing the interdependence of business and society; which specify clear, measureable goals; and which track progress over</a:t>
            </a:r>
            <a:r>
              <a:rPr lang="en-US" kern="1200" baseline="0" dirty="0" smtClean="0">
                <a:solidFill>
                  <a:schemeClr val="tx1"/>
                </a:solidFill>
                <a:latin typeface="+mn-lt"/>
                <a:ea typeface="+mn-ea"/>
                <a:cs typeface="+mn-cs"/>
              </a:rPr>
              <a:t> time.  For us, s</a:t>
            </a:r>
            <a:r>
              <a:rPr lang="en-US" kern="1200" dirty="0" smtClean="0">
                <a:solidFill>
                  <a:schemeClr val="tx1"/>
                </a:solidFill>
                <a:latin typeface="+mn-lt"/>
                <a:ea typeface="+mn-ea"/>
                <a:cs typeface="+mn-cs"/>
              </a:rPr>
              <a:t>uccessful programs recognize that the more closely tied a social issue is to our business, the greater the opportunity to leverage our resources and benefit society</a:t>
            </a:r>
            <a:r>
              <a:rPr lang="en-US" kern="1200" baseline="0" dirty="0" smtClean="0">
                <a:solidFill>
                  <a:schemeClr val="tx1"/>
                </a:solidFill>
                <a:latin typeface="+mn-lt"/>
                <a:ea typeface="+mn-ea"/>
                <a:cs typeface="+mn-cs"/>
              </a:rPr>
              <a:t> so that the </a:t>
            </a:r>
            <a:r>
              <a:rPr lang="en-US" kern="1200" dirty="0" smtClean="0">
                <a:solidFill>
                  <a:schemeClr val="tx1"/>
                </a:solidFill>
                <a:latin typeface="+mn-lt"/>
                <a:ea typeface="+mn-ea"/>
                <a:cs typeface="+mn-cs"/>
              </a:rPr>
              <a:t>success of the project and the success of the community become mutually reinforcing.</a:t>
            </a:r>
            <a:r>
              <a:rPr lang="en-US" baseline="0" dirty="0" smtClean="0"/>
              <a:t> That’s our goal with Mount Milligan --  to earn a reputation as a valued partner in the</a:t>
            </a:r>
            <a:r>
              <a:rPr lang="en-US" dirty="0" smtClean="0"/>
              <a:t> </a:t>
            </a:r>
            <a:r>
              <a:rPr lang="en-US" baseline="0" dirty="0" smtClean="0"/>
              <a:t>communities in which we operate.</a:t>
            </a:r>
          </a:p>
          <a:p>
            <a:pPr defTabSz="932871">
              <a:defRPr/>
            </a:pPr>
            <a:endParaRPr lang="en-US" baseline="0" dirty="0" smtClean="0"/>
          </a:p>
          <a:p>
            <a:pPr defTabSz="932871">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F7967F28-4950-43A1-8EEF-AB426AC4313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Jocelyn:</a:t>
            </a:r>
            <a:r>
              <a:rPr lang="en-US" baseline="0" dirty="0" smtClean="0"/>
              <a:t> </a:t>
            </a:r>
            <a:endParaRPr lang="en-US" dirty="0" smtClean="0"/>
          </a:p>
          <a:p>
            <a:endParaRPr lang="en-US" baseline="0" dirty="0" smtClean="0"/>
          </a:p>
          <a:p>
            <a:endParaRPr lang="en-US" baseline="0" dirty="0" smtClean="0"/>
          </a:p>
          <a:p>
            <a:r>
              <a:rPr lang="en-US" baseline="0" dirty="0" smtClean="0"/>
              <a:t>Two activities that have and will run through the life of the project are environmental monitoring and community engagement. We anticipate we will get lots of input from the community as we move through the various stages of LOM:  and that on going feedback will support our social license to operate.  Our hope is that we will earn a reputation as a valued partner in the communities in which we operate and that our “legacy” will be to contribute to the sustainability of the region.</a:t>
            </a:r>
          </a:p>
          <a:p>
            <a:endParaRPr lang="en-US" baseline="0" dirty="0" smtClean="0"/>
          </a:p>
          <a:p>
            <a:r>
              <a:rPr lang="en-US" baseline="0" dirty="0" smtClean="0"/>
              <a:t>One of the tangible demonstration of our commitment to share information and report on aspects of the mine that are of interest to our communities will be the publication of our first sustainability report . . . </a:t>
            </a:r>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Jocelyn:</a:t>
            </a:r>
            <a:r>
              <a:rPr lang="en-US" baseline="0" dirty="0" smtClean="0"/>
              <a:t> </a:t>
            </a:r>
            <a:endParaRPr lang="en-US" dirty="0" smtClean="0"/>
          </a:p>
          <a:p>
            <a:endParaRPr lang="en-US" dirty="0" smtClean="0"/>
          </a:p>
          <a:p>
            <a:r>
              <a:rPr lang="en-US" dirty="0" smtClean="0"/>
              <a:t>Our first report was published April</a:t>
            </a:r>
            <a:r>
              <a:rPr lang="en-US" baseline="0" dirty="0" smtClean="0"/>
              <a:t> 1</a:t>
            </a:r>
            <a:r>
              <a:rPr lang="en-US" dirty="0" smtClean="0"/>
              <a:t>.  We have not followed any specific reporting requirement but have taken guidance</a:t>
            </a:r>
            <a:r>
              <a:rPr lang="en-US" baseline="0" dirty="0" smtClean="0"/>
              <a:t> from MAC’s TSM, from the Global Reporting Initiative and from the UN Global Compact.  </a:t>
            </a:r>
          </a:p>
          <a:p>
            <a:r>
              <a:rPr lang="en-US" baseline="0" dirty="0" smtClean="0"/>
              <a:t>The report will be available on our web sites . . . Both our corporate site and our Mount Milligan project site</a:t>
            </a:r>
            <a:endParaRPr lang="en-US" dirty="0"/>
          </a:p>
        </p:txBody>
      </p:sp>
      <p:sp>
        <p:nvSpPr>
          <p:cNvPr id="4" name="Slide Number Placeholder 3"/>
          <p:cNvSpPr>
            <a:spLocks noGrp="1"/>
          </p:cNvSpPr>
          <p:nvPr>
            <p:ph type="sldNum" sz="quarter" idx="10"/>
          </p:nvPr>
        </p:nvSpPr>
        <p:spPr>
          <a:xfrm>
            <a:off x="3974534" y="8921221"/>
            <a:ext cx="3040592" cy="465455"/>
          </a:xfrm>
        </p:spPr>
        <p:txBody>
          <a:bodyPr/>
          <a:lstStyle/>
          <a:p>
            <a:fld id="{F7967F28-4950-43A1-8EEF-AB426AC4313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Jocelyn:</a:t>
            </a:r>
            <a:r>
              <a:rPr lang="en-US" baseline="0" dirty="0" smtClean="0"/>
              <a:t> </a:t>
            </a:r>
            <a:endParaRPr lang="en-US" dirty="0" smtClean="0"/>
          </a:p>
          <a:p>
            <a:endParaRPr lang="en-US" dirty="0" smtClean="0"/>
          </a:p>
          <a:p>
            <a:r>
              <a:rPr lang="en-US" dirty="0" smtClean="0"/>
              <a:t>Construction</a:t>
            </a:r>
            <a:r>
              <a:rPr lang="en-US" baseline="0" dirty="0" smtClean="0"/>
              <a:t> camp – photo from June</a:t>
            </a:r>
          </a:p>
          <a:p>
            <a:endParaRPr lang="en-US" baseline="0" dirty="0" smtClean="0"/>
          </a:p>
          <a:p>
            <a:r>
              <a:rPr lang="en-US" baseline="0" dirty="0" smtClean="0"/>
              <a:t>At hits height later this year, camp accommodation will total close to 1000</a:t>
            </a:r>
          </a:p>
          <a:p>
            <a:endParaRPr lang="en-US" baseline="0" dirty="0" smtClean="0"/>
          </a:p>
          <a:p>
            <a:r>
              <a:rPr lang="en-US" baseline="0" dirty="0" smtClean="0"/>
              <a:t>Original intention was that camp would be temporary.  Given critical skilled labour shortage, and concerns about road safety, travel time and work/life balance – will file EA amendment to site ops camp (accommodation for about 300 of the 400 ops jobs).  Will provide bus service for remainder from FSJ or Mackenzie.  Ops camp allows us to expand the employment catchment to include communities such as PG and Vanderhoof</a:t>
            </a:r>
          </a:p>
          <a:p>
            <a:endParaRPr lang="en-US" baseline="0" dirty="0" smtClean="0"/>
          </a:p>
          <a:p>
            <a:r>
              <a:rPr lang="en-US" baseline="0" dirty="0" smtClean="0"/>
              <a:t>One of the key areas of construction activity is the plant site . . . </a:t>
            </a:r>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dirty="0" smtClean="0"/>
              <a:t>Jocelyn:</a:t>
            </a:r>
            <a:r>
              <a:rPr lang="en-US" baseline="0" dirty="0" smtClean="0"/>
              <a:t> </a:t>
            </a:r>
            <a:endParaRPr lang="en-US" dirty="0" smtClean="0"/>
          </a:p>
          <a:p>
            <a:pPr defTabSz="932871">
              <a:defRPr/>
            </a:pPr>
            <a:endParaRPr lang="en-US" dirty="0" smtClean="0"/>
          </a:p>
          <a:p>
            <a:pPr defTabSz="932871">
              <a:defRPr/>
            </a:pPr>
            <a:r>
              <a:rPr lang="en-US" dirty="0" smtClean="0"/>
              <a:t>Slide 8 – Plant Jan 2012</a:t>
            </a:r>
          </a:p>
          <a:p>
            <a:pPr defTabSz="932871">
              <a:defRPr/>
            </a:pPr>
            <a:r>
              <a:rPr lang="en-US" baseline="0" dirty="0" smtClean="0"/>
              <a:t>The plant will be made up of a 40’ SAG mill, </a:t>
            </a:r>
            <a:r>
              <a:rPr lang="en-US" sz="1200" kern="1200" dirty="0" smtClean="0">
                <a:solidFill>
                  <a:schemeClr val="tx1"/>
                </a:solidFill>
                <a:latin typeface="+mn-lt"/>
                <a:ea typeface="+mn-ea"/>
                <a:cs typeface="+mn-cs"/>
              </a:rPr>
              <a:t>one of only three mills of its kind in the world, and the largest in North America.  </a:t>
            </a:r>
          </a:p>
          <a:p>
            <a:pPr defTabSz="932871">
              <a:defRPr/>
            </a:pPr>
            <a:endParaRPr lang="en-US" sz="1200" kern="1200" dirty="0" smtClean="0">
              <a:solidFill>
                <a:schemeClr val="tx1"/>
              </a:solidFill>
              <a:latin typeface="+mn-lt"/>
              <a:ea typeface="+mn-ea"/>
              <a:cs typeface="+mn-cs"/>
            </a:endParaRPr>
          </a:p>
          <a:p>
            <a:pPr defTabSz="932871">
              <a:defRPr/>
            </a:pPr>
            <a:r>
              <a:rPr lang="en-US" sz="1200" kern="1200" dirty="0" smtClean="0">
                <a:solidFill>
                  <a:schemeClr val="tx1"/>
                </a:solidFill>
                <a:latin typeface="+mn-lt"/>
                <a:ea typeface="+mn-ea"/>
                <a:cs typeface="+mn-cs"/>
              </a:rPr>
              <a:t>Our technical experts tell me, that the SAG mill will be powered by a 23.5 MW gearless motor drive capable of handling 2717 </a:t>
            </a:r>
            <a:r>
              <a:rPr lang="en-US" sz="1200" kern="1200" dirty="0" err="1" smtClean="0">
                <a:solidFill>
                  <a:schemeClr val="tx1"/>
                </a:solidFill>
                <a:latin typeface="+mn-lt"/>
                <a:ea typeface="+mn-ea"/>
                <a:cs typeface="+mn-cs"/>
              </a:rPr>
              <a:t>tonnes</a:t>
            </a:r>
            <a:r>
              <a:rPr lang="en-US" sz="1200" kern="1200" dirty="0" smtClean="0">
                <a:solidFill>
                  <a:schemeClr val="tx1"/>
                </a:solidFill>
                <a:latin typeface="+mn-lt"/>
                <a:ea typeface="+mn-ea"/>
                <a:cs typeface="+mn-cs"/>
              </a:rPr>
              <a:t> per hour at 92% availability.</a:t>
            </a:r>
          </a:p>
          <a:p>
            <a:pPr defTabSz="932871">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Fine grinding will be done using an </a:t>
            </a:r>
            <a:r>
              <a:rPr lang="en-US" sz="1200" kern="1200" dirty="0" err="1" smtClean="0">
                <a:solidFill>
                  <a:schemeClr val="tx1"/>
                </a:solidFill>
                <a:latin typeface="+mn-lt"/>
                <a:ea typeface="+mn-ea"/>
                <a:cs typeface="+mn-cs"/>
              </a:rPr>
              <a:t>IsaMill</a:t>
            </a:r>
            <a:r>
              <a:rPr lang="en-US" sz="1200" kern="1200" dirty="0" smtClean="0">
                <a:solidFill>
                  <a:schemeClr val="tx1"/>
                </a:solidFill>
                <a:latin typeface="+mn-lt"/>
                <a:ea typeface="+mn-ea"/>
                <a:cs typeface="+mn-cs"/>
              </a:rPr>
              <a:t>™  --  the most energy efficient, highest intensity large scale grinding machine on the market.  The Mount Milligan </a:t>
            </a:r>
            <a:r>
              <a:rPr lang="en-US" sz="1200" kern="1200" dirty="0" err="1" smtClean="0">
                <a:solidFill>
                  <a:schemeClr val="tx1"/>
                </a:solidFill>
                <a:latin typeface="+mn-lt"/>
                <a:ea typeface="+mn-ea"/>
                <a:cs typeface="+mn-cs"/>
              </a:rPr>
              <a:t>IsaMill</a:t>
            </a:r>
            <a:r>
              <a:rPr lang="en-US" sz="1200" kern="1200" dirty="0" smtClean="0">
                <a:solidFill>
                  <a:schemeClr val="tx1"/>
                </a:solidFill>
                <a:latin typeface="+mn-lt"/>
                <a:ea typeface="+mn-ea"/>
                <a:cs typeface="+mn-cs"/>
              </a:rPr>
              <a:t> will be the largest in Canada and Thompson Creek’s second </a:t>
            </a:r>
            <a:r>
              <a:rPr lang="en-US" sz="1200" kern="1200" dirty="0" err="1" smtClean="0">
                <a:solidFill>
                  <a:schemeClr val="tx1"/>
                </a:solidFill>
                <a:latin typeface="+mn-lt"/>
                <a:ea typeface="+mn-ea"/>
                <a:cs typeface="+mn-cs"/>
              </a:rPr>
              <a:t>IsaMill</a:t>
            </a:r>
            <a:r>
              <a:rPr lang="en-US" sz="1200" kern="1200" dirty="0" smtClean="0">
                <a:solidFill>
                  <a:schemeClr val="tx1"/>
                </a:solidFill>
                <a:latin typeface="+mn-lt"/>
                <a:ea typeface="+mn-ea"/>
                <a:cs typeface="+mn-cs"/>
              </a:rPr>
              <a:t> in British Columbia.  (</a:t>
            </a:r>
            <a:r>
              <a:rPr lang="en-US" sz="1200" kern="1200" dirty="0" err="1" smtClean="0">
                <a:solidFill>
                  <a:schemeClr val="tx1"/>
                </a:solidFill>
                <a:latin typeface="+mn-lt"/>
                <a:ea typeface="+mn-ea"/>
                <a:cs typeface="+mn-cs"/>
              </a:rPr>
              <a:t>Endako</a:t>
            </a:r>
            <a:r>
              <a:rPr lang="en-US" sz="1200" kern="1200" dirty="0" smtClean="0">
                <a:solidFill>
                  <a:schemeClr val="tx1"/>
                </a:solidFill>
                <a:latin typeface="+mn-lt"/>
                <a:ea typeface="+mn-ea"/>
                <a:cs typeface="+mn-cs"/>
              </a:rPr>
              <a:t> is also using </a:t>
            </a:r>
            <a:r>
              <a:rPr lang="en-US" sz="1200" kern="1200" dirty="0" err="1" smtClean="0">
                <a:solidFill>
                  <a:schemeClr val="tx1"/>
                </a:solidFill>
                <a:latin typeface="+mn-lt"/>
                <a:ea typeface="+mn-ea"/>
                <a:cs typeface="+mn-cs"/>
              </a:rPr>
              <a:t>IsaMill</a:t>
            </a:r>
            <a:r>
              <a:rPr lang="en-US" sz="1200" kern="1200" dirty="0" smtClean="0">
                <a:solidFill>
                  <a:schemeClr val="tx1"/>
                </a:solidFill>
                <a:latin typeface="+mn-lt"/>
                <a:ea typeface="+mn-ea"/>
                <a:cs typeface="+mn-cs"/>
              </a:rPr>
              <a:t> technology).</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For those with an interest, I would</a:t>
            </a:r>
            <a:r>
              <a:rPr lang="en-US" sz="1200" kern="1200" baseline="0" dirty="0" smtClean="0">
                <a:solidFill>
                  <a:schemeClr val="tx1"/>
                </a:solidFill>
                <a:latin typeface="+mn-lt"/>
                <a:ea typeface="+mn-ea"/>
                <a:cs typeface="+mn-cs"/>
              </a:rPr>
              <a:t> encourage you to visit the Mount Milligan web site where you can see an animation that flies you through the plant.</a:t>
            </a:r>
            <a:endParaRPr lang="en-US" sz="1200" kern="1200" dirty="0" smtClean="0">
              <a:solidFill>
                <a:schemeClr val="tx1"/>
              </a:solidFill>
              <a:latin typeface="+mn-lt"/>
              <a:ea typeface="+mn-ea"/>
              <a:cs typeface="+mn-cs"/>
            </a:endParaRPr>
          </a:p>
          <a:p>
            <a:pPr defTabSz="932871">
              <a:defRPr/>
            </a:pPr>
            <a:endParaRPr lang="en-US" baseline="0" dirty="0" smtClean="0"/>
          </a:p>
          <a:p>
            <a:pPr>
              <a:buFont typeface="Arial" pitchFamily="34" charset="0"/>
              <a:buNone/>
            </a:pPr>
            <a:endParaRPr lang="en-US" baseline="0" dirty="0" smtClean="0"/>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F7967F28-4950-43A1-8EEF-AB426AC4313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Jocelyn:</a:t>
            </a:r>
            <a:r>
              <a:rPr lang="en-US" baseline="0" dirty="0" smtClean="0"/>
              <a:t> </a:t>
            </a:r>
            <a:endParaRPr lang="en-US" dirty="0" smtClean="0"/>
          </a:p>
          <a:p>
            <a:endParaRPr lang="en-US" dirty="0" smtClean="0"/>
          </a:p>
          <a:p>
            <a:r>
              <a:rPr lang="en-US" dirty="0" smtClean="0"/>
              <a:t>This shot taken in early January – four months</a:t>
            </a:r>
            <a:r>
              <a:rPr lang="en-US" baseline="0" dirty="0" smtClean="0"/>
              <a:t> </a:t>
            </a:r>
            <a:r>
              <a:rPr lang="en-US" dirty="0" smtClean="0"/>
              <a:t>later -- shows the steel erection.  North American is the main contractor for steel erection</a:t>
            </a:r>
          </a:p>
          <a:p>
            <a:endParaRPr lang="en-US" dirty="0" smtClean="0"/>
          </a:p>
          <a:p>
            <a:r>
              <a:rPr lang="en-US" dirty="0" smtClean="0"/>
              <a:t>Once in production, concentrate will be trucked to a local load out facility for rail transport to the Lower Mainland.  From there the concentrate will be  shipped overseas for final processing</a:t>
            </a:r>
          </a:p>
          <a:p>
            <a:endParaRPr lang="en-US" dirty="0" smtClean="0"/>
          </a:p>
          <a:p>
            <a:r>
              <a:rPr lang="en-US" dirty="0" smtClean="0"/>
              <a:t>To being plant operations we will need to have accumulated 10 million cubic metres of water in the TSF . . . </a:t>
            </a:r>
            <a:endParaRPr lang="en-US" dirty="0"/>
          </a:p>
        </p:txBody>
      </p:sp>
      <p:sp>
        <p:nvSpPr>
          <p:cNvPr id="4" name="Slide Number Placeholder 3"/>
          <p:cNvSpPr>
            <a:spLocks noGrp="1"/>
          </p:cNvSpPr>
          <p:nvPr>
            <p:ph type="sldNum" sz="quarter" idx="10"/>
          </p:nvPr>
        </p:nvSpPr>
        <p:spPr/>
        <p:txBody>
          <a:bodyPr/>
          <a:lstStyle/>
          <a:p>
            <a:fld id="{F7967F28-4950-43A1-8EEF-AB426AC4313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Jocelyn:</a:t>
            </a:r>
            <a:r>
              <a:rPr lang="en-US" baseline="0" dirty="0" smtClean="0"/>
              <a:t> </a:t>
            </a:r>
            <a:endParaRPr lang="en-US" dirty="0" smtClean="0"/>
          </a:p>
          <a:p>
            <a:endParaRPr lang="en-US" dirty="0" smtClean="0"/>
          </a:p>
          <a:p>
            <a:r>
              <a:rPr lang="en-US" dirty="0" smtClean="0"/>
              <a:t>In</a:t>
            </a:r>
            <a:r>
              <a:rPr lang="en-US" baseline="0" dirty="0" smtClean="0"/>
              <a:t> </a:t>
            </a:r>
            <a:r>
              <a:rPr lang="en-US" dirty="0" smtClean="0"/>
              <a:t>2011,  water accumulated 4 m cubic metres</a:t>
            </a:r>
            <a:r>
              <a:rPr lang="en-US" baseline="0" dirty="0" smtClean="0"/>
              <a:t> and with the heavy snowfall this past winter we are optimistic that  this year’s freshet will allow us to capture additional water in the TSF</a:t>
            </a:r>
          </a:p>
          <a:p>
            <a:endParaRPr lang="en-US" baseline="0" dirty="0" smtClean="0"/>
          </a:p>
          <a:p>
            <a:r>
              <a:rPr lang="en-US" baseline="0" dirty="0" smtClean="0"/>
              <a:t>In this photo, you can see the start of the 10 km TSF perimeter road</a:t>
            </a:r>
          </a:p>
          <a:p>
            <a:endParaRPr lang="en-US" baseline="0" dirty="0" smtClean="0"/>
          </a:p>
          <a:p>
            <a:r>
              <a:rPr lang="en-US" baseline="0" dirty="0" smtClean="0"/>
              <a:t>Project footprint 4 km x 3 km very small footprint is enabled by the compact design</a:t>
            </a:r>
          </a:p>
          <a:p>
            <a:endParaRPr lang="en-US" baseline="0" dirty="0" smtClean="0"/>
          </a:p>
          <a:p>
            <a:pPr defTabSz="932871">
              <a:defRPr/>
            </a:pPr>
            <a:r>
              <a:rPr lang="en-US" baseline="0" dirty="0" smtClean="0"/>
              <a:t>Unique feature of the project no waste dumps – waste rock will be used for the ongoing construction of the TSF as we raise the elevation of the dam</a:t>
            </a:r>
          </a:p>
          <a:p>
            <a:pPr defTabSz="932871">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967F28-4950-43A1-8EEF-AB426AC4313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chemeClr val="tx2"/>
                </a:solidFill>
                <a:latin typeface="Lucida San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839183-380C-4D40-938F-06E07B3687AC}" type="slidenum">
              <a:rPr lang="en-US" smtClean="0"/>
              <a:pPr/>
              <a:t>‹#›</a:t>
            </a:fld>
            <a:endParaRPr lang="en-US" dirty="0"/>
          </a:p>
        </p:txBody>
      </p:sp>
      <p:pic>
        <p:nvPicPr>
          <p:cNvPr id="8" name="Picture 7" descr="_DXT8013.jpg"/>
          <p:cNvPicPr>
            <a:picLocks noChangeAspect="1"/>
          </p:cNvPicPr>
          <p:nvPr userDrawn="1"/>
        </p:nvPicPr>
        <p:blipFill>
          <a:blip r:embed="rId2" cstate="print"/>
          <a:stretch>
            <a:fillRect/>
          </a:stretch>
        </p:blipFill>
        <p:spPr>
          <a:xfrm>
            <a:off x="3884827" y="5942838"/>
            <a:ext cx="1296774" cy="914400"/>
          </a:xfrm>
          <a:prstGeom prst="rect">
            <a:avLst/>
          </a:prstGeom>
        </p:spPr>
      </p:pic>
      <p:pic>
        <p:nvPicPr>
          <p:cNvPr id="12" name="Picture 11" descr="_DXT8162.jpg"/>
          <p:cNvPicPr>
            <a:picLocks noChangeAspect="1"/>
          </p:cNvPicPr>
          <p:nvPr userDrawn="1"/>
        </p:nvPicPr>
        <p:blipFill>
          <a:blip r:embed="rId3" cstate="print"/>
          <a:stretch>
            <a:fillRect/>
          </a:stretch>
        </p:blipFill>
        <p:spPr>
          <a:xfrm>
            <a:off x="0" y="5943752"/>
            <a:ext cx="1295400" cy="912572"/>
          </a:xfrm>
          <a:prstGeom prst="rect">
            <a:avLst/>
          </a:prstGeom>
        </p:spPr>
      </p:pic>
      <p:pic>
        <p:nvPicPr>
          <p:cNvPr id="13" name="Picture 12" descr="_DXT8091.jpg"/>
          <p:cNvPicPr>
            <a:picLocks noChangeAspect="1"/>
          </p:cNvPicPr>
          <p:nvPr userDrawn="1"/>
        </p:nvPicPr>
        <p:blipFill>
          <a:blip r:embed="rId4" cstate="print"/>
          <a:stretch>
            <a:fillRect/>
          </a:stretch>
        </p:blipFill>
        <p:spPr>
          <a:xfrm>
            <a:off x="2588968" y="5942838"/>
            <a:ext cx="1297232" cy="914400"/>
          </a:xfrm>
          <a:prstGeom prst="rect">
            <a:avLst/>
          </a:prstGeom>
        </p:spPr>
      </p:pic>
      <p:pic>
        <p:nvPicPr>
          <p:cNvPr id="15" name="Picture 14" descr="DSC_2646.jpg"/>
          <p:cNvPicPr>
            <a:picLocks noChangeAspect="1"/>
          </p:cNvPicPr>
          <p:nvPr userDrawn="1"/>
        </p:nvPicPr>
        <p:blipFill>
          <a:blip r:embed="rId5" cstate="print"/>
          <a:stretch>
            <a:fillRect/>
          </a:stretch>
        </p:blipFill>
        <p:spPr>
          <a:xfrm>
            <a:off x="6476543" y="5942838"/>
            <a:ext cx="1295857" cy="914400"/>
          </a:xfrm>
          <a:prstGeom prst="rect">
            <a:avLst/>
          </a:prstGeom>
        </p:spPr>
      </p:pic>
      <p:pic>
        <p:nvPicPr>
          <p:cNvPr id="16" name="Picture 15" descr="_DXT7948.jpg"/>
          <p:cNvPicPr>
            <a:picLocks noChangeAspect="1"/>
          </p:cNvPicPr>
          <p:nvPr userDrawn="1"/>
        </p:nvPicPr>
        <p:blipFill>
          <a:blip r:embed="rId6" cstate="print"/>
          <a:stretch>
            <a:fillRect/>
          </a:stretch>
        </p:blipFill>
        <p:spPr>
          <a:xfrm>
            <a:off x="1295400" y="5943600"/>
            <a:ext cx="1295400" cy="914400"/>
          </a:xfrm>
          <a:prstGeom prst="rect">
            <a:avLst/>
          </a:prstGeom>
        </p:spPr>
      </p:pic>
      <p:pic>
        <p:nvPicPr>
          <p:cNvPr id="17" name="Picture 16" descr="_DXT8017.jpg"/>
          <p:cNvPicPr>
            <a:picLocks noChangeAspect="1"/>
          </p:cNvPicPr>
          <p:nvPr userDrawn="1"/>
        </p:nvPicPr>
        <p:blipFill>
          <a:blip r:embed="rId7" cstate="print"/>
          <a:stretch>
            <a:fillRect/>
          </a:stretch>
        </p:blipFill>
        <p:spPr>
          <a:xfrm>
            <a:off x="7772400" y="5942838"/>
            <a:ext cx="1371600" cy="914400"/>
          </a:xfrm>
          <a:prstGeom prst="rect">
            <a:avLst/>
          </a:prstGeom>
        </p:spPr>
      </p:pic>
      <p:pic>
        <p:nvPicPr>
          <p:cNvPr id="18" name="Picture 17" descr="_DXT8195.jpg"/>
          <p:cNvPicPr>
            <a:picLocks noChangeAspect="1"/>
          </p:cNvPicPr>
          <p:nvPr userDrawn="1"/>
        </p:nvPicPr>
        <p:blipFill>
          <a:blip r:embed="rId8" cstate="print"/>
          <a:stretch>
            <a:fillRect/>
          </a:stretch>
        </p:blipFill>
        <p:spPr>
          <a:xfrm>
            <a:off x="5180685" y="5942838"/>
            <a:ext cx="1296315" cy="914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839183-380C-4D40-938F-06E07B3687A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839183-380C-4D40-938F-06E07B3687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838200"/>
            <a:ext cx="6629400" cy="1143000"/>
          </a:xfrm>
        </p:spPr>
        <p:txBody>
          <a:bodyPr/>
          <a:lstStyle>
            <a:lvl1pPr algn="r">
              <a:defRPr b="1">
                <a:solidFill>
                  <a:srgbClr val="0033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7" name="Picture 6" descr="MtMilligan_logo-clr.jpg"/>
          <p:cNvPicPr/>
          <p:nvPr userDrawn="1"/>
        </p:nvPicPr>
        <p:blipFill>
          <a:blip r:embed="rId2" cstate="print"/>
          <a:srcRect t="12315" r="10901" b="12808"/>
          <a:stretch>
            <a:fillRect/>
          </a:stretch>
        </p:blipFill>
        <p:spPr>
          <a:xfrm>
            <a:off x="381000" y="228600"/>
            <a:ext cx="2047875" cy="1162050"/>
          </a:xfrm>
          <a:prstGeom prst="rect">
            <a:avLst/>
          </a:prstGeom>
        </p:spPr>
      </p:pic>
      <p:sp>
        <p:nvSpPr>
          <p:cNvPr id="8" name="Rectangle 7"/>
          <p:cNvSpPr/>
          <p:nvPr userDrawn="1"/>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stretch>
            <a:fillRect/>
          </a:stretch>
        </p:blipFill>
        <p:spPr>
          <a:xfrm>
            <a:off x="7696200" y="6143288"/>
            <a:ext cx="1143000" cy="571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839183-380C-4D40-938F-06E07B3687A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839183-380C-4D40-938F-06E07B3687A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839183-380C-4D40-938F-06E07B3687A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839183-380C-4D40-938F-06E07B3687AC}" type="slidenum">
              <a:rPr lang="en-US" smtClean="0"/>
              <a:pPr/>
              <a:t>‹#›</a:t>
            </a:fld>
            <a:endParaRPr lang="en-US" dirty="0"/>
          </a:p>
        </p:txBody>
      </p:sp>
      <p:sp>
        <p:nvSpPr>
          <p:cNvPr id="6" name="Content Placeholder 2"/>
          <p:cNvSpPr>
            <a:spLocks noGrp="1"/>
          </p:cNvSpPr>
          <p:nvPr userDrawn="1"/>
        </p:nvSpPr>
        <p:spPr>
          <a:xfrm>
            <a:off x="457200" y="1623219"/>
            <a:ext cx="8229600" cy="3611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Lucida San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Lucida San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Lucida 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21578A"/>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839183-380C-4D40-938F-06E07B3687AC}" type="slidenum">
              <a:rPr lang="en-US" smtClean="0"/>
              <a:pPr/>
              <a:t>‹#›</a:t>
            </a:fld>
            <a:endParaRPr lang="en-US" dirty="0"/>
          </a:p>
        </p:txBody>
      </p:sp>
      <p:sp>
        <p:nvSpPr>
          <p:cNvPr id="5" name="Content Placeholder 2"/>
          <p:cNvSpPr>
            <a:spLocks noGrp="1"/>
          </p:cNvSpPr>
          <p:nvPr userDrawn="1"/>
        </p:nvSpPr>
        <p:spPr>
          <a:xfrm>
            <a:off x="457200" y="1623219"/>
            <a:ext cx="8229600" cy="3611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Lucida San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Lucida San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Lucida 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21578A"/>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839183-380C-4D40-938F-06E07B3687A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0338E-1817-4450-BBBB-7FF03711452E}" type="datetimeFigureOut">
              <a:rPr lang="en-US" smtClean="0"/>
              <a:pPr/>
              <a:t>4/23/2012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839183-380C-4D40-938F-06E07B3687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0338E-1817-4450-BBBB-7FF03711452E}" type="datetimeFigureOut">
              <a:rPr lang="en-US" smtClean="0"/>
              <a:pPr/>
              <a:t>4/23/2012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39183-380C-4D40-938F-06E07B3687AC}" type="slidenum">
              <a:rPr lang="en-US" smtClean="0"/>
              <a:pPr/>
              <a:t>‹#›</a:t>
            </a:fld>
            <a:endParaRPr lang="en-US" dirty="0"/>
          </a:p>
        </p:txBody>
      </p:sp>
      <p:pic>
        <p:nvPicPr>
          <p:cNvPr id="7" name="Picture 6" descr="MtMilligan_logo-clr.jpg"/>
          <p:cNvPicPr/>
          <p:nvPr/>
        </p:nvPicPr>
        <p:blipFill>
          <a:blip r:embed="rId13" cstate="print"/>
          <a:srcRect t="12315" r="10901" b="12808"/>
          <a:stretch>
            <a:fillRect/>
          </a:stretch>
        </p:blipFill>
        <p:spPr>
          <a:xfrm>
            <a:off x="381000" y="228600"/>
            <a:ext cx="2047875" cy="1162050"/>
          </a:xfrm>
          <a:prstGeom prst="rect">
            <a:avLst/>
          </a:prstGeom>
          <a:ln w="57150">
            <a:noFill/>
          </a:ln>
        </p:spPr>
      </p:pic>
      <p:sp>
        <p:nvSpPr>
          <p:cNvPr id="9" name="Rectangle 8"/>
          <p:cNvSpPr/>
          <p:nvPr/>
        </p:nvSpPr>
        <p:spPr>
          <a:xfrm>
            <a:off x="2438400" y="152400"/>
            <a:ext cx="6248400" cy="1295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0" y="1447800"/>
            <a:ext cx="9144000" cy="45720"/>
          </a:xfrm>
          <a:prstGeom prst="rect">
            <a:avLst/>
          </a:prstGeom>
          <a:solidFill>
            <a:srgbClr val="21578A"/>
          </a:solidFill>
        </p:spPr>
        <p:txBody>
          <a:bodyPr wrap="squar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Lucida San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Lucida San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Lucida 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hyperlink" Target="http://www.mtmilligan.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thompsoncreekmetal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525963"/>
          </a:xfrm>
        </p:spPr>
        <p:txBody>
          <a:bodyPr/>
          <a:lstStyle/>
          <a:p>
            <a:pPr algn="ctr">
              <a:buNone/>
            </a:pPr>
            <a:endParaRPr lang="en-US" dirty="0" smtClean="0"/>
          </a:p>
          <a:p>
            <a:pPr algn="ctr">
              <a:buNone/>
            </a:pPr>
            <a:r>
              <a:rPr lang="en-US" sz="4800" b="1" dirty="0" smtClean="0">
                <a:solidFill>
                  <a:srgbClr val="003399"/>
                </a:solidFill>
                <a:latin typeface="Arial" pitchFamily="34" charset="0"/>
                <a:cs typeface="Arial" pitchFamily="34" charset="0"/>
              </a:rPr>
              <a:t>BUILDING A SUSTAINABLE MINE</a:t>
            </a:r>
          </a:p>
          <a:p>
            <a:pPr algn="ctr">
              <a:buNone/>
            </a:pPr>
            <a:endParaRPr lang="en-US" sz="4800" b="1" dirty="0" smtClean="0">
              <a:solidFill>
                <a:srgbClr val="003399"/>
              </a:solidFill>
              <a:latin typeface="Arial" pitchFamily="34" charset="0"/>
              <a:cs typeface="Arial" pitchFamily="34" charset="0"/>
            </a:endParaRPr>
          </a:p>
          <a:p>
            <a:pPr algn="ctr">
              <a:buNone/>
            </a:pPr>
            <a:r>
              <a:rPr lang="en-US" b="1" dirty="0" smtClean="0">
                <a:solidFill>
                  <a:srgbClr val="003399"/>
                </a:solidFill>
                <a:latin typeface="Arial" pitchFamily="34" charset="0"/>
                <a:cs typeface="Arial" pitchFamily="34" charset="0"/>
              </a:rPr>
              <a:t>UNBC April 2012</a:t>
            </a:r>
            <a:endParaRPr lang="en-US" sz="2800" b="1" dirty="0">
              <a:solidFill>
                <a:srgbClr val="003399"/>
              </a:solidFill>
              <a:latin typeface="Arial" pitchFamily="34" charset="0"/>
              <a:cs typeface="Arial" pitchFamily="34" charset="0"/>
            </a:endParaRPr>
          </a:p>
        </p:txBody>
      </p:sp>
      <p:pic>
        <p:nvPicPr>
          <p:cNvPr id="3" name="Picture 2" descr="_D3S7029.JPG"/>
          <p:cNvPicPr>
            <a:picLocks noChangeAspect="1"/>
          </p:cNvPicPr>
          <p:nvPr/>
        </p:nvPicPr>
        <p:blipFill>
          <a:blip r:embed="rId3" cstate="print"/>
          <a:stretch>
            <a:fillRect/>
          </a:stretch>
        </p:blipFill>
        <p:spPr>
          <a:xfrm>
            <a:off x="0" y="6096000"/>
            <a:ext cx="1236767" cy="822960"/>
          </a:xfrm>
          <a:prstGeom prst="rect">
            <a:avLst/>
          </a:prstGeom>
        </p:spPr>
      </p:pic>
      <p:pic>
        <p:nvPicPr>
          <p:cNvPr id="4" name="Picture 3" descr="cr_9[1].jpg"/>
          <p:cNvPicPr>
            <a:picLocks noChangeAspect="1"/>
          </p:cNvPicPr>
          <p:nvPr/>
        </p:nvPicPr>
        <p:blipFill>
          <a:blip r:embed="rId4" cstate="print"/>
          <a:stretch>
            <a:fillRect/>
          </a:stretch>
        </p:blipFill>
        <p:spPr>
          <a:xfrm>
            <a:off x="1219200" y="6111240"/>
            <a:ext cx="822960" cy="822960"/>
          </a:xfrm>
          <a:prstGeom prst="rect">
            <a:avLst/>
          </a:prstGeom>
        </p:spPr>
      </p:pic>
      <p:pic>
        <p:nvPicPr>
          <p:cNvPr id="7" name="Picture 6" descr="IMG_0116.JPG"/>
          <p:cNvPicPr>
            <a:picLocks noChangeAspect="1"/>
          </p:cNvPicPr>
          <p:nvPr/>
        </p:nvPicPr>
        <p:blipFill>
          <a:blip r:embed="rId5" cstate="print"/>
          <a:stretch>
            <a:fillRect/>
          </a:stretch>
        </p:blipFill>
        <p:spPr>
          <a:xfrm>
            <a:off x="2057400" y="6111240"/>
            <a:ext cx="1234440" cy="8229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629400" cy="1143000"/>
          </a:xfrm>
        </p:spPr>
        <p:txBody>
          <a:bodyPr/>
          <a:lstStyle/>
          <a:p>
            <a:r>
              <a:rPr lang="en-US" dirty="0" smtClean="0"/>
              <a:t>POWERLINE</a:t>
            </a:r>
            <a:endParaRPr lang="en-US" dirty="0"/>
          </a:p>
        </p:txBody>
      </p:sp>
      <p:pic>
        <p:nvPicPr>
          <p:cNvPr id="5" name="Picture 4" descr="PL wire Dec 30.JPG"/>
          <p:cNvPicPr>
            <a:picLocks noChangeAspect="1"/>
          </p:cNvPicPr>
          <p:nvPr/>
        </p:nvPicPr>
        <p:blipFill>
          <a:blip r:embed="rId3" cstate="print"/>
          <a:srcRect t="3623" r="11957"/>
          <a:stretch>
            <a:fillRect/>
          </a:stretch>
        </p:blipFill>
        <p:spPr>
          <a:xfrm>
            <a:off x="-15240" y="15240"/>
            <a:ext cx="7406640" cy="6080760"/>
          </a:xfrm>
          <a:prstGeom prst="rect">
            <a:avLst/>
          </a:prstGeom>
        </p:spPr>
      </p:pic>
      <p:pic>
        <p:nvPicPr>
          <p:cNvPr id="4" name="Content Placeholder 3" descr="cr_9[1].jpg"/>
          <p:cNvPicPr>
            <a:picLocks noGrp="1" noChangeAspect="1"/>
          </p:cNvPicPr>
          <p:nvPr>
            <p:ph idx="1"/>
          </p:nvPr>
        </p:nvPicPr>
        <p:blipFill>
          <a:blip r:embed="rId4" cstate="print"/>
          <a:stretch>
            <a:fillRect/>
          </a:stretch>
        </p:blipFill>
        <p:spPr>
          <a:xfrm>
            <a:off x="7223760" y="533400"/>
            <a:ext cx="1920240" cy="1920240"/>
          </a:xfrm>
        </p:spPr>
      </p:pic>
      <p:sp>
        <p:nvSpPr>
          <p:cNvPr id="6" name="Rectangle 5"/>
          <p:cNvSpPr/>
          <p:nvPr/>
        </p:nvSpPr>
        <p:spPr>
          <a:xfrm>
            <a:off x="152400" y="6172200"/>
            <a:ext cx="3000693" cy="769441"/>
          </a:xfrm>
          <a:prstGeom prst="rect">
            <a:avLst/>
          </a:prstGeom>
        </p:spPr>
        <p:txBody>
          <a:bodyPr wrap="none">
            <a:spAutoFit/>
          </a:bodyPr>
          <a:lstStyle/>
          <a:p>
            <a:r>
              <a:rPr lang="en-US" sz="4400" b="1" dirty="0" smtClean="0">
                <a:solidFill>
                  <a:schemeClr val="bg1"/>
                </a:solidFill>
                <a:latin typeface="+mj-lt"/>
              </a:rPr>
              <a:t>POWERLINE</a:t>
            </a:r>
            <a:endParaRPr lang="en-US" sz="28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629400" cy="1143000"/>
          </a:xfrm>
        </p:spPr>
        <p:txBody>
          <a:bodyPr/>
          <a:lstStyle/>
          <a:p>
            <a:pPr algn="r"/>
            <a:r>
              <a:rPr lang="en-US" b="1" dirty="0" smtClean="0">
                <a:solidFill>
                  <a:schemeClr val="tx2"/>
                </a:solidFill>
              </a:rPr>
              <a:t>MONITORING</a:t>
            </a:r>
            <a:endParaRPr lang="en-US" b="1" dirty="0">
              <a:solidFill>
                <a:schemeClr val="tx2"/>
              </a:solidFill>
            </a:endParaRPr>
          </a:p>
        </p:txBody>
      </p:sp>
      <p:sp>
        <p:nvSpPr>
          <p:cNvPr id="6" name="Content Placeholder 5"/>
          <p:cNvSpPr>
            <a:spLocks noGrp="1"/>
          </p:cNvSpPr>
          <p:nvPr>
            <p:ph idx="1"/>
          </p:nvPr>
        </p:nvSpPr>
        <p:spPr/>
        <p:txBody>
          <a:bodyPr/>
          <a:lstStyle/>
          <a:p>
            <a:pPr>
              <a:buNone/>
            </a:pPr>
            <a:endParaRPr lang="en-US" dirty="0" smtClean="0"/>
          </a:p>
          <a:p>
            <a:endParaRPr lang="en-US" dirty="0" smtClean="0"/>
          </a:p>
          <a:p>
            <a:endParaRPr lang="en-US" dirty="0"/>
          </a:p>
        </p:txBody>
      </p:sp>
      <p:sp>
        <p:nvSpPr>
          <p:cNvPr id="7" name="Rectangle 6"/>
          <p:cNvSpPr/>
          <p:nvPr/>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bg1"/>
                </a:solidFill>
                <a:latin typeface="+mj-lt"/>
              </a:rPr>
              <a:t>MONITORING</a:t>
            </a:r>
            <a:endParaRPr lang="en-US" sz="4400" b="1" dirty="0">
              <a:latin typeface="+mj-lt"/>
            </a:endParaRPr>
          </a:p>
        </p:txBody>
      </p:sp>
      <p:pic>
        <p:nvPicPr>
          <p:cNvPr id="8" name="Picture 7"/>
          <p:cNvPicPr>
            <a:picLocks noChangeAspect="1"/>
          </p:cNvPicPr>
          <p:nvPr/>
        </p:nvPicPr>
        <p:blipFill>
          <a:blip r:embed="rId3" cstate="print"/>
          <a:stretch>
            <a:fillRect/>
          </a:stretch>
        </p:blipFill>
        <p:spPr>
          <a:xfrm>
            <a:off x="7696200" y="6143288"/>
            <a:ext cx="1143000" cy="571500"/>
          </a:xfrm>
          <a:prstGeom prst="rect">
            <a:avLst/>
          </a:prstGeom>
        </p:spPr>
      </p:pic>
      <p:pic>
        <p:nvPicPr>
          <p:cNvPr id="11" name="Picture 10" descr="IMG_0272.JPG"/>
          <p:cNvPicPr>
            <a:picLocks noChangeAspect="1"/>
          </p:cNvPicPr>
          <p:nvPr/>
        </p:nvPicPr>
        <p:blipFill>
          <a:blip r:embed="rId4" cstate="print"/>
          <a:stretch>
            <a:fillRect/>
          </a:stretch>
        </p:blipFill>
        <p:spPr>
          <a:xfrm>
            <a:off x="0" y="0"/>
            <a:ext cx="9144000" cy="6096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ruck driver.bmp"/>
          <p:cNvPicPr>
            <a:picLocks noGrp="1" noChangeAspect="1"/>
          </p:cNvPicPr>
          <p:nvPr>
            <p:ph type="pic" idx="1"/>
          </p:nvPr>
        </p:nvPicPr>
        <p:blipFill>
          <a:blip r:embed="rId3" cstate="print"/>
          <a:srcRect l="12500" r="12500"/>
          <a:stretch>
            <a:fillRect/>
          </a:stretch>
        </p:blipFill>
        <p:spPr>
          <a:xfrm>
            <a:off x="3657600" y="1447800"/>
            <a:ext cx="5486400" cy="4114800"/>
          </a:xfrm>
        </p:spPr>
      </p:pic>
      <p:sp>
        <p:nvSpPr>
          <p:cNvPr id="10" name="Rectangle 9"/>
          <p:cNvSpPr/>
          <p:nvPr/>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bg1"/>
                </a:solidFill>
                <a:latin typeface="+mj-lt"/>
              </a:rPr>
              <a:t>JOBS &amp; OPPORTUNITIES</a:t>
            </a:r>
            <a:endParaRPr lang="en-US" sz="4400" b="1" dirty="0">
              <a:latin typeface="+mj-lt"/>
            </a:endParaRPr>
          </a:p>
        </p:txBody>
      </p:sp>
      <p:pic>
        <p:nvPicPr>
          <p:cNvPr id="11" name="Picture 10"/>
          <p:cNvPicPr>
            <a:picLocks noChangeAspect="1"/>
          </p:cNvPicPr>
          <p:nvPr/>
        </p:nvPicPr>
        <p:blipFill>
          <a:blip r:embed="rId4" cstate="print"/>
          <a:stretch>
            <a:fillRect/>
          </a:stretch>
        </p:blipFill>
        <p:spPr>
          <a:xfrm>
            <a:off x="7696200" y="6143288"/>
            <a:ext cx="1143000" cy="571500"/>
          </a:xfrm>
          <a:prstGeom prst="rect">
            <a:avLst/>
          </a:prstGeom>
        </p:spPr>
      </p:pic>
      <p:pic>
        <p:nvPicPr>
          <p:cNvPr id="12" name="Picture 11" descr="IMG_0116.JPG"/>
          <p:cNvPicPr>
            <a:picLocks noChangeAspect="1"/>
          </p:cNvPicPr>
          <p:nvPr/>
        </p:nvPicPr>
        <p:blipFill>
          <a:blip r:embed="rId5" cstate="print"/>
          <a:srcRect l="19753" r="4938"/>
          <a:stretch>
            <a:fillRect/>
          </a:stretch>
        </p:blipFill>
        <p:spPr>
          <a:xfrm>
            <a:off x="0" y="1447800"/>
            <a:ext cx="4572000" cy="4114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bg1"/>
                </a:solidFill>
                <a:latin typeface="+mj-lt"/>
              </a:rPr>
              <a:t>POST SECONDARY TRAINING </a:t>
            </a:r>
            <a:endParaRPr lang="en-US" sz="4400" b="1" dirty="0">
              <a:latin typeface="+mj-lt"/>
            </a:endParaRPr>
          </a:p>
        </p:txBody>
      </p:sp>
      <p:pic>
        <p:nvPicPr>
          <p:cNvPr id="11" name="Picture 10"/>
          <p:cNvPicPr>
            <a:picLocks noChangeAspect="1"/>
          </p:cNvPicPr>
          <p:nvPr/>
        </p:nvPicPr>
        <p:blipFill>
          <a:blip r:embed="rId3" cstate="print"/>
          <a:stretch>
            <a:fillRect/>
          </a:stretch>
        </p:blipFill>
        <p:spPr>
          <a:xfrm>
            <a:off x="7696200" y="6143288"/>
            <a:ext cx="1143000" cy="571500"/>
          </a:xfrm>
          <a:prstGeom prst="rect">
            <a:avLst/>
          </a:prstGeom>
        </p:spPr>
      </p:pic>
      <p:pic>
        <p:nvPicPr>
          <p:cNvPr id="9" name="Picture 8" descr="photo (13).JPG"/>
          <p:cNvPicPr>
            <a:picLocks noChangeAspect="1"/>
          </p:cNvPicPr>
          <p:nvPr/>
        </p:nvPicPr>
        <p:blipFill>
          <a:blip r:embed="rId4" cstate="print"/>
          <a:stretch>
            <a:fillRect/>
          </a:stretch>
        </p:blipFill>
        <p:spPr>
          <a:xfrm>
            <a:off x="0" y="1447800"/>
            <a:ext cx="9144000" cy="4648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bg1"/>
                </a:solidFill>
                <a:latin typeface="+mj-lt"/>
              </a:rPr>
              <a:t>ELEMENTARY &amp; HIGHSCHOOL TRAINING </a:t>
            </a:r>
            <a:endParaRPr lang="en-US" sz="3600" b="1" dirty="0">
              <a:latin typeface="+mj-lt"/>
            </a:endParaRPr>
          </a:p>
        </p:txBody>
      </p:sp>
      <p:pic>
        <p:nvPicPr>
          <p:cNvPr id="11" name="Picture 10"/>
          <p:cNvPicPr>
            <a:picLocks noChangeAspect="1"/>
          </p:cNvPicPr>
          <p:nvPr/>
        </p:nvPicPr>
        <p:blipFill>
          <a:blip r:embed="rId3" cstate="print"/>
          <a:stretch>
            <a:fillRect/>
          </a:stretch>
        </p:blipFill>
        <p:spPr>
          <a:xfrm>
            <a:off x="7696200" y="6143288"/>
            <a:ext cx="1143000" cy="571500"/>
          </a:xfrm>
          <a:prstGeom prst="rect">
            <a:avLst/>
          </a:prstGeom>
        </p:spPr>
      </p:pic>
      <p:pic>
        <p:nvPicPr>
          <p:cNvPr id="8" name="Picture 7" descr="IMG_2503.JPG"/>
          <p:cNvPicPr>
            <a:picLocks noChangeAspect="1"/>
          </p:cNvPicPr>
          <p:nvPr/>
        </p:nvPicPr>
        <p:blipFill>
          <a:blip r:embed="rId4" cstate="print"/>
          <a:srcRect l="7576" r="9091"/>
          <a:stretch>
            <a:fillRect/>
          </a:stretch>
        </p:blipFill>
        <p:spPr>
          <a:xfrm>
            <a:off x="1905000" y="1524000"/>
            <a:ext cx="5619750" cy="4495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p>
        </p:txBody>
      </p:sp>
      <p:sp>
        <p:nvSpPr>
          <p:cNvPr id="2" name="Title 1"/>
          <p:cNvSpPr>
            <a:spLocks noGrp="1"/>
          </p:cNvSpPr>
          <p:nvPr>
            <p:ph type="title"/>
          </p:nvPr>
        </p:nvSpPr>
        <p:spPr/>
        <p:txBody>
          <a:bodyPr/>
          <a:lstStyle/>
          <a:p>
            <a:pPr algn="r"/>
            <a:r>
              <a:rPr lang="en-US" b="1" dirty="0" smtClean="0">
                <a:solidFill>
                  <a:srgbClr val="003399"/>
                </a:solidFill>
              </a:rPr>
              <a:t>FIRST NATIONS</a:t>
            </a:r>
            <a:endParaRPr lang="en-US" b="1" dirty="0">
              <a:solidFill>
                <a:srgbClr val="003399"/>
              </a:solidFill>
            </a:endParaRPr>
          </a:p>
        </p:txBody>
      </p:sp>
      <p:sp>
        <p:nvSpPr>
          <p:cNvPr id="11" name="Content Placeholder 10"/>
          <p:cNvSpPr>
            <a:spLocks noGrp="1"/>
          </p:cNvSpPr>
          <p:nvPr>
            <p:ph sz="quarter" idx="4"/>
          </p:nvPr>
        </p:nvSpPr>
        <p:spPr>
          <a:xfrm>
            <a:off x="4873625" y="1676400"/>
            <a:ext cx="4041775" cy="4449763"/>
          </a:xfrm>
        </p:spPr>
        <p:txBody>
          <a:bodyPr>
            <a:normAutofit fontScale="85000" lnSpcReduction="10000"/>
          </a:bodyPr>
          <a:lstStyle/>
          <a:p>
            <a:pPr>
              <a:spcAft>
                <a:spcPts val="1200"/>
              </a:spcAft>
            </a:pPr>
            <a:r>
              <a:rPr lang="en-US" sz="3000" dirty="0" smtClean="0"/>
              <a:t>Working most closely with the McLeod Lake Indian Band, and the band’s member companies </a:t>
            </a:r>
          </a:p>
          <a:p>
            <a:pPr>
              <a:spcAft>
                <a:spcPts val="1200"/>
              </a:spcAft>
            </a:pPr>
            <a:r>
              <a:rPr lang="en-US" sz="3000" dirty="0" smtClean="0"/>
              <a:t>And with the Nak’azdli First Nation  and companies owned by Nak’azdli members </a:t>
            </a:r>
          </a:p>
          <a:p>
            <a:endParaRPr lang="en-US" sz="3000" dirty="0" smtClean="0"/>
          </a:p>
          <a:p>
            <a:endParaRPr lang="en-US" dirty="0"/>
          </a:p>
        </p:txBody>
      </p:sp>
      <p:pic>
        <p:nvPicPr>
          <p:cNvPr id="13" name="Picture 12"/>
          <p:cNvPicPr>
            <a:picLocks noChangeAspect="1"/>
          </p:cNvPicPr>
          <p:nvPr/>
        </p:nvPicPr>
        <p:blipFill>
          <a:blip r:embed="rId3" cstate="print"/>
          <a:stretch>
            <a:fillRect/>
          </a:stretch>
        </p:blipFill>
        <p:spPr>
          <a:xfrm>
            <a:off x="7696200" y="6143288"/>
            <a:ext cx="1143000" cy="571500"/>
          </a:xfrm>
          <a:prstGeom prst="rect">
            <a:avLst/>
          </a:prstGeom>
        </p:spPr>
      </p:pic>
      <p:pic>
        <p:nvPicPr>
          <p:cNvPr id="8" name="Picture 7" descr="Sheri Solonas.jpg"/>
          <p:cNvPicPr>
            <a:picLocks noChangeAspect="1"/>
          </p:cNvPicPr>
          <p:nvPr/>
        </p:nvPicPr>
        <p:blipFill>
          <a:blip r:embed="rId4" cstate="print"/>
          <a:srcRect l="25028" r="15720"/>
          <a:stretch>
            <a:fillRect/>
          </a:stretch>
        </p:blipFill>
        <p:spPr>
          <a:xfrm rot="16200000">
            <a:off x="429375" y="1856626"/>
            <a:ext cx="4170453" cy="39624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b="1" dirty="0" smtClean="0">
                <a:solidFill>
                  <a:srgbClr val="003399"/>
                </a:solidFill>
              </a:rPr>
              <a:t>LOCAL CONTRACTS</a:t>
            </a:r>
            <a:endParaRPr lang="en-US" b="1" dirty="0">
              <a:solidFill>
                <a:srgbClr val="003399"/>
              </a:solidFill>
            </a:endParaRPr>
          </a:p>
        </p:txBody>
      </p:sp>
      <p:pic>
        <p:nvPicPr>
          <p:cNvPr id="6" name="Picture 5" descr="IMG_0545.JPG"/>
          <p:cNvPicPr>
            <a:picLocks noChangeAspect="1"/>
          </p:cNvPicPr>
          <p:nvPr/>
        </p:nvPicPr>
        <p:blipFill>
          <a:blip r:embed="rId3" cstate="print"/>
          <a:srcRect l="6173" r="9877"/>
          <a:stretch>
            <a:fillRect/>
          </a:stretch>
        </p:blipFill>
        <p:spPr>
          <a:xfrm>
            <a:off x="1981200" y="1600200"/>
            <a:ext cx="5228167" cy="4343400"/>
          </a:xfrm>
          <a:prstGeom prst="rect">
            <a:avLst/>
          </a:prstGeom>
        </p:spPr>
      </p:pic>
      <p:sp>
        <p:nvSpPr>
          <p:cNvPr id="7" name="Rectangle 6"/>
          <p:cNvSpPr/>
          <p:nvPr/>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bg1"/>
                </a:solidFill>
              </a:rPr>
              <a:t>JOBS &amp; OPPORTUNITIES</a:t>
            </a:r>
            <a:endParaRPr lang="en-US" sz="3200" b="1" dirty="0"/>
          </a:p>
        </p:txBody>
      </p:sp>
      <p:pic>
        <p:nvPicPr>
          <p:cNvPr id="8" name="Picture 7"/>
          <p:cNvPicPr>
            <a:picLocks noChangeAspect="1"/>
          </p:cNvPicPr>
          <p:nvPr/>
        </p:nvPicPr>
        <p:blipFill>
          <a:blip r:embed="rId4" cstate="print"/>
          <a:stretch>
            <a:fillRect/>
          </a:stretch>
        </p:blipFill>
        <p:spPr>
          <a:xfrm>
            <a:off x="7696200" y="6143288"/>
            <a:ext cx="1143000" cy="571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SC.jpg"/>
          <p:cNvPicPr>
            <a:picLocks noGrp="1" noChangeAspect="1"/>
          </p:cNvPicPr>
          <p:nvPr>
            <p:ph idx="1"/>
          </p:nvPr>
        </p:nvPicPr>
        <p:blipFill>
          <a:blip r:embed="rId3" cstate="print"/>
          <a:stretch>
            <a:fillRect/>
          </a:stretch>
        </p:blipFill>
        <p:spPr>
          <a:xfrm>
            <a:off x="13178" y="-106680"/>
            <a:ext cx="9207022" cy="6126480"/>
          </a:xfrm>
        </p:spPr>
      </p:pic>
      <p:sp>
        <p:nvSpPr>
          <p:cNvPr id="5" name="Rectangle 4"/>
          <p:cNvSpPr/>
          <p:nvPr/>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bg1"/>
                </a:solidFill>
              </a:rPr>
              <a:t>ENGAGEMENT</a:t>
            </a:r>
            <a:endParaRPr lang="en-US" sz="3200" b="1" dirty="0"/>
          </a:p>
        </p:txBody>
      </p:sp>
      <p:pic>
        <p:nvPicPr>
          <p:cNvPr id="6" name="Picture 5"/>
          <p:cNvPicPr>
            <a:picLocks noChangeAspect="1"/>
          </p:cNvPicPr>
          <p:nvPr/>
        </p:nvPicPr>
        <p:blipFill>
          <a:blip r:embed="rId4" cstate="print"/>
          <a:stretch>
            <a:fillRect/>
          </a:stretch>
        </p:blipFill>
        <p:spPr>
          <a:xfrm>
            <a:off x="7696200" y="6143288"/>
            <a:ext cx="1143000" cy="571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p>
        </p:txBody>
      </p:sp>
      <p:pic>
        <p:nvPicPr>
          <p:cNvPr id="6" name="Picture 5"/>
          <p:cNvPicPr>
            <a:picLocks noChangeAspect="1"/>
          </p:cNvPicPr>
          <p:nvPr/>
        </p:nvPicPr>
        <p:blipFill>
          <a:blip r:embed="rId3" cstate="print"/>
          <a:stretch>
            <a:fillRect/>
          </a:stretch>
        </p:blipFill>
        <p:spPr>
          <a:xfrm>
            <a:off x="7696200" y="6143288"/>
            <a:ext cx="1143000" cy="571500"/>
          </a:xfrm>
          <a:prstGeom prst="rect">
            <a:avLst/>
          </a:prstGeom>
        </p:spPr>
      </p:pic>
      <p:pic>
        <p:nvPicPr>
          <p:cNvPr id="8" name="Picture 7" descr="IMGP8330 (3).jpg"/>
          <p:cNvPicPr>
            <a:picLocks noChangeAspect="1"/>
          </p:cNvPicPr>
          <p:nvPr/>
        </p:nvPicPr>
        <p:blipFill>
          <a:blip r:embed="rId4" cstate="print"/>
          <a:stretch>
            <a:fillRect/>
          </a:stretch>
        </p:blipFill>
        <p:spPr>
          <a:xfrm>
            <a:off x="1600200" y="1524000"/>
            <a:ext cx="6096000" cy="4514614"/>
          </a:xfrm>
          <a:prstGeom prst="rect">
            <a:avLst/>
          </a:prstGeom>
        </p:spPr>
      </p:pic>
      <p:sp>
        <p:nvSpPr>
          <p:cNvPr id="2" name="Rectangle 1"/>
          <p:cNvSpPr/>
          <p:nvPr/>
        </p:nvSpPr>
        <p:spPr>
          <a:xfrm>
            <a:off x="2794288" y="739914"/>
            <a:ext cx="6273512" cy="707886"/>
          </a:xfrm>
          <a:prstGeom prst="rect">
            <a:avLst/>
          </a:prstGeom>
        </p:spPr>
        <p:txBody>
          <a:bodyPr wrap="none">
            <a:spAutoFit/>
          </a:bodyPr>
          <a:lstStyle/>
          <a:p>
            <a:r>
              <a:rPr lang="en-US" sz="4000" b="1" dirty="0">
                <a:solidFill>
                  <a:srgbClr val="003399"/>
                </a:solidFill>
                <a:latin typeface="+mj-lt"/>
              </a:rPr>
              <a:t>COMMUNITY INVOLVEMENT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6629400" cy="1143000"/>
          </a:xfrm>
        </p:spPr>
        <p:txBody>
          <a:bodyPr/>
          <a:lstStyle/>
          <a:p>
            <a:r>
              <a:rPr lang="en-US" dirty="0" smtClean="0"/>
              <a:t>FOR MORE INFORMATION</a:t>
            </a:r>
            <a:endParaRPr lang="en-US" dirty="0"/>
          </a:p>
        </p:txBody>
      </p:sp>
      <p:sp>
        <p:nvSpPr>
          <p:cNvPr id="3" name="Content Placeholder 2"/>
          <p:cNvSpPr>
            <a:spLocks noGrp="1"/>
          </p:cNvSpPr>
          <p:nvPr>
            <p:ph idx="1"/>
          </p:nvPr>
        </p:nvSpPr>
        <p:spPr>
          <a:xfrm>
            <a:off x="457200" y="1951037"/>
            <a:ext cx="8229600" cy="4525963"/>
          </a:xfrm>
        </p:spPr>
        <p:txBody>
          <a:bodyPr/>
          <a:lstStyle/>
          <a:p>
            <a:pPr algn="ctr">
              <a:buNone/>
            </a:pPr>
            <a:endParaRPr lang="en-US" dirty="0" smtClean="0"/>
          </a:p>
          <a:p>
            <a:pPr algn="ctr">
              <a:buNone/>
            </a:pPr>
            <a:r>
              <a:rPr lang="en-US" dirty="0" smtClean="0"/>
              <a:t>Mount Milligan</a:t>
            </a:r>
          </a:p>
          <a:p>
            <a:pPr algn="ctr">
              <a:buNone/>
            </a:pPr>
            <a:r>
              <a:rPr lang="en-US" dirty="0" smtClean="0">
                <a:hlinkClick r:id="rId3"/>
              </a:rPr>
              <a:t>www.mtmilligan.com</a:t>
            </a:r>
            <a:endParaRPr lang="en-US" dirty="0" smtClean="0"/>
          </a:p>
          <a:p>
            <a:pPr algn="ctr">
              <a:buNone/>
            </a:pPr>
            <a:endParaRPr lang="en-US" dirty="0" smtClean="0"/>
          </a:p>
          <a:p>
            <a:pPr algn="ctr">
              <a:buNone/>
            </a:pPr>
            <a:r>
              <a:rPr lang="en-US" dirty="0" smtClean="0"/>
              <a:t>Thompson Creek Metals</a:t>
            </a:r>
          </a:p>
          <a:p>
            <a:pPr algn="ctr">
              <a:buNone/>
            </a:pPr>
            <a:r>
              <a:rPr lang="en-US" dirty="0" smtClean="0">
                <a:hlinkClick r:id="rId4"/>
              </a:rPr>
              <a:t>www.thompsoncreekmetals.com</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p:cNvSpPr>
          <p:nvPr/>
        </p:nvSpPr>
        <p:spPr bwMode="auto">
          <a:xfrm>
            <a:off x="330200" y="1524000"/>
            <a:ext cx="8521700" cy="5056187"/>
          </a:xfrm>
          <a:prstGeom prst="rect">
            <a:avLst/>
          </a:prstGeom>
          <a:noFill/>
          <a:ln w="9525">
            <a:noFill/>
            <a:miter lim="800000"/>
            <a:headEnd/>
            <a:tailEnd/>
          </a:ln>
        </p:spPr>
        <p:txBody>
          <a:bodyPr lIns="0" tIns="0" rIns="0" bIns="0"/>
          <a:lstStyle/>
          <a:p>
            <a:pPr algn="just">
              <a:lnSpc>
                <a:spcPct val="95000"/>
              </a:lnSpc>
              <a:spcAft>
                <a:spcPts val="600"/>
              </a:spcAft>
              <a:buSzPct val="80000"/>
            </a:pPr>
            <a:r>
              <a:rPr lang="en-US" sz="800" dirty="0" smtClean="0">
                <a:solidFill>
                  <a:prstClr val="black"/>
                </a:solidFill>
                <a:latin typeface="Arial" pitchFamily="34" charset="0"/>
                <a:ea typeface="ＭＳ Ｐゴシック" pitchFamily="34" charset="-128"/>
              </a:rPr>
              <a:t>This document contains ‘‘forward-looking information’’ within the meaning of the United States Private Securities Litigation Reform Act of 1995 and applicable Canadian securities legislation which may include, but is not limited to, statements with respect to the future financial or operating performance of the Company, its subsidiaries and its projects, the future price of molybdenum, currency fluctuations, energy price fluctuations, the estimation of mineral reserves and resources, the realization of mineral reserve estimates, the timing and amount of estimated future production, costs of production, capital, operating and exploration expenditures, costs and timing of the development of new deposits, costs and timing of future exploration, requirements for additional capital, government regulation of mining operations, environmental risks, reclamation expenses, title disputes or claims and limitations of insurance coverage. Often, but not always, forward-looking statements can be identified by the use of words such as ‘‘plans’’, ‘‘expects’’, ‘‘is expected’’, ‘‘budget’’, ‘‘scheduled’’, ‘‘estimates’’, ‘‘forecasts’’, ‘‘intends’’, ‘‘anticipates’’, or ‘‘believes’’ or variations (including negative variations) of such words and phrases, or state that certain actions, events or results ‘‘may’’, ‘‘could’’, ‘‘would’’, ‘‘might’’ or ‘‘will’’ be taken, occur or be achieved. Examples of forward looking statements, include, but are not limited to: the ability for the closing conditions to be satisfied in connection with the transactions, the timing for the next steps in the Plan of Arrangement, the fulfillment of the strategic rational behind the transactions, the expected value for Terrane shareholders resulting from the transactions, the production potential at Mt. Milligan, the ability of Thompson Creek to add value to Mt. Milligan, all resource and reserve estimates, the realization of mineral reserve estimates, the ability to adhere to the benchmarks set out in the Mt. Milligan implementation plan, the timing and sources of funds for Thompson Creek’s development of Mt. Milligan, the upside potential at Mt. Milligan, the timing and estimated future production, cash costs and mine life for the Thompson Creek and Endako mines, the timing, estimated future production, cash costs and startup date for production at Mt. Milligan, the estimated annual capacity at Langeloth, Thompson Creek’s pro forma commodity diversity, the market outlooks for molybdenum, copper and gold, the expected mill capacity at Endako following its expansion/modernization and the low sustaining capex for Langeloth over the next decade. </a:t>
            </a:r>
          </a:p>
          <a:p>
            <a:pPr algn="just">
              <a:lnSpc>
                <a:spcPct val="95000"/>
              </a:lnSpc>
              <a:spcAft>
                <a:spcPts val="600"/>
              </a:spcAft>
              <a:buSzPct val="80000"/>
            </a:pPr>
            <a:r>
              <a:rPr lang="en-US" sz="800" dirty="0" smtClean="0">
                <a:solidFill>
                  <a:prstClr val="black"/>
                </a:solidFill>
                <a:latin typeface="Arial" pitchFamily="34" charset="0"/>
                <a:ea typeface="ＭＳ Ｐゴシック" pitchFamily="34" charset="-128"/>
              </a:rPr>
              <a:t>Forward-looking statements involve known and unknown risks, uncertainties and other factors which may cause the actual results, performance or achievements of the Company and/or its subsidiaries to be materially different from any future results, performance or achievements expressed or implied by the forward-looking statements. Such factors include, among others, risks related to general business, economic, competitive, political and social uncertainties including the current global recessionary economic conditions, the associated low molybdenum prices and the levels of disruption and continuing illiquidity in the credit markets; risks related to foreign currency fluctuations; risks related to the volatility of the Company’s share price; changes in environmental regulation; the actual results of current exploration activities; actual results of reclamation activities; conclusions of economic evaluations; changes in project parameters as plans continue to be refined; possible variations of ore grade or recovery rates; impurities and toxic substances in the mined material, failure of plant, equipment or processes to operate as anticipated; the age of the Langeloth Facility; structural integrity and old equipment at the Endako Mine; accidents, labor disputes and other risks of the mining industry; access to skilled labor; relations with employees; dependence upon key management personnel and executives; political instability, insurrection or war; disruption of transportation services; increased transportation costs and delays in obtaining governmental permits and approvals, or financing or in the completion of development or construction activities, as well as those factors discussed in the section entitled ‘‘Risk Factors’’ in the current Annual Report on Form 10-K filed on EDGAR at www.sec.gov and on SEDAR at www.sedar.com. Although the Company has attempted to identify important factors that could cause actual actions, events or results to differ materially from those described in forward-looking statements, there may be other factors that cause actions, events or results to differ from those anticipated, estimated or intended. Forward-looking statements contained herein are made as of the date of this document and the Company disclaims any obligation to update any forward-looking statements, whether as a result of new information, future events or results or otherwise. There can be no assurance that forward-looking statements will prove to be accurate, as actual results and future events could differ materially from those anticipated in such statements. Accordingly, the reader is cautioned not to place undue reliance on forward-looking statements. </a:t>
            </a:r>
            <a:r>
              <a:rPr lang="en-CA" sz="800" dirty="0" smtClean="0">
                <a:solidFill>
                  <a:prstClr val="black"/>
                </a:solidFill>
                <a:latin typeface="Arial" pitchFamily="34" charset="0"/>
                <a:ea typeface="ＭＳ Ｐゴシック" pitchFamily="34" charset="-128"/>
              </a:rPr>
              <a:t>Readers should refer to Thompson Creek’s current Annual Report on Form 10-K which will be</a:t>
            </a:r>
            <a:r>
              <a:rPr lang="en-US" sz="800" dirty="0" smtClean="0">
                <a:solidFill>
                  <a:prstClr val="black"/>
                </a:solidFill>
                <a:latin typeface="Arial" pitchFamily="34" charset="0"/>
                <a:ea typeface="ＭＳ Ｐゴシック" pitchFamily="34" charset="-128"/>
              </a:rPr>
              <a:t> available on SEDAR at www.sedar.com and EDGAR at www.sec.gov</a:t>
            </a:r>
            <a:r>
              <a:rPr lang="en-CA" sz="800" dirty="0" smtClean="0">
                <a:solidFill>
                  <a:prstClr val="black"/>
                </a:solidFill>
                <a:latin typeface="Arial" pitchFamily="34" charset="0"/>
                <a:ea typeface="ＭＳ Ｐゴシック" pitchFamily="34" charset="-128"/>
              </a:rPr>
              <a:t> and other continuous disclosure documents available at www.sedar.com and www.sec.gov for further information on mineral reserves and resources, which is subject to the qualifications and notes set forth therein.</a:t>
            </a:r>
            <a:endParaRPr lang="en-US" sz="800" dirty="0" smtClean="0">
              <a:solidFill>
                <a:prstClr val="black"/>
              </a:solidFill>
              <a:latin typeface="Arial" pitchFamily="34" charset="0"/>
              <a:ea typeface="ＭＳ Ｐゴシック" pitchFamily="34" charset="-128"/>
            </a:endParaRPr>
          </a:p>
          <a:p>
            <a:pPr algn="just">
              <a:lnSpc>
                <a:spcPct val="95000"/>
              </a:lnSpc>
              <a:spcAft>
                <a:spcPts val="600"/>
              </a:spcAft>
              <a:buSzPct val="80000"/>
            </a:pPr>
            <a:r>
              <a:rPr lang="en-US" sz="800" dirty="0" smtClean="0">
                <a:solidFill>
                  <a:prstClr val="black"/>
                </a:solidFill>
                <a:latin typeface="Arial" pitchFamily="34" charset="0"/>
                <a:ea typeface="ＭＳ Ｐゴシック" pitchFamily="34" charset="-128"/>
              </a:rPr>
              <a:t>Cautionary Note to United States Investors Concerning Estimates of Measured, Indicated and Inferred Mineral Resources: This presentation uses the terms “Measured”, “Indicated” and “Inferred” Resources. United States investors are advised that while such terms are recognized and required by Canadian regulations, the United States Securities and Exchange Commission does not recognize them. “Inferred Mineral Resources” have a great amount of uncertainty as to their existence, and as to their economic and legal feasibility. It cannot be assumed that all or any part of an Inferred Mineral Resource will ever be upgraded to a higher category. Under Canadian rules, estimates of Inferred Mineral Resources may not form the basis of feasibility or other economic studies. United States investors are cautioned not to assume that all or any part of Measured or Indicated Mineral Resources will ever be converted into Mineral Reserves. United States investors are also cautioned not to assume that all or any part of an Inferred Mineral Resource exists, or is economically or legally mineable</a:t>
            </a:r>
          </a:p>
          <a:p>
            <a:pPr algn="just">
              <a:lnSpc>
                <a:spcPct val="95000"/>
              </a:lnSpc>
              <a:spcAft>
                <a:spcPts val="600"/>
              </a:spcAft>
              <a:buSzPct val="80000"/>
            </a:pPr>
            <a:r>
              <a:rPr lang="en-US" sz="800" dirty="0" smtClean="0">
                <a:solidFill>
                  <a:prstClr val="black"/>
                </a:solidFill>
                <a:latin typeface="Arial" pitchFamily="34" charset="0"/>
                <a:ea typeface="ＭＳ Ｐゴシック" pitchFamily="34" charset="-128"/>
              </a:rPr>
              <a:t>Darin Labrenz, P. Geo, former Vice President Business Development with Terrane Metals, is the qualified person who prepared or supervised the preparation of the scientific and technical information concerning the Mt. Milligan and Berg projects in this investor presentation.</a:t>
            </a:r>
          </a:p>
          <a:p>
            <a:pPr algn="just">
              <a:lnSpc>
                <a:spcPct val="95000"/>
              </a:lnSpc>
              <a:buSzPct val="80000"/>
            </a:pPr>
            <a:r>
              <a:rPr lang="en-US" sz="800" dirty="0" smtClean="0">
                <a:solidFill>
                  <a:prstClr val="black"/>
                </a:solidFill>
                <a:latin typeface="Arial" pitchFamily="34" charset="0"/>
                <a:ea typeface="ＭＳ Ｐゴシック" pitchFamily="34" charset="-128"/>
              </a:rPr>
              <a:t>All currency figures in US$, except where noted. </a:t>
            </a:r>
          </a:p>
        </p:txBody>
      </p:sp>
      <p:sp>
        <p:nvSpPr>
          <p:cNvPr id="3" name="Rectangle 2"/>
          <p:cNvSpPr txBox="1">
            <a:spLocks/>
          </p:cNvSpPr>
          <p:nvPr/>
        </p:nvSpPr>
        <p:spPr>
          <a:xfrm>
            <a:off x="1676400" y="609600"/>
            <a:ext cx="8229600" cy="8223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3399"/>
                </a:solidFill>
                <a:effectLst/>
                <a:uLnTx/>
                <a:uFillTx/>
                <a:latin typeface="+mj-lt"/>
                <a:ea typeface="+mj-ea"/>
                <a:cs typeface="+mj-cs"/>
              </a:rPr>
              <a:t>CAUTIONARY STATEMENTS</a:t>
            </a:r>
            <a:endParaRPr kumimoji="0" lang="en-CA" sz="4400" b="1" i="0" u="none" strike="noStrike" kern="1200" cap="none" spc="0" normalizeH="0" baseline="0" noProof="0" dirty="0" smtClean="0">
              <a:ln>
                <a:noFill/>
              </a:ln>
              <a:solidFill>
                <a:srgbClr val="00339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rgbClr val="21578A"/>
                </a:solidFill>
              </a:rPr>
              <a:t>PROJECT OVERVIEW</a:t>
            </a:r>
            <a:endParaRPr lang="en-US" b="1" dirty="0">
              <a:solidFill>
                <a:srgbClr val="21578A"/>
              </a:solidFill>
            </a:endParaRPr>
          </a:p>
        </p:txBody>
      </p:sp>
      <p:sp>
        <p:nvSpPr>
          <p:cNvPr id="6" name="Content Placeholder 5"/>
          <p:cNvSpPr>
            <a:spLocks noGrp="1"/>
          </p:cNvSpPr>
          <p:nvPr>
            <p:ph sz="half" idx="1"/>
          </p:nvPr>
        </p:nvSpPr>
        <p:spPr/>
        <p:txBody>
          <a:bodyPr>
            <a:normAutofit/>
          </a:bodyPr>
          <a:lstStyle/>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81000" y="1676400"/>
            <a:ext cx="3739868" cy="4142912"/>
          </a:xfrm>
          <a:prstGeom prst="rect">
            <a:avLst/>
          </a:prstGeom>
          <a:noFill/>
          <a:ln w="9525">
            <a:noFill/>
            <a:miter lim="800000"/>
            <a:headEnd/>
            <a:tailEnd/>
          </a:ln>
        </p:spPr>
      </p:pic>
      <p:sp>
        <p:nvSpPr>
          <p:cNvPr id="5" name="Content Placeholder 4"/>
          <p:cNvSpPr>
            <a:spLocks noGrp="1"/>
          </p:cNvSpPr>
          <p:nvPr>
            <p:ph sz="half" idx="2"/>
          </p:nvPr>
        </p:nvSpPr>
        <p:spPr>
          <a:xfrm>
            <a:off x="4419600" y="1798637"/>
            <a:ext cx="4495800" cy="4525963"/>
          </a:xfrm>
        </p:spPr>
        <p:txBody>
          <a:bodyPr>
            <a:normAutofit/>
          </a:bodyPr>
          <a:lstStyle/>
          <a:p>
            <a:r>
              <a:rPr lang="en-US" sz="2400" dirty="0" smtClean="0"/>
              <a:t>Copper gold deposit</a:t>
            </a:r>
          </a:p>
          <a:p>
            <a:r>
              <a:rPr lang="en-US" sz="2400" dirty="0" smtClean="0"/>
              <a:t>Conventional truck-shovel, open-pit mine</a:t>
            </a:r>
          </a:p>
          <a:p>
            <a:r>
              <a:rPr lang="en-US" sz="2400" dirty="0" smtClean="0"/>
              <a:t>Production forecast: ~81 million pounds of copper &amp;194,500 ounces of gold annually</a:t>
            </a:r>
          </a:p>
          <a:p>
            <a:r>
              <a:rPr lang="en-US" sz="2400" dirty="0" smtClean="0"/>
              <a:t>Estimated 22-year mine life</a:t>
            </a:r>
          </a:p>
          <a:p>
            <a:endParaRPr lang="en-US" dirty="0"/>
          </a:p>
        </p:txBody>
      </p:sp>
      <p:sp>
        <p:nvSpPr>
          <p:cNvPr id="8" name="Rectangle 7"/>
          <p:cNvSpPr/>
          <p:nvPr/>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p>
        </p:txBody>
      </p:sp>
      <p:pic>
        <p:nvPicPr>
          <p:cNvPr id="9" name="Picture 8"/>
          <p:cNvPicPr>
            <a:picLocks noChangeAspect="1"/>
          </p:cNvPicPr>
          <p:nvPr/>
        </p:nvPicPr>
        <p:blipFill>
          <a:blip r:embed="rId4" cstate="print"/>
          <a:stretch>
            <a:fillRect/>
          </a:stretch>
        </p:blipFill>
        <p:spPr>
          <a:xfrm>
            <a:off x="7696200" y="6143288"/>
            <a:ext cx="1143000" cy="571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629400" cy="1143000"/>
          </a:xfrm>
        </p:spPr>
        <p:txBody>
          <a:bodyPr/>
          <a:lstStyle/>
          <a:p>
            <a:r>
              <a:rPr lang="en-US" dirty="0" smtClean="0"/>
              <a:t>SCHEDULE</a:t>
            </a:r>
            <a:endParaRPr lang="en-US" dirty="0"/>
          </a:p>
        </p:txBody>
      </p:sp>
      <p:graphicFrame>
        <p:nvGraphicFramePr>
          <p:cNvPr id="4" name="Content Placeholder 3"/>
          <p:cNvGraphicFramePr>
            <a:graphicFrameLocks noGrp="1"/>
          </p:cNvGraphicFramePr>
          <p:nvPr>
            <p:ph idx="1"/>
          </p:nvPr>
        </p:nvGraphicFramePr>
        <p:xfrm>
          <a:off x="76200" y="1600200"/>
          <a:ext cx="8862060" cy="4419600"/>
        </p:xfrm>
        <a:graphic>
          <a:graphicData uri="http://schemas.openxmlformats.org/drawingml/2006/table">
            <a:tbl>
              <a:tblPr firstRow="1" bandRow="1">
                <a:tableStyleId>{5C22544A-7EE6-4342-B048-85BDC9FD1C3A}</a:tableStyleId>
              </a:tblPr>
              <a:tblGrid>
                <a:gridCol w="4480560"/>
                <a:gridCol w="731520"/>
                <a:gridCol w="381000"/>
                <a:gridCol w="381000"/>
                <a:gridCol w="731520"/>
                <a:gridCol w="731520"/>
                <a:gridCol w="274320"/>
                <a:gridCol w="419100"/>
                <a:gridCol w="731520"/>
              </a:tblGrid>
              <a:tr h="441960">
                <a:tc>
                  <a:txBody>
                    <a:bodyPr/>
                    <a:lstStyle/>
                    <a:p>
                      <a:endParaRPr lang="en-US" dirty="0"/>
                    </a:p>
                  </a:txBody>
                  <a:tcPr/>
                </a:tc>
                <a:tc>
                  <a:txBody>
                    <a:bodyPr/>
                    <a:lstStyle/>
                    <a:p>
                      <a:r>
                        <a:rPr lang="en-US" dirty="0" smtClean="0"/>
                        <a:t>2009</a:t>
                      </a:r>
                      <a:endParaRPr lang="en-US" dirty="0"/>
                    </a:p>
                  </a:txBody>
                  <a:tcPr/>
                </a:tc>
                <a:tc gridSpan="2">
                  <a:txBody>
                    <a:bodyPr/>
                    <a:lstStyle/>
                    <a:p>
                      <a:r>
                        <a:rPr lang="en-US" dirty="0" smtClean="0"/>
                        <a:t>2010</a:t>
                      </a:r>
                      <a:endParaRPr lang="en-US" dirty="0"/>
                    </a:p>
                  </a:txBody>
                  <a:tcPr/>
                </a:tc>
                <a:tc hMerge="1">
                  <a:txBody>
                    <a:bodyPr/>
                    <a:lstStyle/>
                    <a:p>
                      <a:endParaRPr lang="en-US"/>
                    </a:p>
                  </a:txBody>
                  <a:tcPr/>
                </a:tc>
                <a:tc>
                  <a:txBody>
                    <a:bodyPr/>
                    <a:lstStyle/>
                    <a:p>
                      <a:r>
                        <a:rPr lang="en-US" dirty="0" smtClean="0"/>
                        <a:t>2011</a:t>
                      </a:r>
                      <a:endParaRPr lang="en-US" dirty="0"/>
                    </a:p>
                  </a:txBody>
                  <a:tcPr/>
                </a:tc>
                <a:tc>
                  <a:txBody>
                    <a:bodyPr/>
                    <a:lstStyle/>
                    <a:p>
                      <a:r>
                        <a:rPr lang="en-US" dirty="0" smtClean="0"/>
                        <a:t>2012</a:t>
                      </a:r>
                      <a:endParaRPr lang="en-US" dirty="0"/>
                    </a:p>
                  </a:txBody>
                  <a:tcPr/>
                </a:tc>
                <a:tc gridSpan="2">
                  <a:txBody>
                    <a:bodyPr/>
                    <a:lstStyle/>
                    <a:p>
                      <a:r>
                        <a:rPr lang="en-US" dirty="0" smtClean="0"/>
                        <a:t>2013</a:t>
                      </a:r>
                      <a:endParaRPr lang="en-US" dirty="0"/>
                    </a:p>
                  </a:txBody>
                  <a:tcPr/>
                </a:tc>
                <a:tc hMerge="1">
                  <a:txBody>
                    <a:bodyPr/>
                    <a:lstStyle/>
                    <a:p>
                      <a:endParaRPr lang="en-US"/>
                    </a:p>
                  </a:txBody>
                  <a:tcPr/>
                </a:tc>
                <a:tc>
                  <a:txBody>
                    <a:bodyPr/>
                    <a:lstStyle/>
                    <a:p>
                      <a:r>
                        <a:rPr lang="en-US" dirty="0" smtClean="0"/>
                        <a:t>2014</a:t>
                      </a:r>
                      <a:endParaRPr lang="en-US" dirty="0"/>
                    </a:p>
                  </a:txBody>
                  <a:tcPr/>
                </a:tc>
              </a:tr>
              <a:tr h="441960">
                <a:tc>
                  <a:txBody>
                    <a:bodyPr/>
                    <a:lstStyle/>
                    <a:p>
                      <a:r>
                        <a:rPr lang="en-US" sz="2000" dirty="0" smtClean="0"/>
                        <a:t>Environmental assessment/approval</a:t>
                      </a:r>
                      <a:endParaRPr lang="en-US" sz="2000" dirty="0"/>
                    </a:p>
                  </a:txBody>
                  <a:tcPr/>
                </a:tc>
                <a:tc>
                  <a:txBody>
                    <a:bodyPr/>
                    <a:lstStyle/>
                    <a:p>
                      <a:endParaRPr lang="en-US" dirty="0"/>
                    </a:p>
                  </a:txBody>
                  <a:tcPr>
                    <a:solidFill>
                      <a:srgbClr val="003399"/>
                    </a:solidFill>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tc>
                <a:tc>
                  <a:txBody>
                    <a:bodyPr/>
                    <a:lstStyle/>
                    <a:p>
                      <a:endParaRPr lang="en-US" dirty="0"/>
                    </a:p>
                  </a:txBody>
                  <a:tcPr/>
                </a:tc>
                <a:tc gridSpan="2">
                  <a:txBody>
                    <a:bodyPr/>
                    <a:lstStyle/>
                    <a:p>
                      <a:endParaRPr lang="en-US" dirty="0"/>
                    </a:p>
                  </a:txBody>
                  <a:tcPr/>
                </a:tc>
                <a:tc hMerge="1">
                  <a:txBody>
                    <a:bodyPr/>
                    <a:lstStyle/>
                    <a:p>
                      <a:endParaRPr lang="en-US"/>
                    </a:p>
                  </a:txBody>
                  <a:tcPr/>
                </a:tc>
                <a:tc>
                  <a:txBody>
                    <a:bodyPr/>
                    <a:lstStyle/>
                    <a:p>
                      <a:endParaRPr lang="en-US" dirty="0"/>
                    </a:p>
                  </a:txBody>
                  <a:tcPr/>
                </a:tc>
              </a:tr>
              <a:tr h="441960">
                <a:tc>
                  <a:txBody>
                    <a:bodyPr/>
                    <a:lstStyle/>
                    <a:p>
                      <a:r>
                        <a:rPr lang="en-US" sz="2000" dirty="0" smtClean="0"/>
                        <a:t>Environmental monitoring</a:t>
                      </a:r>
                      <a:endParaRPr lang="en-US" sz="2000" dirty="0"/>
                    </a:p>
                  </a:txBody>
                  <a:tcPr/>
                </a:tc>
                <a:tc>
                  <a:txBody>
                    <a:bodyPr/>
                    <a:lstStyle/>
                    <a:p>
                      <a:endParaRPr lang="en-US" dirty="0"/>
                    </a:p>
                  </a:txBody>
                  <a:tcPr>
                    <a:solidFill>
                      <a:srgbClr val="003399"/>
                    </a:solidFill>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solidFill>
                      <a:srgbClr val="003399"/>
                    </a:solidFill>
                  </a:tcPr>
                </a:tc>
                <a:tc>
                  <a:txBody>
                    <a:bodyPr/>
                    <a:lstStyle/>
                    <a:p>
                      <a:endParaRPr lang="en-US" dirty="0"/>
                    </a:p>
                  </a:txBody>
                  <a:tcPr>
                    <a:solidFill>
                      <a:srgbClr val="003399"/>
                    </a:solidFill>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solidFill>
                      <a:srgbClr val="003399"/>
                    </a:solidFill>
                  </a:tcPr>
                </a:tc>
              </a:tr>
              <a:tr h="441960">
                <a:tc>
                  <a:txBody>
                    <a:bodyPr/>
                    <a:lstStyle/>
                    <a:p>
                      <a:r>
                        <a:rPr lang="en-US" sz="2000" dirty="0" smtClean="0"/>
                        <a:t>Community</a:t>
                      </a:r>
                      <a:r>
                        <a:rPr lang="en-US" sz="2000" baseline="0" dirty="0" smtClean="0"/>
                        <a:t> engagement</a:t>
                      </a:r>
                      <a:endParaRPr lang="en-US" sz="2000" dirty="0"/>
                    </a:p>
                  </a:txBody>
                  <a:tcPr/>
                </a:tc>
                <a:tc>
                  <a:txBody>
                    <a:bodyPr/>
                    <a:lstStyle/>
                    <a:p>
                      <a:endParaRPr lang="en-US" dirty="0"/>
                    </a:p>
                  </a:txBody>
                  <a:tcPr>
                    <a:solidFill>
                      <a:srgbClr val="003399"/>
                    </a:solidFill>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solidFill>
                      <a:srgbClr val="003399"/>
                    </a:solidFill>
                  </a:tcPr>
                </a:tc>
                <a:tc>
                  <a:txBody>
                    <a:bodyPr/>
                    <a:lstStyle/>
                    <a:p>
                      <a:endParaRPr lang="en-US" dirty="0"/>
                    </a:p>
                  </a:txBody>
                  <a:tcPr>
                    <a:solidFill>
                      <a:srgbClr val="003399"/>
                    </a:solidFill>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solidFill>
                      <a:srgbClr val="003399"/>
                    </a:solidFill>
                  </a:tcPr>
                </a:tc>
              </a:tr>
              <a:tr h="441960">
                <a:tc>
                  <a:txBody>
                    <a:bodyPr/>
                    <a:lstStyle/>
                    <a:p>
                      <a:r>
                        <a:rPr lang="en-US" sz="2000" dirty="0" smtClean="0"/>
                        <a:t>Engineering</a:t>
                      </a:r>
                      <a:endParaRPr lang="en-US" sz="2000" dirty="0"/>
                    </a:p>
                  </a:txBody>
                  <a:tcPr/>
                </a:tc>
                <a:tc>
                  <a:txBody>
                    <a:bodyPr/>
                    <a:lstStyle/>
                    <a:p>
                      <a:endParaRPr lang="en-US" dirty="0"/>
                    </a:p>
                  </a:txBody>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solidFill>
                      <a:srgbClr val="003399"/>
                    </a:solidFill>
                  </a:tcPr>
                </a:tc>
                <a:tc>
                  <a:txBody>
                    <a:bodyPr/>
                    <a:lstStyle/>
                    <a:p>
                      <a:endParaRPr lang="en-US" dirty="0"/>
                    </a:p>
                  </a:txBody>
                  <a:tcPr>
                    <a:solidFill>
                      <a:srgbClr val="003399"/>
                    </a:solidFill>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tc>
              </a:tr>
              <a:tr h="441960">
                <a:tc>
                  <a:txBody>
                    <a:bodyPr/>
                    <a:lstStyle/>
                    <a:p>
                      <a:r>
                        <a:rPr lang="en-US" sz="2000" dirty="0" smtClean="0"/>
                        <a:t>Procurement</a:t>
                      </a:r>
                      <a:endParaRPr lang="en-US" sz="2000" dirty="0"/>
                    </a:p>
                  </a:txBody>
                  <a:tcPr/>
                </a:tc>
                <a:tc>
                  <a:txBody>
                    <a:bodyPr/>
                    <a:lstStyle/>
                    <a:p>
                      <a:endParaRPr lang="en-US" dirty="0"/>
                    </a:p>
                  </a:txBody>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solidFill>
                      <a:srgbClr val="003399"/>
                    </a:solidFill>
                  </a:tcPr>
                </a:tc>
                <a:tc>
                  <a:txBody>
                    <a:bodyPr/>
                    <a:lstStyle/>
                    <a:p>
                      <a:endParaRPr lang="en-US" dirty="0"/>
                    </a:p>
                  </a:txBody>
                  <a:tcPr>
                    <a:solidFill>
                      <a:srgbClr val="003399"/>
                    </a:solidFill>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tc>
              </a:tr>
              <a:tr h="441960">
                <a:tc>
                  <a:txBody>
                    <a:bodyPr/>
                    <a:lstStyle/>
                    <a:p>
                      <a:r>
                        <a:rPr lang="en-US" sz="2000" dirty="0" smtClean="0"/>
                        <a:t>Construction</a:t>
                      </a:r>
                      <a:endParaRPr lang="en-US" sz="2000"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rgbClr val="003399"/>
                    </a:solidFill>
                  </a:tcPr>
                </a:tc>
                <a:tc>
                  <a:txBody>
                    <a:bodyPr/>
                    <a:lstStyle/>
                    <a:p>
                      <a:endParaRPr lang="en-US" dirty="0"/>
                    </a:p>
                  </a:txBody>
                  <a:tcPr>
                    <a:solidFill>
                      <a:srgbClr val="003399"/>
                    </a:solidFill>
                  </a:tcPr>
                </a:tc>
                <a:tc>
                  <a:txBody>
                    <a:bodyPr/>
                    <a:lstStyle/>
                    <a:p>
                      <a:endParaRPr lang="en-US" dirty="0"/>
                    </a:p>
                  </a:txBody>
                  <a:tcPr>
                    <a:solidFill>
                      <a:srgbClr val="003399"/>
                    </a:solidFill>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tc>
              </a:tr>
              <a:tr h="441960">
                <a:tc>
                  <a:txBody>
                    <a:bodyPr/>
                    <a:lstStyle/>
                    <a:p>
                      <a:r>
                        <a:rPr lang="en-US" sz="2000" dirty="0" smtClean="0"/>
                        <a:t>Job training</a:t>
                      </a:r>
                      <a:endParaRPr lang="en-US" sz="2000" dirty="0"/>
                    </a:p>
                  </a:txBody>
                  <a:tcPr/>
                </a:tc>
                <a:tc>
                  <a:txBody>
                    <a:bodyPr/>
                    <a:lstStyle/>
                    <a:p>
                      <a:endParaRPr lang="en-US" dirty="0"/>
                    </a:p>
                  </a:txBody>
                  <a:tcPr/>
                </a:tc>
                <a:tc gridSpan="2">
                  <a:txBody>
                    <a:bodyPr/>
                    <a:lstStyle/>
                    <a:p>
                      <a:endParaRPr lang="en-US" dirty="0"/>
                    </a:p>
                  </a:txBody>
                  <a:tcPr/>
                </a:tc>
                <a:tc hMerge="1">
                  <a:txBody>
                    <a:bodyPr/>
                    <a:lstStyle/>
                    <a:p>
                      <a:endParaRPr lang="en-US"/>
                    </a:p>
                  </a:txBody>
                  <a:tcPr/>
                </a:tc>
                <a:tc>
                  <a:txBody>
                    <a:bodyPr/>
                    <a:lstStyle/>
                    <a:p>
                      <a:endParaRPr lang="en-US" dirty="0"/>
                    </a:p>
                  </a:txBody>
                  <a:tcPr>
                    <a:solidFill>
                      <a:srgbClr val="003399"/>
                    </a:solidFill>
                  </a:tcPr>
                </a:tc>
                <a:tc>
                  <a:txBody>
                    <a:bodyPr/>
                    <a:lstStyle/>
                    <a:p>
                      <a:endParaRPr lang="en-US" dirty="0"/>
                    </a:p>
                  </a:txBody>
                  <a:tcPr>
                    <a:solidFill>
                      <a:srgbClr val="003399"/>
                    </a:solidFill>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solidFill>
                      <a:srgbClr val="003399"/>
                    </a:solidFill>
                  </a:tcPr>
                </a:tc>
              </a:tr>
              <a:tr h="441960">
                <a:tc>
                  <a:txBody>
                    <a:bodyPr/>
                    <a:lstStyle/>
                    <a:p>
                      <a:r>
                        <a:rPr lang="en-US" sz="2000" dirty="0" smtClean="0"/>
                        <a:t>Mine pre-strip/TSF construction</a:t>
                      </a:r>
                      <a:endParaRPr lang="en-US" sz="2000" dirty="0"/>
                    </a:p>
                  </a:txBody>
                  <a:tcPr/>
                </a:tc>
                <a:tc>
                  <a:txBody>
                    <a:bodyPr/>
                    <a:lstStyle/>
                    <a:p>
                      <a:endParaRPr lang="en-US" dirty="0"/>
                    </a:p>
                  </a:txBody>
                  <a:tcPr/>
                </a:tc>
                <a:tc gridSpan="2">
                  <a:txBody>
                    <a:bodyPr/>
                    <a:lstStyle/>
                    <a:p>
                      <a:endParaRPr lang="en-US" dirty="0"/>
                    </a:p>
                  </a:txBody>
                  <a:tcPr/>
                </a:tc>
                <a:tc hMerge="1">
                  <a:txBody>
                    <a:bodyPr/>
                    <a:lstStyle/>
                    <a:p>
                      <a:endParaRPr lang="en-US"/>
                    </a:p>
                  </a:txBody>
                  <a:tcPr/>
                </a:tc>
                <a:tc>
                  <a:txBody>
                    <a:bodyPr/>
                    <a:lstStyle/>
                    <a:p>
                      <a:endParaRPr lang="en-US" dirty="0"/>
                    </a:p>
                  </a:txBody>
                  <a:tcPr/>
                </a:tc>
                <a:tc>
                  <a:txBody>
                    <a:bodyPr/>
                    <a:lstStyle/>
                    <a:p>
                      <a:endParaRPr lang="en-US" dirty="0"/>
                    </a:p>
                  </a:txBody>
                  <a:tcPr>
                    <a:solidFill>
                      <a:srgbClr val="003399"/>
                    </a:solidFill>
                  </a:tcPr>
                </a:tc>
                <a:tc gridSpan="2">
                  <a:txBody>
                    <a:bodyPr/>
                    <a:lstStyle/>
                    <a:p>
                      <a:endParaRPr lang="en-US" dirty="0"/>
                    </a:p>
                  </a:txBody>
                  <a:tcPr>
                    <a:solidFill>
                      <a:srgbClr val="003399"/>
                    </a:solidFill>
                  </a:tcPr>
                </a:tc>
                <a:tc hMerge="1">
                  <a:txBody>
                    <a:bodyPr/>
                    <a:lstStyle/>
                    <a:p>
                      <a:endParaRPr lang="en-US"/>
                    </a:p>
                  </a:txBody>
                  <a:tcPr/>
                </a:tc>
                <a:tc>
                  <a:txBody>
                    <a:bodyPr/>
                    <a:lstStyle/>
                    <a:p>
                      <a:endParaRPr lang="en-US" dirty="0"/>
                    </a:p>
                  </a:txBody>
                  <a:tcPr>
                    <a:solidFill>
                      <a:srgbClr val="003399"/>
                    </a:solidFill>
                  </a:tcPr>
                </a:tc>
              </a:tr>
              <a:tr h="441960">
                <a:tc>
                  <a:txBody>
                    <a:bodyPr/>
                    <a:lstStyle/>
                    <a:p>
                      <a:r>
                        <a:rPr lang="en-US" sz="2000" dirty="0" smtClean="0"/>
                        <a:t>Plant commission/Production</a:t>
                      </a:r>
                      <a:endParaRPr lang="en-US" sz="2000" dirty="0"/>
                    </a:p>
                  </a:txBody>
                  <a:tcPr/>
                </a:tc>
                <a:tc>
                  <a:txBody>
                    <a:bodyPr/>
                    <a:lstStyle/>
                    <a:p>
                      <a:endParaRPr lang="en-US" dirty="0"/>
                    </a:p>
                  </a:txBody>
                  <a:tcPr/>
                </a:tc>
                <a:tc gridSpan="2">
                  <a:txBody>
                    <a:bodyPr/>
                    <a:lstStyle/>
                    <a:p>
                      <a:endParaRPr lang="en-US" dirty="0"/>
                    </a:p>
                  </a:txBody>
                  <a:tcPr/>
                </a:tc>
                <a:tc h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rgbClr val="003399"/>
                    </a:solidFill>
                  </a:tcPr>
                </a:tc>
                <a:tc>
                  <a:txBody>
                    <a:bodyPr/>
                    <a:lstStyle/>
                    <a:p>
                      <a:endParaRPr lang="en-US" dirty="0"/>
                    </a:p>
                  </a:txBody>
                  <a:tcPr>
                    <a:solidFill>
                      <a:srgbClr val="003399"/>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887" y="273050"/>
            <a:ext cx="3008313" cy="1162050"/>
          </a:xfrm>
        </p:spPr>
        <p:txBody>
          <a:bodyPr>
            <a:normAutofit/>
          </a:bodyPr>
          <a:lstStyle/>
          <a:p>
            <a:pPr algn="r"/>
            <a:r>
              <a:rPr lang="en-US" sz="4400" dirty="0" smtClean="0">
                <a:solidFill>
                  <a:srgbClr val="003399"/>
                </a:solidFill>
              </a:rPr>
              <a:t>REPORTING</a:t>
            </a:r>
            <a:endParaRPr lang="en-US" sz="4400" dirty="0">
              <a:solidFill>
                <a:srgbClr val="003399"/>
              </a:solidFill>
            </a:endParaRPr>
          </a:p>
        </p:txBody>
      </p:sp>
      <p:sp>
        <p:nvSpPr>
          <p:cNvPr id="6" name="Text Placeholder 5"/>
          <p:cNvSpPr>
            <a:spLocks noGrp="1"/>
          </p:cNvSpPr>
          <p:nvPr>
            <p:ph type="body" sz="half" idx="2"/>
          </p:nvPr>
        </p:nvSpPr>
        <p:spPr>
          <a:xfrm>
            <a:off x="4724400" y="1709737"/>
            <a:ext cx="4267200" cy="4310063"/>
          </a:xfrm>
        </p:spPr>
        <p:txBody>
          <a:bodyPr>
            <a:normAutofit/>
          </a:bodyPr>
          <a:lstStyle/>
          <a:p>
            <a:r>
              <a:rPr lang="en-US" sz="2800" dirty="0" smtClean="0"/>
              <a:t>First report: </a:t>
            </a:r>
          </a:p>
          <a:p>
            <a:pPr>
              <a:buFont typeface="Arial" pitchFamily="34" charset="0"/>
              <a:buChar char="•"/>
            </a:pPr>
            <a:r>
              <a:rPr lang="en-US" sz="2800" dirty="0" smtClean="0"/>
              <a:t>  Published April</a:t>
            </a:r>
          </a:p>
          <a:p>
            <a:r>
              <a:rPr lang="en-US" sz="2800" dirty="0"/>
              <a:t> </a:t>
            </a:r>
            <a:r>
              <a:rPr lang="en-US" sz="2800" dirty="0" smtClean="0"/>
              <a:t>  www.mtmilligan.com</a:t>
            </a:r>
          </a:p>
          <a:p>
            <a:pPr>
              <a:buFont typeface="Arial" pitchFamily="34" charset="0"/>
              <a:buChar char="•"/>
            </a:pPr>
            <a:r>
              <a:rPr lang="en-US" sz="2800" dirty="0" smtClean="0"/>
              <a:t>  EA commitment</a:t>
            </a:r>
          </a:p>
          <a:p>
            <a:endParaRPr lang="en-US" sz="2800" dirty="0" smtClean="0"/>
          </a:p>
          <a:p>
            <a:r>
              <a:rPr lang="en-US" sz="2800" dirty="0" smtClean="0"/>
              <a:t>Volunteered to            start reporting during construction.</a:t>
            </a:r>
          </a:p>
          <a:p>
            <a:endParaRPr lang="en-US" sz="2800" dirty="0"/>
          </a:p>
        </p:txBody>
      </p:sp>
      <p:sp>
        <p:nvSpPr>
          <p:cNvPr id="7" name="Rectangle 6"/>
          <p:cNvSpPr/>
          <p:nvPr/>
        </p:nvSpPr>
        <p:spPr>
          <a:xfrm>
            <a:off x="0" y="6096000"/>
            <a:ext cx="9144000" cy="762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p>
        </p:txBody>
      </p:sp>
      <p:pic>
        <p:nvPicPr>
          <p:cNvPr id="8" name="Picture 7"/>
          <p:cNvPicPr>
            <a:picLocks noChangeAspect="1"/>
          </p:cNvPicPr>
          <p:nvPr/>
        </p:nvPicPr>
        <p:blipFill>
          <a:blip r:embed="rId3" cstate="print"/>
          <a:stretch>
            <a:fillRect/>
          </a:stretch>
        </p:blipFill>
        <p:spPr>
          <a:xfrm>
            <a:off x="7696200" y="6143288"/>
            <a:ext cx="1143000" cy="571500"/>
          </a:xfrm>
          <a:prstGeom prst="rect">
            <a:avLst/>
          </a:prstGeom>
        </p:spPr>
      </p:pic>
      <p:pic>
        <p:nvPicPr>
          <p:cNvPr id="9" name="Picture 8" descr="DSC00217.JPG"/>
          <p:cNvPicPr/>
          <p:nvPr/>
        </p:nvPicPr>
        <p:blipFill>
          <a:blip r:embed="rId4" cstate="print"/>
          <a:stretch>
            <a:fillRect/>
          </a:stretch>
        </p:blipFill>
        <p:spPr>
          <a:xfrm>
            <a:off x="457200" y="1828800"/>
            <a:ext cx="4267200" cy="3962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629400" cy="1143000"/>
          </a:xfrm>
        </p:spPr>
        <p:txBody>
          <a:bodyPr/>
          <a:lstStyle/>
          <a:p>
            <a:r>
              <a:rPr lang="en-US" dirty="0" smtClean="0"/>
              <a:t>PROGRESS PHOTOS</a:t>
            </a:r>
            <a:endParaRPr lang="en-US" dirty="0"/>
          </a:p>
        </p:txBody>
      </p:sp>
      <p:pic>
        <p:nvPicPr>
          <p:cNvPr id="4" name="Content Placeholder 3" descr="Mount Milligan camp.jpg"/>
          <p:cNvPicPr>
            <a:picLocks noGrp="1" noChangeAspect="1"/>
          </p:cNvPicPr>
          <p:nvPr>
            <p:ph idx="1"/>
          </p:nvPr>
        </p:nvPicPr>
        <p:blipFill>
          <a:blip r:embed="rId3" cstate="print"/>
          <a:stretch>
            <a:fillRect/>
          </a:stretch>
        </p:blipFill>
        <p:spPr>
          <a:xfrm>
            <a:off x="0" y="-152400"/>
            <a:ext cx="9144000" cy="6248400"/>
          </a:xfrm>
        </p:spPr>
      </p:pic>
      <p:sp>
        <p:nvSpPr>
          <p:cNvPr id="5" name="Rectangle 4"/>
          <p:cNvSpPr/>
          <p:nvPr/>
        </p:nvSpPr>
        <p:spPr>
          <a:xfrm>
            <a:off x="0" y="6150114"/>
            <a:ext cx="5016245" cy="707886"/>
          </a:xfrm>
          <a:prstGeom prst="rect">
            <a:avLst/>
          </a:prstGeom>
        </p:spPr>
        <p:txBody>
          <a:bodyPr wrap="none">
            <a:spAutoFit/>
          </a:bodyPr>
          <a:lstStyle/>
          <a:p>
            <a:r>
              <a:rPr lang="en-US" sz="4000" b="1" dirty="0" smtClean="0">
                <a:solidFill>
                  <a:schemeClr val="bg1"/>
                </a:solidFill>
              </a:rPr>
              <a:t>CONSTRUCTION CAMP</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867400"/>
            <a:ext cx="6629400" cy="1143000"/>
          </a:xfrm>
        </p:spPr>
        <p:txBody>
          <a:bodyPr/>
          <a:lstStyle/>
          <a:p>
            <a:pPr algn="l"/>
            <a:r>
              <a:rPr lang="en-US" dirty="0" smtClean="0">
                <a:solidFill>
                  <a:schemeClr val="bg1"/>
                </a:solidFill>
              </a:rPr>
              <a:t>PLANT</a:t>
            </a:r>
            <a:endParaRPr lang="en-US" dirty="0">
              <a:solidFill>
                <a:schemeClr val="bg1"/>
              </a:solidFill>
            </a:endParaRPr>
          </a:p>
        </p:txBody>
      </p:sp>
      <p:pic>
        <p:nvPicPr>
          <p:cNvPr id="4" name="Content Placeholder 3" descr="03.bmp"/>
          <p:cNvPicPr>
            <a:picLocks noGrp="1" noChangeAspect="1"/>
          </p:cNvPicPr>
          <p:nvPr>
            <p:ph idx="1"/>
          </p:nvPr>
        </p:nvPicPr>
        <p:blipFill>
          <a:blip r:embed="rId3" cstate="print"/>
          <a:srcRect r="2289" b="9624"/>
          <a:stretch>
            <a:fillRect/>
          </a:stretch>
        </p:blipFill>
        <p:spPr>
          <a:xfrm>
            <a:off x="0" y="0"/>
            <a:ext cx="9144000" cy="612648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lant steel erection Jan 2012.JPG"/>
          <p:cNvPicPr>
            <a:picLocks noGrp="1" noChangeAspect="1"/>
          </p:cNvPicPr>
          <p:nvPr>
            <p:ph idx="1"/>
          </p:nvPr>
        </p:nvPicPr>
        <p:blipFill>
          <a:blip r:embed="rId3" cstate="print"/>
          <a:srcRect t="3472" r="-644" b="8345"/>
          <a:stretch>
            <a:fillRect/>
          </a:stretch>
        </p:blipFill>
        <p:spPr>
          <a:xfrm>
            <a:off x="0" y="0"/>
            <a:ext cx="9276522" cy="6096000"/>
          </a:xfrm>
          <a:prstGeom prst="rect">
            <a:avLst/>
          </a:prstGeom>
        </p:spPr>
      </p:pic>
      <p:sp>
        <p:nvSpPr>
          <p:cNvPr id="6" name="TextBox 5"/>
          <p:cNvSpPr txBox="1"/>
          <p:nvPr/>
        </p:nvSpPr>
        <p:spPr>
          <a:xfrm>
            <a:off x="228600" y="6096000"/>
            <a:ext cx="6781800" cy="769441"/>
          </a:xfrm>
          <a:prstGeom prst="rect">
            <a:avLst/>
          </a:prstGeom>
          <a:noFill/>
        </p:spPr>
        <p:txBody>
          <a:bodyPr wrap="square" rtlCol="0">
            <a:spAutoFit/>
          </a:bodyPr>
          <a:lstStyle/>
          <a:p>
            <a:r>
              <a:rPr lang="en-US" sz="4400" dirty="0" smtClean="0">
                <a:solidFill>
                  <a:schemeClr val="bg1"/>
                </a:solidFill>
                <a:latin typeface="+mj-lt"/>
              </a:rPr>
              <a:t>PLANT – FEBRUARY 2012</a:t>
            </a:r>
            <a:endParaRPr lang="en-US" sz="44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7400"/>
            <a:ext cx="6629400" cy="1143000"/>
          </a:xfrm>
        </p:spPr>
        <p:txBody>
          <a:bodyPr/>
          <a:lstStyle/>
          <a:p>
            <a:r>
              <a:rPr lang="en-US" dirty="0" smtClean="0">
                <a:solidFill>
                  <a:schemeClr val="bg1"/>
                </a:solidFill>
              </a:rPr>
              <a:t>TAILING STORAGE FACILITY</a:t>
            </a:r>
            <a:endParaRPr lang="en-US" dirty="0">
              <a:solidFill>
                <a:schemeClr val="bg1"/>
              </a:solidFill>
            </a:endParaRPr>
          </a:p>
        </p:txBody>
      </p:sp>
      <p:pic>
        <p:nvPicPr>
          <p:cNvPr id="14" name="Content Placeholder 13" descr="IMG_7743.jpg"/>
          <p:cNvPicPr>
            <a:picLocks noGrp="1" noChangeAspect="1"/>
          </p:cNvPicPr>
          <p:nvPr>
            <p:ph idx="1"/>
          </p:nvPr>
        </p:nvPicPr>
        <p:blipFill>
          <a:blip r:embed="rId3" cstate="print"/>
          <a:srcRect r="1654" b="16667"/>
          <a:stretch>
            <a:fillRect/>
          </a:stretch>
        </p:blipFill>
        <p:spPr>
          <a:xfrm>
            <a:off x="0" y="0"/>
            <a:ext cx="9208549" cy="6096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5507</TotalTime>
  <Words>3345</Words>
  <Application>Microsoft Office PowerPoint</Application>
  <PresentationFormat>On-screen Show (4:3)</PresentationFormat>
  <Paragraphs>243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PROJECT OVERVIEW</vt:lpstr>
      <vt:lpstr>SCHEDULE</vt:lpstr>
      <vt:lpstr>REPORTING</vt:lpstr>
      <vt:lpstr>PROGRESS PHOTOS</vt:lpstr>
      <vt:lpstr>PLANT</vt:lpstr>
      <vt:lpstr>Slide 8</vt:lpstr>
      <vt:lpstr>TAILING STORAGE FACILITY</vt:lpstr>
      <vt:lpstr>POWERLINE</vt:lpstr>
      <vt:lpstr>MONITORING</vt:lpstr>
      <vt:lpstr>Slide 12</vt:lpstr>
      <vt:lpstr>Slide 13</vt:lpstr>
      <vt:lpstr>Slide 14</vt:lpstr>
      <vt:lpstr>FIRST NATIONS</vt:lpstr>
      <vt:lpstr>LOCAL CONTRACTS</vt:lpstr>
      <vt:lpstr>Slide 17</vt:lpstr>
      <vt:lpstr>Slide 18</vt:lpstr>
      <vt:lpstr>FOR MORE INFORMATION</vt:lpstr>
    </vt:vector>
  </TitlesOfParts>
  <Company>Communicate Public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dc:title>
  <dc:creator>Jocelyn Fraser</dc:creator>
  <cp:lastModifiedBy>Christy Smith</cp:lastModifiedBy>
  <cp:revision>339</cp:revision>
  <dcterms:created xsi:type="dcterms:W3CDTF">2011-03-15T03:38:37Z</dcterms:created>
  <dcterms:modified xsi:type="dcterms:W3CDTF">2012-04-24T00:15:12Z</dcterms:modified>
</cp:coreProperties>
</file>