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87" r:id="rId2"/>
    <p:sldId id="593" r:id="rId3"/>
    <p:sldId id="599" r:id="rId4"/>
    <p:sldId id="624" r:id="rId5"/>
    <p:sldId id="620" r:id="rId6"/>
    <p:sldId id="621" r:id="rId7"/>
    <p:sldId id="602" r:id="rId8"/>
    <p:sldId id="608" r:id="rId9"/>
    <p:sldId id="625" r:id="rId10"/>
    <p:sldId id="610" r:id="rId11"/>
    <p:sldId id="613" r:id="rId12"/>
    <p:sldId id="616" r:id="rId13"/>
    <p:sldId id="586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0000"/>
    <a:srgbClr val="009999"/>
    <a:srgbClr val="004B8D"/>
    <a:srgbClr val="336699"/>
    <a:srgbClr val="004B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27" autoAdjust="0"/>
    <p:restoredTop sz="87243" autoAdjust="0"/>
  </p:normalViewPr>
  <p:slideViewPr>
    <p:cSldViewPr>
      <p:cViewPr>
        <p:scale>
          <a:sx n="95" d="100"/>
          <a:sy n="95" d="100"/>
        </p:scale>
        <p:origin x="-15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310" y="6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56894E-203F-48F0-8C2D-7933429B4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D63E5C-6C59-4C4C-AE05-312F1C320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C77FB-7951-48F2-A947-DDED1F54BB7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18672-1849-4BCA-BAF8-DFCECE24FFF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5" y="4414839"/>
            <a:ext cx="5489575" cy="4184650"/>
          </a:xfrm>
          <a:noFill/>
          <a:ln/>
        </p:spPr>
        <p:txBody>
          <a:bodyPr>
            <a:noAutofit/>
          </a:bodyPr>
          <a:lstStyle/>
          <a:p>
            <a:pPr marL="228600" lvl="0" indent="-228600" eaLnBrk="1" hangingPunct="1">
              <a:lnSpc>
                <a:spcPts val="144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75BBE-82D5-4EEF-9312-48F660D7F39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75000"/>
              </a:spcAft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C77FB-7951-48F2-A947-DDED1F54BB7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696F4-BA40-43FA-903E-EFF5E2CA9325}" type="slidenum">
              <a:rPr lang="en-CA" smtClean="0">
                <a:latin typeface="Arial" charset="0"/>
              </a:rPr>
              <a:pPr/>
              <a:t>2</a:t>
            </a:fld>
            <a:endParaRPr lang="en-CA" dirty="0" smtClean="0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CA" sz="1100" dirty="0" smtClean="0">
                <a:latin typeface="Arial" charset="0"/>
              </a:rPr>
              <a:t>Importance of Non Profit Housing Providers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CA" sz="1100" dirty="0" smtClean="0">
              <a:latin typeface="Arial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Close to community – not perceived as government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Uses local knowledge to enhance project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Willing to contribute financially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Takes on development risk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Provides a greater diversity of housing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Supported by a professional association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Creates pressure for political support for affordable housing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Musters community support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CA" sz="11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CA" sz="1100" dirty="0" smtClean="0">
                <a:latin typeface="Arial" charset="0"/>
              </a:rPr>
              <a:t>Importance of Municipalities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en-CA" sz="1100" dirty="0" smtClean="0">
              <a:latin typeface="Arial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latin typeface="Arial" charset="0"/>
              </a:rPr>
              <a:t>  Land available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Inclusionary zoning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Density </a:t>
            </a:r>
            <a:r>
              <a:rPr lang="en-US" sz="1100" dirty="0" err="1" smtClean="0">
                <a:latin typeface="Arial" charset="0"/>
              </a:rPr>
              <a:t>bonusing</a:t>
            </a:r>
            <a:endParaRPr lang="en-US" sz="1100" dirty="0" smtClean="0">
              <a:latin typeface="Arial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Pre-zoning of sites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Small lot development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Alternative development standards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Housing Agreements and limited value of resale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Mixed income communities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Development approvals – fee waivers, faster processing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100" dirty="0" smtClean="0">
                <a:latin typeface="Arial" charset="0"/>
              </a:rPr>
              <a:t>  Property tax waivers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CA" sz="1100" dirty="0" smtClean="0">
                <a:cs typeface="+mn-cs"/>
              </a:rPr>
              <a:t>  Non Profit partners are responsible for the planning, delivery and operation of projects</a:t>
            </a:r>
          </a:p>
          <a:p>
            <a:pPr indent="-252000">
              <a:spcBef>
                <a:spcPts val="0"/>
              </a:spcBef>
              <a:buFont typeface="Wingdings" pitchFamily="2" charset="2"/>
              <a:buChar char="Ø"/>
              <a:tabLst>
                <a:tab pos="177800" algn="l"/>
              </a:tabLst>
              <a:defRPr/>
            </a:pPr>
            <a:r>
              <a:rPr lang="en-CA" sz="1100" dirty="0" smtClean="0">
                <a:cs typeface="+mn-cs"/>
              </a:rPr>
              <a:t>BC Housing’s role is to manage housing program delivery</a:t>
            </a:r>
          </a:p>
          <a:p>
            <a:pPr indent="-2520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CA" sz="1100" dirty="0" smtClean="0">
                <a:cs typeface="+mn-cs"/>
              </a:rPr>
              <a:t>BC Housing uses a set of budgeting and cost management tools to ensure that sound fiscal management principles are brought to the process</a:t>
            </a:r>
          </a:p>
          <a:p>
            <a:pPr>
              <a:spcBef>
                <a:spcPts val="0"/>
              </a:spcBef>
              <a:defRPr/>
            </a:pPr>
            <a:endParaRPr lang="en-CA" sz="1100" dirty="0" smtClean="0">
              <a:cs typeface="+mn-cs"/>
            </a:endParaRPr>
          </a:p>
          <a:p>
            <a:pPr indent="-2520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CA" sz="1100" dirty="0" smtClean="0">
                <a:cs typeface="+mn-cs"/>
              </a:rPr>
              <a:t>These tools include: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Program Frameworks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Design and Construction Standards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Standard Contract Forms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Unit Rates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Value Analysis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CA" sz="1100" dirty="0" smtClean="0">
                <a:cs typeface="+mn-cs"/>
              </a:rPr>
              <a:t>  Provisional Project Approval and Final Project Commitment Milestones</a:t>
            </a:r>
          </a:p>
          <a:p>
            <a:pPr>
              <a:buFont typeface="Arial" pitchFamily="34" charset="0"/>
              <a:buChar char="•"/>
              <a:defRPr/>
            </a:pPr>
            <a:endParaRPr lang="en-CA" dirty="0" smtClean="0">
              <a:cs typeface="+mn-cs"/>
            </a:endParaRPr>
          </a:p>
          <a:p>
            <a:pPr>
              <a:defRPr/>
            </a:pPr>
            <a:endParaRPr lang="en-CA" sz="1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CA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335EB-0457-4AB3-845B-3BA08C41C0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95A28-9BD1-4D15-8143-2281E57A65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CA" sz="1200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159000" algn="l"/>
              </a:tabLst>
            </a:pPr>
            <a:r>
              <a:rPr lang="en-CA" sz="1200" b="1" dirty="0" smtClean="0">
                <a:solidFill>
                  <a:schemeClr val="tx1"/>
                </a:solidFill>
              </a:rPr>
              <a:t>      purchase existing stock : preservation strategy while new stock gets built</a:t>
            </a:r>
          </a:p>
          <a:p>
            <a:pPr marL="273050" marR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159000" algn="l"/>
              </a:tabLst>
              <a:defRPr/>
            </a:pPr>
            <a:r>
              <a:rPr lang="en-US" sz="1200" baseline="0" dirty="0" smtClean="0"/>
              <a:t>Purchased </a:t>
            </a:r>
            <a:r>
              <a:rPr lang="en-US" sz="1200" b="1" baseline="0" dirty="0" smtClean="0"/>
              <a:t>47</a:t>
            </a:r>
            <a:r>
              <a:rPr lang="en-US" sz="1200" b="1" i="1" baseline="0" dirty="0" smtClean="0"/>
              <a:t> </a:t>
            </a:r>
            <a:r>
              <a:rPr lang="en-US" sz="1200" baseline="0" dirty="0" smtClean="0"/>
              <a:t>buildings across the province  </a:t>
            </a:r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  <a:defRPr/>
            </a:pPr>
            <a:r>
              <a:rPr lang="en-US" sz="1200" b="1" baseline="0" dirty="0" smtClean="0"/>
              <a:t>27 </a:t>
            </a:r>
            <a:r>
              <a:rPr lang="en-US" sz="1200" baseline="0" dirty="0" smtClean="0"/>
              <a:t>SROs </a:t>
            </a:r>
            <a:r>
              <a:rPr lang="en-CA" dirty="0" smtClean="0"/>
              <a:t>(12 in 2007 / 8 in 2008 /  7 in 2009) </a:t>
            </a:r>
            <a:r>
              <a:rPr lang="en-US" sz="1200" baseline="0" dirty="0" smtClean="0"/>
              <a:t>Vancouver, New West, Abbotsford, </a:t>
            </a:r>
            <a:r>
              <a:rPr lang="en-US" sz="1200" baseline="0" dirty="0" err="1" smtClean="0"/>
              <a:t>Quesnel</a:t>
            </a:r>
            <a:r>
              <a:rPr lang="en-US" sz="1200" baseline="0" dirty="0" smtClean="0"/>
              <a:t>, Kamloops, PG, Williams Lake</a:t>
            </a:r>
            <a:r>
              <a:rPr lang="en-US" dirty="0" smtClean="0"/>
              <a:t>, </a:t>
            </a:r>
            <a:r>
              <a:rPr lang="en-US" dirty="0" err="1" smtClean="0"/>
              <a:t>Nanaimo,Victoria</a:t>
            </a:r>
            <a:r>
              <a:rPr lang="en-US" dirty="0" smtClean="0"/>
              <a:t>, Port Alberni</a:t>
            </a:r>
            <a:endParaRPr lang="en-US" sz="1200" baseline="0" dirty="0" smtClean="0"/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tabLst>
                <a:tab pos="2159000" algn="l"/>
              </a:tabLst>
            </a:pPr>
            <a:r>
              <a:rPr lang="en-CA" sz="1200" dirty="0" smtClean="0">
                <a:solidFill>
                  <a:schemeClr val="tx1"/>
                </a:solidFill>
              </a:rPr>
              <a:t>	</a:t>
            </a:r>
            <a:r>
              <a:rPr lang="en-CA" sz="1200" b="1" dirty="0" smtClean="0">
                <a:solidFill>
                  <a:schemeClr val="tx1"/>
                </a:solidFill>
              </a:rPr>
              <a:t>1,556</a:t>
            </a:r>
            <a:r>
              <a:rPr lang="en-CA" sz="1200" dirty="0" smtClean="0">
                <a:solidFill>
                  <a:schemeClr val="tx1"/>
                </a:solidFill>
              </a:rPr>
              <a:t> units after renovations</a:t>
            </a:r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r>
              <a:rPr lang="en-CA" sz="1200" dirty="0" smtClean="0">
                <a:solidFill>
                  <a:schemeClr val="tx1"/>
                </a:solidFill>
              </a:rPr>
              <a:t>Purchase: </a:t>
            </a:r>
            <a:r>
              <a:rPr lang="en-CA" sz="1200" b="1" dirty="0" smtClean="0">
                <a:solidFill>
                  <a:schemeClr val="tx1"/>
                </a:solidFill>
              </a:rPr>
              <a:t>$91.8 million</a:t>
            </a:r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r>
              <a:rPr lang="en-CA" sz="1200" dirty="0" smtClean="0">
                <a:solidFill>
                  <a:schemeClr val="tx1"/>
                </a:solidFill>
              </a:rPr>
              <a:t>Renovation: est. </a:t>
            </a:r>
            <a:r>
              <a:rPr lang="en-CA" sz="1200" b="1" dirty="0" smtClean="0">
                <a:solidFill>
                  <a:schemeClr val="tx1"/>
                </a:solidFill>
              </a:rPr>
              <a:t>$53.7 million </a:t>
            </a:r>
            <a:r>
              <a:rPr lang="en-CA" sz="1200" dirty="0" smtClean="0">
                <a:solidFill>
                  <a:schemeClr val="tx1"/>
                </a:solidFill>
              </a:rPr>
              <a:t>(renovations ongoing)</a:t>
            </a:r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Operating: est. </a:t>
            </a:r>
            <a:r>
              <a:rPr lang="en-US" sz="1200" b="1" dirty="0" smtClean="0">
                <a:solidFill>
                  <a:schemeClr val="tx1"/>
                </a:solidFill>
              </a:rPr>
              <a:t>$7.8 million </a:t>
            </a:r>
            <a:r>
              <a:rPr lang="en-US" sz="1200" dirty="0" smtClean="0">
                <a:solidFill>
                  <a:schemeClr val="tx1"/>
                </a:solidFill>
              </a:rPr>
              <a:t>annually (avg. $</a:t>
            </a:r>
            <a:r>
              <a:rPr lang="en-US" sz="1200" dirty="0" err="1" smtClean="0">
                <a:solidFill>
                  <a:schemeClr val="tx1"/>
                </a:solidFill>
              </a:rPr>
              <a:t>500K</a:t>
            </a:r>
            <a:r>
              <a:rPr lang="en-US" sz="1200" dirty="0" smtClean="0">
                <a:solidFill>
                  <a:schemeClr val="tx1"/>
                </a:solidFill>
              </a:rPr>
              <a:t>/100 unit bldg.)</a:t>
            </a:r>
            <a:endParaRPr lang="en-CA" sz="1200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r>
              <a:rPr lang="en-CA" sz="1200" dirty="0" smtClean="0">
                <a:solidFill>
                  <a:schemeClr val="tx1"/>
                </a:solidFill>
              </a:rPr>
              <a:t>Housing Stock: primarily BC Housing owned; property management and support services provided by non-profit organizations</a:t>
            </a:r>
          </a:p>
          <a:p>
            <a:pPr marL="234950" indent="-23495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CA" dirty="0" smtClean="0"/>
              <a:t>Experienced non-profit housing providers  24 /7 staff</a:t>
            </a:r>
          </a:p>
          <a:p>
            <a:pPr marL="234950" indent="-234950">
              <a:spcBef>
                <a:spcPct val="25000"/>
              </a:spcBef>
              <a:spcAft>
                <a:spcPct val="25000"/>
              </a:spcAft>
              <a:buFont typeface="Symbol" pitchFamily="18" charset="2"/>
              <a:buChar char=""/>
            </a:pPr>
            <a:r>
              <a:rPr lang="en-CA" dirty="0" smtClean="0"/>
              <a:t>The cost of purchasing and renovating the SROs is approximately $113,000 per unit. </a:t>
            </a:r>
          </a:p>
          <a:p>
            <a:pPr marL="234950" indent="-234950">
              <a:spcBef>
                <a:spcPct val="25000"/>
              </a:spcBef>
              <a:spcAft>
                <a:spcPct val="25000"/>
              </a:spcAft>
              <a:buFont typeface="Symbol" pitchFamily="18" charset="2"/>
              <a:buChar char=""/>
            </a:pPr>
            <a:r>
              <a:rPr lang="en-CA" dirty="0" smtClean="0"/>
              <a:t>The cost of building new supportive housing is approximately $250,000 - $300,000 per unit. </a:t>
            </a:r>
          </a:p>
          <a:p>
            <a:pPr marL="234950" indent="-234950">
              <a:spcBef>
                <a:spcPct val="25000"/>
              </a:spcBef>
              <a:spcAft>
                <a:spcPct val="25000"/>
              </a:spcAft>
              <a:buFont typeface="Symbol" pitchFamily="18" charset="2"/>
              <a:buChar char=""/>
            </a:pPr>
            <a:r>
              <a:rPr lang="en-CA" dirty="0" smtClean="0"/>
              <a:t>Dominion in </a:t>
            </a:r>
            <a:r>
              <a:rPr lang="en-CA" dirty="0" err="1" smtClean="0"/>
              <a:t>Gastown</a:t>
            </a:r>
            <a:r>
              <a:rPr lang="en-CA" dirty="0" smtClean="0"/>
              <a:t>, commercial ground floor ( $)</a:t>
            </a:r>
            <a:endParaRPr lang="en-US" dirty="0" smtClean="0"/>
          </a:p>
          <a:p>
            <a:pPr marL="273050" indent="-27305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endParaRPr lang="en-CA" sz="1200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159000" algn="l"/>
              </a:tabLst>
            </a:pPr>
            <a:endParaRPr lang="en-CA" sz="1200" dirty="0" smtClean="0">
              <a:solidFill>
                <a:schemeClr val="tx1"/>
              </a:solidFill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159000" algn="l"/>
              </a:tabLst>
            </a:pPr>
            <a:endParaRPr lang="en-CA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A6A88-0E40-433F-B44C-E27A00E37DB3}" type="slidenum">
              <a:rPr lang="en-US"/>
              <a:pPr/>
              <a:t>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3075" y="207963"/>
            <a:ext cx="3276600" cy="24574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35" y="2770704"/>
            <a:ext cx="5935524" cy="4181623"/>
          </a:xfrm>
        </p:spPr>
        <p:txBody>
          <a:bodyPr lIns="91836" tIns="45919" rIns="91836" bIns="45919"/>
          <a:lstStyle/>
          <a:p>
            <a:pPr marL="228600" indent="-228600"/>
            <a:endParaRPr lang="en-US" dirty="0" smtClean="0"/>
          </a:p>
          <a:p>
            <a:pPr marL="111125" indent="-111125">
              <a:spcBef>
                <a:spcPct val="5000"/>
              </a:spcBef>
              <a:spcAft>
                <a:spcPts val="600"/>
              </a:spcAft>
              <a:buSzPct val="80000"/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A6A88-0E40-433F-B44C-E27A00E37DB3}" type="slidenum">
              <a:rPr lang="en-US"/>
              <a:pPr/>
              <a:t>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3075" y="207963"/>
            <a:ext cx="3276600" cy="24574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35" y="2770704"/>
            <a:ext cx="5935524" cy="4181623"/>
          </a:xfrm>
        </p:spPr>
        <p:txBody>
          <a:bodyPr lIns="91836" tIns="45919" rIns="91836" bIns="45919"/>
          <a:lstStyle/>
          <a:p>
            <a:pPr marL="228600" indent="-228600"/>
            <a:r>
              <a:rPr lang="en-US" dirty="0" smtClean="0"/>
              <a:t>Also:  36 seniors  units  on 6</a:t>
            </a:r>
            <a:r>
              <a:rPr lang="en-US" baseline="30000" dirty="0" smtClean="0"/>
              <a:t>th</a:t>
            </a:r>
            <a:r>
              <a:rPr lang="en-US" dirty="0" smtClean="0"/>
              <a:t> avenue 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         30 units of modular seniors housing  on the Hart Highway</a:t>
            </a:r>
          </a:p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75BBE-82D5-4EEF-9312-48F660D7F39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Whistler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: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80 “boxes”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640 beds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$100,000 / box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$13.5 M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BC Housing: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6 sites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156 units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$221,000 / unit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 $34.6 M</a:t>
            </a:r>
          </a:p>
          <a:p>
            <a:pPr>
              <a:spcBef>
                <a:spcPct val="0"/>
              </a:spcBef>
              <a:spcAft>
                <a:spcPct val="75000"/>
              </a:spcAft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spcAft>
                <a:spcPct val="75000"/>
              </a:spcAft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spcAft>
                <a:spcPct val="75000"/>
              </a:spcAft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4958D-426F-49C9-9258-4F279EAEFAF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VANOC design based on work force housing – simple camp </a:t>
            </a:r>
            <a:r>
              <a:rPr lang="en-US" dirty="0" smtClean="0"/>
              <a:t>arrangement.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specifications : doors , flooring, trim, electrical and plumbing rough ins to accommodate our end </a:t>
            </a:r>
            <a:r>
              <a:rPr lang="en-US" dirty="0" smtClean="0"/>
              <a:t>use.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Units built taken apart after the </a:t>
            </a:r>
            <a:r>
              <a:rPr lang="en-US" dirty="0" smtClean="0"/>
              <a:t>Olympics.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Re-assembled back to back – Olympic mode corridor becomes </a:t>
            </a:r>
            <a:r>
              <a:rPr lang="en-US" dirty="0" smtClean="0"/>
              <a:t>exterior.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Provides interesting articulated </a:t>
            </a:r>
            <a:r>
              <a:rPr lang="en-US" dirty="0" smtClean="0"/>
              <a:t>exterior.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Stack and create </a:t>
            </a:r>
            <a:r>
              <a:rPr lang="en-US" dirty="0" smtClean="0"/>
              <a:t>corridor.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Build common area as needed for use, </a:t>
            </a:r>
            <a:r>
              <a:rPr lang="en-US" dirty="0" smtClean="0"/>
              <a:t>kitchen/dining/offices/support.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18672-1849-4BCA-BAF8-DFCECE24FFF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5" y="4414839"/>
            <a:ext cx="5489575" cy="4184650"/>
          </a:xfrm>
          <a:noFill/>
          <a:ln/>
        </p:spPr>
        <p:txBody>
          <a:bodyPr>
            <a:noAutofit/>
          </a:bodyPr>
          <a:lstStyle/>
          <a:p>
            <a:pPr marL="228600" lvl="0" indent="-228600" eaLnBrk="1" hangingPunct="1">
              <a:lnSpc>
                <a:spcPts val="144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CA" dirty="0" smtClean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$52,000 per modular unit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$150,000 complete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400 units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29 sites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Geneva" pitchFamily="1" charset="-128"/>
                <a:cs typeface="+mn-cs"/>
              </a:rPr>
              <a:t> </a:t>
            </a:r>
          </a:p>
          <a:p>
            <a:pPr marL="228600" lvl="0" indent="-228600" eaLnBrk="1" hangingPunct="1">
              <a:lnSpc>
                <a:spcPts val="144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514600"/>
            <a:ext cx="6705600" cy="1143000"/>
          </a:xfrm>
        </p:spPr>
        <p:txBody>
          <a:bodyPr anchor="t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048000"/>
            <a:ext cx="6781800" cy="1752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8A881-6B02-4B71-BA42-5DD41F140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3607-473A-4BB3-96A6-1A5189AEB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CC63-F6DA-4905-8227-6582FB66F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60E9-7748-4F13-B47C-754863899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377E-7B74-4264-8AB5-3FA49B483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FB6D-8F46-4AB6-A70C-6E1AA4845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DE630-3A8D-49C1-913D-23EB9F72A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2938-EE5B-417E-941A-8712AFB5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BDF8-DA90-4C9A-A714-A016C0FFD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32C8-F05B-4ADF-9A33-8F224AC4B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C871-6E5C-4DA0-8291-CEDFEF9D3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52D7-C5C7-45C9-8598-0D5B6347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6D8925-12F6-4CC1-98CA-1CA4C09CB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4B8D"/>
          </a:solidFill>
          <a:latin typeface="Arial" charset="0"/>
          <a:ea typeface="Geneva" pitchFamily="1" charset="-128"/>
        </a:defRPr>
      </a:lvl9pPr>
    </p:titleStyle>
    <p:bodyStyle>
      <a:lvl1pPr algn="l" rtl="0" eaLnBrk="0" fontAlgn="base" hangingPunct="0">
        <a:lnSpc>
          <a:spcPct val="150000"/>
        </a:lnSpc>
        <a:spcBef>
          <a:spcPct val="8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282575" indent="-168275" algn="l" rtl="0" eaLnBrk="0" fontAlgn="base" hangingPunct="0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•"/>
        <a:defRPr sz="1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80000"/>
        </a:spcBef>
        <a:spcAft>
          <a:spcPct val="0"/>
        </a:spcAft>
        <a:buClr>
          <a:srgbClr val="004B8D"/>
        </a:buClr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76400"/>
            <a:ext cx="7620000" cy="3810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70000"/>
              </a:spcBef>
            </a:pPr>
            <a:endParaRPr lang="en-US" sz="1000" b="1" dirty="0" smtClean="0"/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b="1" dirty="0" smtClean="0"/>
              <a:t>Community Development Institute (CDI) </a:t>
            </a:r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2800" b="1" dirty="0" smtClean="0"/>
              <a:t>Community Speaker Series</a:t>
            </a:r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2800" b="1" i="1" dirty="0" smtClean="0"/>
              <a:t>The Housing Continuum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Craig Crawford, Vice President, Operations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BC Housing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April 23, 2012</a:t>
            </a:r>
            <a:r>
              <a:rPr lang="en-US" sz="17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seniors rental housing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7162800" cy="436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seniors rental housing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924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7772400" cy="1143000"/>
          </a:xfrm>
          <a:noFill/>
          <a:ln/>
        </p:spPr>
        <p:txBody>
          <a:bodyPr/>
          <a:lstStyle/>
          <a:p>
            <a:pPr lvl="0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seniors rental housing </a:t>
            </a:r>
          </a:p>
        </p:txBody>
      </p:sp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6763808" cy="45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76400"/>
            <a:ext cx="7620000" cy="3810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70000"/>
              </a:spcBef>
            </a:pPr>
            <a:endParaRPr lang="en-US" sz="1000" b="1" dirty="0" smtClean="0"/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b="1" dirty="0" smtClean="0"/>
              <a:t>Community Development Institute (CDI) </a:t>
            </a:r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2800" b="1" dirty="0" smtClean="0"/>
              <a:t>Community Speaker Series</a:t>
            </a:r>
          </a:p>
          <a:p>
            <a:pPr algn="ctr" eaLnBrk="1" hangingPunct="1">
              <a:lnSpc>
                <a:spcPct val="100000"/>
              </a:lnSpc>
              <a:spcBef>
                <a:spcPct val="40000"/>
              </a:spcBef>
            </a:pPr>
            <a:r>
              <a:rPr lang="en-US" sz="2800" b="1" i="1" dirty="0" smtClean="0"/>
              <a:t>The Housing Continuum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Craig Crawford, Vice President, Operations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BC Housing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tabLst>
                <a:tab pos="3135313" algn="l"/>
              </a:tabLst>
            </a:pPr>
            <a:r>
              <a:rPr lang="en-US" sz="1600" dirty="0" smtClean="0"/>
              <a:t>	April 23, 2012</a:t>
            </a:r>
            <a:r>
              <a:rPr lang="en-US" sz="17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>
          <a:xfrm>
            <a:off x="425432" y="202640"/>
            <a:ext cx="8424862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kern="1200" dirty="0" smtClean="0">
                <a:solidFill>
                  <a:schemeClr val="bg1"/>
                </a:solidFill>
                <a:ea typeface="Geneva" pitchFamily="1" charset="-128"/>
                <a:cs typeface="+mn-cs"/>
              </a:rPr>
              <a:t>partnership model</a:t>
            </a:r>
          </a:p>
        </p:txBody>
      </p:sp>
      <p:sp>
        <p:nvSpPr>
          <p:cNvPr id="2051" name="AutoShape 7"/>
          <p:cNvSpPr>
            <a:spLocks noChangeArrowheads="1"/>
          </p:cNvSpPr>
          <p:nvPr/>
        </p:nvSpPr>
        <p:spPr bwMode="auto">
          <a:xfrm>
            <a:off x="5086350" y="4495800"/>
            <a:ext cx="3409950" cy="704850"/>
          </a:xfrm>
          <a:prstGeom prst="flowChartTerminator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52" name="AutoShape 8"/>
          <p:cNvSpPr>
            <a:spLocks noChangeArrowheads="1"/>
          </p:cNvSpPr>
          <p:nvPr/>
        </p:nvSpPr>
        <p:spPr bwMode="auto">
          <a:xfrm>
            <a:off x="628650" y="4495800"/>
            <a:ext cx="3409950" cy="742950"/>
          </a:xfrm>
          <a:prstGeom prst="flowChartTerminator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53" name="AutoShape 9"/>
          <p:cNvSpPr>
            <a:spLocks noChangeArrowheads="1"/>
          </p:cNvSpPr>
          <p:nvPr/>
        </p:nvSpPr>
        <p:spPr bwMode="auto">
          <a:xfrm>
            <a:off x="704850" y="2286000"/>
            <a:ext cx="3409950" cy="590550"/>
          </a:xfrm>
          <a:prstGeom prst="flowChartTerminator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54" name="AutoShape 10"/>
          <p:cNvSpPr>
            <a:spLocks noChangeArrowheads="1"/>
          </p:cNvSpPr>
          <p:nvPr/>
        </p:nvSpPr>
        <p:spPr bwMode="auto">
          <a:xfrm>
            <a:off x="5048250" y="2286000"/>
            <a:ext cx="3409950" cy="590550"/>
          </a:xfrm>
          <a:prstGeom prst="flowChartTerminator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4572000" y="1905000"/>
            <a:ext cx="23813" cy="1425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181100" y="2421037"/>
            <a:ext cx="2322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en-US" sz="2000" b="1" dirty="0"/>
              <a:t>Health</a:t>
            </a:r>
            <a:r>
              <a:rPr lang="en-US" altLang="en-US" sz="2000" dirty="0"/>
              <a:t> </a:t>
            </a:r>
            <a:r>
              <a:rPr lang="en-US" altLang="en-US" sz="2000" b="1" dirty="0" smtClean="0"/>
              <a:t>Authorities</a:t>
            </a:r>
            <a:endParaRPr lang="en-US" altLang="en-US" sz="2000" dirty="0"/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5265738" y="2494645"/>
            <a:ext cx="2933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000" b="1" dirty="0"/>
              <a:t>Local </a:t>
            </a:r>
            <a:r>
              <a:rPr lang="en-US" altLang="en-US" sz="2000" b="1" dirty="0" smtClean="0"/>
              <a:t>Government</a:t>
            </a:r>
            <a:endParaRPr lang="en-US" altLang="en-US" sz="2000" dirty="0"/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762000" y="4697007"/>
            <a:ext cx="3049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en-US" sz="2000" b="1" dirty="0" smtClean="0"/>
              <a:t>BC Housing</a:t>
            </a:r>
            <a:endParaRPr lang="en-US" altLang="en-US" sz="2000" b="1" dirty="0"/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687388" y="3352800"/>
            <a:ext cx="7758112" cy="731838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60" name="Rectangle 17"/>
          <p:cNvSpPr>
            <a:spLocks noChangeArrowheads="1"/>
          </p:cNvSpPr>
          <p:nvPr/>
        </p:nvSpPr>
        <p:spPr bwMode="auto">
          <a:xfrm>
            <a:off x="1828800" y="3534053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Community Based Housing Delivery</a:t>
            </a:r>
            <a:endParaRPr lang="en-US" altLang="en-US" b="1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 flipV="1">
            <a:off x="2286000" y="4105275"/>
            <a:ext cx="0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5035550" y="4666845"/>
            <a:ext cx="3697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en-US" sz="2000" b="1" dirty="0"/>
              <a:t>Federal </a:t>
            </a:r>
            <a:r>
              <a:rPr lang="en-US" altLang="en-US" sz="2000" b="1" dirty="0" smtClean="0"/>
              <a:t>Government</a:t>
            </a:r>
            <a:endParaRPr lang="en-US" altLang="en-US" sz="2000" b="1" dirty="0"/>
          </a:p>
        </p:txBody>
      </p:sp>
      <p:sp>
        <p:nvSpPr>
          <p:cNvPr id="2063" name="AutoShape 20"/>
          <p:cNvSpPr>
            <a:spLocks noChangeArrowheads="1"/>
          </p:cNvSpPr>
          <p:nvPr/>
        </p:nvSpPr>
        <p:spPr bwMode="auto">
          <a:xfrm>
            <a:off x="2819400" y="1219200"/>
            <a:ext cx="3409950" cy="647700"/>
          </a:xfrm>
          <a:prstGeom prst="flowChartTerminator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eaLnBrk="0" hangingPunct="0"/>
            <a:endParaRPr lang="en-CA" dirty="0"/>
          </a:p>
        </p:txBody>
      </p:sp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2819400" y="1354237"/>
            <a:ext cx="3560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en-US" sz="2000" b="1" dirty="0"/>
              <a:t>Private/Voluntary </a:t>
            </a:r>
            <a:r>
              <a:rPr lang="en-US" altLang="en-US" sz="2000" b="1" dirty="0" smtClean="0"/>
              <a:t>Sector</a:t>
            </a:r>
            <a:endParaRPr lang="en-US" altLang="en-US" sz="2000" dirty="0"/>
          </a:p>
        </p:txBody>
      </p:sp>
      <p:sp>
        <p:nvSpPr>
          <p:cNvPr id="2065" name="Line 22"/>
          <p:cNvSpPr>
            <a:spLocks noChangeShapeType="1"/>
          </p:cNvSpPr>
          <p:nvPr/>
        </p:nvSpPr>
        <p:spPr bwMode="auto">
          <a:xfrm>
            <a:off x="6705600" y="2895600"/>
            <a:ext cx="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066" name="Line 23"/>
          <p:cNvSpPr>
            <a:spLocks noChangeShapeType="1"/>
          </p:cNvSpPr>
          <p:nvPr/>
        </p:nvSpPr>
        <p:spPr bwMode="auto">
          <a:xfrm flipV="1">
            <a:off x="6729413" y="4114800"/>
            <a:ext cx="0" cy="390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>
            <a:off x="2286000" y="2895600"/>
            <a:ext cx="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733800" y="2362200"/>
            <a:ext cx="1676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1800" b="1" dirty="0">
                <a:solidFill>
                  <a:schemeClr val="bg1"/>
                </a:solidFill>
                <a:latin typeface="Arial" charset="0"/>
                <a:ea typeface="Geneva" pitchFamily="1" charset="-128"/>
              </a:rPr>
              <a:t>Independent Social Housing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2362200"/>
            <a:ext cx="14478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1800" b="1" dirty="0">
                <a:solidFill>
                  <a:schemeClr val="bg1"/>
                </a:solidFill>
                <a:latin typeface="Arial" charset="0"/>
                <a:ea typeface="Geneva" pitchFamily="1" charset="-128"/>
              </a:rPr>
              <a:t>Emergency Shelter &amp; Housing for the Homeless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362200"/>
            <a:ext cx="16002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1800" b="1" dirty="0">
                <a:solidFill>
                  <a:schemeClr val="bg1"/>
                </a:solidFill>
                <a:latin typeface="Arial" charset="0"/>
                <a:ea typeface="Geneva" pitchFamily="1" charset="-128"/>
              </a:rPr>
              <a:t>Supported</a:t>
            </a:r>
          </a:p>
          <a:p>
            <a:pPr>
              <a:defRPr/>
            </a:pPr>
            <a:r>
              <a:rPr lang="en-CA" sz="1800" b="1" dirty="0">
                <a:solidFill>
                  <a:schemeClr val="bg1"/>
                </a:solidFill>
                <a:latin typeface="Arial" charset="0"/>
                <a:ea typeface="Geneva" pitchFamily="1" charset="-128"/>
              </a:rPr>
              <a:t>Housing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413" y="2362200"/>
            <a:ext cx="1754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362200"/>
            <a:ext cx="158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239000" y="4343400"/>
            <a:ext cx="175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b="1" dirty="0" smtClean="0"/>
              <a:t>Home </a:t>
            </a:r>
            <a:r>
              <a:rPr lang="en-CA" sz="1400" b="1" dirty="0"/>
              <a:t>Ownership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638800" y="4343400"/>
            <a:ext cx="1358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 dirty="0" smtClean="0"/>
              <a:t>Market Rental</a:t>
            </a:r>
            <a:endParaRPr lang="en-CA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311269" y="152400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Housing Continuum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 room occupancy hotels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scott\AppData\Local\Microsoft\Windows\Temporary Internet Files\Content.Outlook\9CDTP94D\The-Dominion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086600" cy="7620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  <a:cs typeface="Calibri" pitchFamily="34" charset="0"/>
              </a:rPr>
              <a:t>willowbridge</a:t>
            </a:r>
            <a:r>
              <a:rPr lang="en-US" sz="2800" dirty="0" smtClean="0">
                <a:solidFill>
                  <a:schemeClr val="bg1"/>
                </a:solidFill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cs typeface="Calibri" pitchFamily="34" charset="0"/>
              </a:rPr>
              <a:t>kelowna</a:t>
            </a:r>
            <a:endParaRPr lang="en-US" sz="280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2050" name="Picture 2" descr="http://www.sawchukdevelopments.com/wp-content/uploads/gal/263/DSC2436-910x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1913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086600" cy="762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cs typeface="Calibri" pitchFamily="34" charset="0"/>
              </a:rPr>
              <a:t>Friendship Lodge, Prince George</a:t>
            </a:r>
            <a:endParaRPr lang="en-US" sz="280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026" name="il_fi" descr="http://www.jarviseng.com/site_assets/jarvis-staging.jammicron.com/images/dynamic/residential/Friendship_Lod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191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7772400" cy="114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kern="1200" dirty="0" smtClean="0">
                <a:solidFill>
                  <a:schemeClr val="bg1"/>
                </a:solidFill>
                <a:ea typeface="Geneva" pitchFamily="1" charset="-128"/>
              </a:rPr>
              <a:t> Whistler Olympics </a:t>
            </a:r>
            <a:r>
              <a:rPr lang="en-US" altLang="en-US" sz="2800" kern="1200" dirty="0" smtClean="0">
                <a:solidFill>
                  <a:schemeClr val="bg1"/>
                </a:solidFill>
                <a:ea typeface="Geneva" pitchFamily="1" charset="-128"/>
                <a:cs typeface="+mn-cs"/>
              </a:rPr>
              <a:t>modular housing </a:t>
            </a:r>
          </a:p>
        </p:txBody>
      </p:sp>
      <p:pic>
        <p:nvPicPr>
          <p:cNvPr id="5" name="Picture 4" descr="WAV 090921 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modular housing</a:t>
            </a:r>
            <a:endParaRPr lang="en-CA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467600" cy="41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772400" cy="30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Housing_Matters_BC_only - MASTER</Template>
  <TotalTime>14979</TotalTime>
  <Words>480</Words>
  <Application>Microsoft Office PowerPoint</Application>
  <PresentationFormat>On-screen Show (4:3)</PresentationFormat>
  <Paragraphs>134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1_Blank Presentation</vt:lpstr>
      <vt:lpstr>Slide 1</vt:lpstr>
      <vt:lpstr>partnership model</vt:lpstr>
      <vt:lpstr>Slide 3</vt:lpstr>
      <vt:lpstr>Slide 4</vt:lpstr>
      <vt:lpstr>willowbridge, kelowna</vt:lpstr>
      <vt:lpstr>Friendship Lodge, Prince George</vt:lpstr>
      <vt:lpstr> Whistler Olympics modular housing </vt:lpstr>
      <vt:lpstr>Slide 8</vt:lpstr>
      <vt:lpstr>Slide 9</vt:lpstr>
      <vt:lpstr>Slide 10</vt:lpstr>
      <vt:lpstr>Slide 11</vt:lpstr>
      <vt:lpstr>seniors rental housing </vt:lpstr>
      <vt:lpstr>Slide 13</vt:lpstr>
    </vt:vector>
  </TitlesOfParts>
  <Company>Design Contractor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Contractor</dc:creator>
  <cp:lastModifiedBy>Marleen</cp:lastModifiedBy>
  <cp:revision>1123</cp:revision>
  <cp:lastPrinted>2006-03-24T17:10:51Z</cp:lastPrinted>
  <dcterms:created xsi:type="dcterms:W3CDTF">2006-03-24T00:34:23Z</dcterms:created>
  <dcterms:modified xsi:type="dcterms:W3CDTF">2012-04-25T22:29:58Z</dcterms:modified>
</cp:coreProperties>
</file>