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31"/>
  </p:notesMasterIdLst>
  <p:sldIdLst>
    <p:sldId id="270" r:id="rId2"/>
    <p:sldId id="258" r:id="rId3"/>
    <p:sldId id="271" r:id="rId4"/>
    <p:sldId id="263" r:id="rId5"/>
    <p:sldId id="264" r:id="rId6"/>
    <p:sldId id="259" r:id="rId7"/>
    <p:sldId id="260" r:id="rId8"/>
    <p:sldId id="265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3" r:id="rId18"/>
    <p:sldId id="282" r:id="rId19"/>
    <p:sldId id="269" r:id="rId20"/>
    <p:sldId id="281" r:id="rId21"/>
    <p:sldId id="284" r:id="rId22"/>
    <p:sldId id="267" r:id="rId23"/>
    <p:sldId id="285" r:id="rId24"/>
    <p:sldId id="286" r:id="rId25"/>
    <p:sldId id="287" r:id="rId26"/>
    <p:sldId id="288" r:id="rId27"/>
    <p:sldId id="291" r:id="rId28"/>
    <p:sldId id="290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79E82-8E48-4DC7-B5AA-03102272CF9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F1C19CD-4F54-43BD-A7C1-92DF04C5B5DB}">
      <dgm:prSet phldrT="[Text]"/>
      <dgm:spPr/>
      <dgm:t>
        <a:bodyPr/>
        <a:lstStyle/>
        <a:p>
          <a:r>
            <a:rPr lang="en-US" dirty="0" smtClean="0"/>
            <a:t>BELIEFS</a:t>
          </a:r>
          <a:endParaRPr lang="en-US" dirty="0"/>
        </a:p>
      </dgm:t>
    </dgm:pt>
    <dgm:pt modelId="{D5A4CA6F-F5F1-49C9-8E36-E6616332CF92}" type="parTrans" cxnId="{6E980BCB-F488-487D-92F5-4FAF74573D01}">
      <dgm:prSet/>
      <dgm:spPr/>
      <dgm:t>
        <a:bodyPr/>
        <a:lstStyle/>
        <a:p>
          <a:endParaRPr lang="en-US"/>
        </a:p>
      </dgm:t>
    </dgm:pt>
    <dgm:pt modelId="{4438FE81-925E-48EC-B53E-9076715A6C28}" type="sibTrans" cxnId="{6E980BCB-F488-487D-92F5-4FAF74573D01}">
      <dgm:prSet/>
      <dgm:spPr/>
      <dgm:t>
        <a:bodyPr/>
        <a:lstStyle/>
        <a:p>
          <a:endParaRPr lang="en-US"/>
        </a:p>
      </dgm:t>
    </dgm:pt>
    <dgm:pt modelId="{5D7A0BB1-AF85-4337-9C91-BCD045474B32}">
      <dgm:prSet phldrT="[Text]"/>
      <dgm:spPr/>
      <dgm:t>
        <a:bodyPr/>
        <a:lstStyle/>
        <a:p>
          <a:r>
            <a:rPr lang="en-US" dirty="0" smtClean="0"/>
            <a:t>STRATEGIES</a:t>
          </a:r>
          <a:endParaRPr lang="en-US" dirty="0"/>
        </a:p>
      </dgm:t>
    </dgm:pt>
    <dgm:pt modelId="{495210AD-E1BC-4439-BE98-AAE6DD255EEC}" type="parTrans" cxnId="{B2B91F4F-6E21-4005-BADD-2BE49F0A0E8C}">
      <dgm:prSet/>
      <dgm:spPr/>
      <dgm:t>
        <a:bodyPr/>
        <a:lstStyle/>
        <a:p>
          <a:endParaRPr lang="en-US"/>
        </a:p>
      </dgm:t>
    </dgm:pt>
    <dgm:pt modelId="{510DB789-561D-423F-9DD3-78824395930A}" type="sibTrans" cxnId="{B2B91F4F-6E21-4005-BADD-2BE49F0A0E8C}">
      <dgm:prSet/>
      <dgm:spPr/>
      <dgm:t>
        <a:bodyPr/>
        <a:lstStyle/>
        <a:p>
          <a:endParaRPr lang="en-US"/>
        </a:p>
      </dgm:t>
    </dgm:pt>
    <dgm:pt modelId="{90CAA80C-5BE7-46D7-9930-2EF61B953CEF}">
      <dgm:prSet phldrT="[Text]"/>
      <dgm:spPr/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64E04783-F108-4103-8DDF-D89ACB866C1B}" type="parTrans" cxnId="{FCC60E83-EADA-4B2D-BB16-11330815B499}">
      <dgm:prSet/>
      <dgm:spPr/>
      <dgm:t>
        <a:bodyPr/>
        <a:lstStyle/>
        <a:p>
          <a:endParaRPr lang="en-US"/>
        </a:p>
      </dgm:t>
    </dgm:pt>
    <dgm:pt modelId="{40237A7C-B484-4E52-8C60-65956795F5B3}" type="sibTrans" cxnId="{FCC60E83-EADA-4B2D-BB16-11330815B499}">
      <dgm:prSet/>
      <dgm:spPr/>
      <dgm:t>
        <a:bodyPr/>
        <a:lstStyle/>
        <a:p>
          <a:endParaRPr lang="en-US"/>
        </a:p>
      </dgm:t>
    </dgm:pt>
    <dgm:pt modelId="{D21E3C2A-0067-4A49-8491-E0922A4E6948}" type="pres">
      <dgm:prSet presAssocID="{A3B79E82-8E48-4DC7-B5AA-03102272CF93}" presName="Name0" presStyleCnt="0">
        <dgm:presLayoutVars>
          <dgm:dir/>
          <dgm:resizeHandles val="exact"/>
        </dgm:presLayoutVars>
      </dgm:prSet>
      <dgm:spPr/>
    </dgm:pt>
    <dgm:pt modelId="{D249CE4D-FF41-4195-AE4F-CF7ECBE4691A}" type="pres">
      <dgm:prSet presAssocID="{3F1C19CD-4F54-43BD-A7C1-92DF04C5B5DB}" presName="composite" presStyleCnt="0"/>
      <dgm:spPr/>
    </dgm:pt>
    <dgm:pt modelId="{D5FFE15F-1BC6-4ED3-92A0-9195E1035143}" type="pres">
      <dgm:prSet presAssocID="{3F1C19CD-4F54-43BD-A7C1-92DF04C5B5DB}" presName="bgChev" presStyleLbl="node1" presStyleIdx="0" presStyleCnt="3"/>
      <dgm:spPr/>
    </dgm:pt>
    <dgm:pt modelId="{71990FC7-D7DE-4CCF-A278-98BF704F8D6F}" type="pres">
      <dgm:prSet presAssocID="{3F1C19CD-4F54-43BD-A7C1-92DF04C5B5DB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F92AA-BCF0-4E0E-B44F-4D16E0F96B91}" type="pres">
      <dgm:prSet presAssocID="{4438FE81-925E-48EC-B53E-9076715A6C28}" presName="compositeSpace" presStyleCnt="0"/>
      <dgm:spPr/>
    </dgm:pt>
    <dgm:pt modelId="{B484B245-9CEF-4941-8EFE-B8894D331D77}" type="pres">
      <dgm:prSet presAssocID="{5D7A0BB1-AF85-4337-9C91-BCD045474B32}" presName="composite" presStyleCnt="0"/>
      <dgm:spPr/>
    </dgm:pt>
    <dgm:pt modelId="{F6263765-C817-4CA8-99A7-624621510C5C}" type="pres">
      <dgm:prSet presAssocID="{5D7A0BB1-AF85-4337-9C91-BCD045474B32}" presName="bgChev" presStyleLbl="node1" presStyleIdx="1" presStyleCnt="3"/>
      <dgm:spPr/>
    </dgm:pt>
    <dgm:pt modelId="{56BB18B5-876C-4DE7-AACC-CDA3F78AD7B3}" type="pres">
      <dgm:prSet presAssocID="{5D7A0BB1-AF85-4337-9C91-BCD045474B32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E84CE-951B-495C-9C85-BC56D7C188AD}" type="pres">
      <dgm:prSet presAssocID="{510DB789-561D-423F-9DD3-78824395930A}" presName="compositeSpace" presStyleCnt="0"/>
      <dgm:spPr/>
    </dgm:pt>
    <dgm:pt modelId="{9BC4F8F1-A89A-47EC-B866-B6B3184D18FB}" type="pres">
      <dgm:prSet presAssocID="{90CAA80C-5BE7-46D7-9930-2EF61B953CEF}" presName="composite" presStyleCnt="0"/>
      <dgm:spPr/>
    </dgm:pt>
    <dgm:pt modelId="{6B6B4210-F4D4-486B-BD42-878498B6F2FF}" type="pres">
      <dgm:prSet presAssocID="{90CAA80C-5BE7-46D7-9930-2EF61B953CEF}" presName="bgChev" presStyleLbl="node1" presStyleIdx="2" presStyleCnt="3"/>
      <dgm:spPr/>
    </dgm:pt>
    <dgm:pt modelId="{BF73EC14-640B-474F-9A41-98789B2C0179}" type="pres">
      <dgm:prSet presAssocID="{90CAA80C-5BE7-46D7-9930-2EF61B953CEF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4A274B-AD5B-4B8F-BAEC-274391D90557}" type="presOf" srcId="{A3B79E82-8E48-4DC7-B5AA-03102272CF93}" destId="{D21E3C2A-0067-4A49-8491-E0922A4E6948}" srcOrd="0" destOrd="0" presId="urn:microsoft.com/office/officeart/2005/8/layout/chevronAccent+Icon"/>
    <dgm:cxn modelId="{6E980BCB-F488-487D-92F5-4FAF74573D01}" srcId="{A3B79E82-8E48-4DC7-B5AA-03102272CF93}" destId="{3F1C19CD-4F54-43BD-A7C1-92DF04C5B5DB}" srcOrd="0" destOrd="0" parTransId="{D5A4CA6F-F5F1-49C9-8E36-E6616332CF92}" sibTransId="{4438FE81-925E-48EC-B53E-9076715A6C28}"/>
    <dgm:cxn modelId="{7BA2339D-0E87-4713-8B8D-6D5EDC3780ED}" type="presOf" srcId="{90CAA80C-5BE7-46D7-9930-2EF61B953CEF}" destId="{BF73EC14-640B-474F-9A41-98789B2C0179}" srcOrd="0" destOrd="0" presId="urn:microsoft.com/office/officeart/2005/8/layout/chevronAccent+Icon"/>
    <dgm:cxn modelId="{190C4859-1CAB-4FF2-8705-69864D19CCEF}" type="presOf" srcId="{5D7A0BB1-AF85-4337-9C91-BCD045474B32}" destId="{56BB18B5-876C-4DE7-AACC-CDA3F78AD7B3}" srcOrd="0" destOrd="0" presId="urn:microsoft.com/office/officeart/2005/8/layout/chevronAccent+Icon"/>
    <dgm:cxn modelId="{44548DF3-D7A0-41B8-9BC9-785D515AF7E5}" type="presOf" srcId="{3F1C19CD-4F54-43BD-A7C1-92DF04C5B5DB}" destId="{71990FC7-D7DE-4CCF-A278-98BF704F8D6F}" srcOrd="0" destOrd="0" presId="urn:microsoft.com/office/officeart/2005/8/layout/chevronAccent+Icon"/>
    <dgm:cxn modelId="{FCC60E83-EADA-4B2D-BB16-11330815B499}" srcId="{A3B79E82-8E48-4DC7-B5AA-03102272CF93}" destId="{90CAA80C-5BE7-46D7-9930-2EF61B953CEF}" srcOrd="2" destOrd="0" parTransId="{64E04783-F108-4103-8DDF-D89ACB866C1B}" sibTransId="{40237A7C-B484-4E52-8C60-65956795F5B3}"/>
    <dgm:cxn modelId="{B2B91F4F-6E21-4005-BADD-2BE49F0A0E8C}" srcId="{A3B79E82-8E48-4DC7-B5AA-03102272CF93}" destId="{5D7A0BB1-AF85-4337-9C91-BCD045474B32}" srcOrd="1" destOrd="0" parTransId="{495210AD-E1BC-4439-BE98-AAE6DD255EEC}" sibTransId="{510DB789-561D-423F-9DD3-78824395930A}"/>
    <dgm:cxn modelId="{A8D3F08D-C11F-4D8E-9E59-3ECAEC1146AF}" type="presParOf" srcId="{D21E3C2A-0067-4A49-8491-E0922A4E6948}" destId="{D249CE4D-FF41-4195-AE4F-CF7ECBE4691A}" srcOrd="0" destOrd="0" presId="urn:microsoft.com/office/officeart/2005/8/layout/chevronAccent+Icon"/>
    <dgm:cxn modelId="{AA5A49D5-7843-47A9-AE4E-063BF029A726}" type="presParOf" srcId="{D249CE4D-FF41-4195-AE4F-CF7ECBE4691A}" destId="{D5FFE15F-1BC6-4ED3-92A0-9195E1035143}" srcOrd="0" destOrd="0" presId="urn:microsoft.com/office/officeart/2005/8/layout/chevronAccent+Icon"/>
    <dgm:cxn modelId="{CD88DA1B-AF00-4220-AC94-DFC3759186C9}" type="presParOf" srcId="{D249CE4D-FF41-4195-AE4F-CF7ECBE4691A}" destId="{71990FC7-D7DE-4CCF-A278-98BF704F8D6F}" srcOrd="1" destOrd="0" presId="urn:microsoft.com/office/officeart/2005/8/layout/chevronAccent+Icon"/>
    <dgm:cxn modelId="{3111D0A3-25B8-4306-A0DD-E3F8F50D6176}" type="presParOf" srcId="{D21E3C2A-0067-4A49-8491-E0922A4E6948}" destId="{FF4F92AA-BCF0-4E0E-B44F-4D16E0F96B91}" srcOrd="1" destOrd="0" presId="urn:microsoft.com/office/officeart/2005/8/layout/chevronAccent+Icon"/>
    <dgm:cxn modelId="{2867E209-BB7B-4CA9-9D34-BF4D1E40CEC4}" type="presParOf" srcId="{D21E3C2A-0067-4A49-8491-E0922A4E6948}" destId="{B484B245-9CEF-4941-8EFE-B8894D331D77}" srcOrd="2" destOrd="0" presId="urn:microsoft.com/office/officeart/2005/8/layout/chevronAccent+Icon"/>
    <dgm:cxn modelId="{7BE5E9AE-9362-4E7A-9D39-0BCD4F2A21DE}" type="presParOf" srcId="{B484B245-9CEF-4941-8EFE-B8894D331D77}" destId="{F6263765-C817-4CA8-99A7-624621510C5C}" srcOrd="0" destOrd="0" presId="urn:microsoft.com/office/officeart/2005/8/layout/chevronAccent+Icon"/>
    <dgm:cxn modelId="{5099BA13-6458-4865-9742-8057FE87A1AB}" type="presParOf" srcId="{B484B245-9CEF-4941-8EFE-B8894D331D77}" destId="{56BB18B5-876C-4DE7-AACC-CDA3F78AD7B3}" srcOrd="1" destOrd="0" presId="urn:microsoft.com/office/officeart/2005/8/layout/chevronAccent+Icon"/>
    <dgm:cxn modelId="{907ACC48-F51C-4622-A526-298AB4A31BE6}" type="presParOf" srcId="{D21E3C2A-0067-4A49-8491-E0922A4E6948}" destId="{400E84CE-951B-495C-9C85-BC56D7C188AD}" srcOrd="3" destOrd="0" presId="urn:microsoft.com/office/officeart/2005/8/layout/chevronAccent+Icon"/>
    <dgm:cxn modelId="{B834625B-CC36-44EC-A2B3-B9EB4919D275}" type="presParOf" srcId="{D21E3C2A-0067-4A49-8491-E0922A4E6948}" destId="{9BC4F8F1-A89A-47EC-B866-B6B3184D18FB}" srcOrd="4" destOrd="0" presId="urn:microsoft.com/office/officeart/2005/8/layout/chevronAccent+Icon"/>
    <dgm:cxn modelId="{066DEB9C-B25A-4624-812A-58933BCA1A3D}" type="presParOf" srcId="{9BC4F8F1-A89A-47EC-B866-B6B3184D18FB}" destId="{6B6B4210-F4D4-486B-BD42-878498B6F2FF}" srcOrd="0" destOrd="0" presId="urn:microsoft.com/office/officeart/2005/8/layout/chevronAccent+Icon"/>
    <dgm:cxn modelId="{E020FD37-6E13-4867-975A-00D6F25989D7}" type="presParOf" srcId="{9BC4F8F1-A89A-47EC-B866-B6B3184D18FB}" destId="{BF73EC14-640B-474F-9A41-98789B2C017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FE15F-1BC6-4ED3-92A0-9195E1035143}">
      <dsp:nvSpPr>
        <dsp:cNvPr id="0" name=""/>
        <dsp:cNvSpPr/>
      </dsp:nvSpPr>
      <dsp:spPr>
        <a:xfrm>
          <a:off x="752" y="997695"/>
          <a:ext cx="1891071" cy="72995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90FC7-D7DE-4CCF-A278-98BF704F8D6F}">
      <dsp:nvSpPr>
        <dsp:cNvPr id="0" name=""/>
        <dsp:cNvSpPr/>
      </dsp:nvSpPr>
      <dsp:spPr>
        <a:xfrm>
          <a:off x="505038" y="1180183"/>
          <a:ext cx="1596904" cy="729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BELIEFS</a:t>
          </a:r>
          <a:endParaRPr lang="en-US" sz="2000" kern="1200" dirty="0"/>
        </a:p>
      </dsp:txBody>
      <dsp:txXfrm>
        <a:off x="526418" y="1201563"/>
        <a:ext cx="1554144" cy="687193"/>
      </dsp:txXfrm>
    </dsp:sp>
    <dsp:sp modelId="{F6263765-C817-4CA8-99A7-624621510C5C}">
      <dsp:nvSpPr>
        <dsp:cNvPr id="0" name=""/>
        <dsp:cNvSpPr/>
      </dsp:nvSpPr>
      <dsp:spPr>
        <a:xfrm>
          <a:off x="2160775" y="997695"/>
          <a:ext cx="1891071" cy="72995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B18B5-876C-4DE7-AACC-CDA3F78AD7B3}">
      <dsp:nvSpPr>
        <dsp:cNvPr id="0" name=""/>
        <dsp:cNvSpPr/>
      </dsp:nvSpPr>
      <dsp:spPr>
        <a:xfrm>
          <a:off x="2665061" y="1180183"/>
          <a:ext cx="1596904" cy="729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STRATEGIES</a:t>
          </a:r>
          <a:endParaRPr lang="en-US" sz="2000" kern="1200" dirty="0"/>
        </a:p>
      </dsp:txBody>
      <dsp:txXfrm>
        <a:off x="2686441" y="1201563"/>
        <a:ext cx="1554144" cy="687193"/>
      </dsp:txXfrm>
    </dsp:sp>
    <dsp:sp modelId="{6B6B4210-F4D4-486B-BD42-878498B6F2FF}">
      <dsp:nvSpPr>
        <dsp:cNvPr id="0" name=""/>
        <dsp:cNvSpPr/>
      </dsp:nvSpPr>
      <dsp:spPr>
        <a:xfrm>
          <a:off x="4320799" y="997695"/>
          <a:ext cx="1891071" cy="72995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3EC14-640B-474F-9A41-98789B2C0179}">
      <dsp:nvSpPr>
        <dsp:cNvPr id="0" name=""/>
        <dsp:cNvSpPr/>
      </dsp:nvSpPr>
      <dsp:spPr>
        <a:xfrm>
          <a:off x="4825084" y="1180183"/>
          <a:ext cx="1596904" cy="729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IMPACT</a:t>
          </a:r>
          <a:endParaRPr lang="en-US" sz="2000" kern="1200" dirty="0"/>
        </a:p>
      </dsp:txBody>
      <dsp:txXfrm>
        <a:off x="4846464" y="1201563"/>
        <a:ext cx="1554144" cy="687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36672-28B1-4E74-ABBC-5FBBAEF7CEC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0F9EE-D502-47E8-841D-7A1E76D57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Your values;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Your experiences;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Your commitments;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Your actions;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Your lessons and how they have changed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0F9EE-D502-47E8-841D-7A1E76D57C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US" sz="1500" dirty="0" smtClean="0"/>
              <a:t>HORIZONTAL ALIGNMENT: how one’s beliefs about teaching and learning relate to </a:t>
            </a:r>
          </a:p>
          <a:p>
            <a:pPr marL="342900" indent="-342900">
              <a:buAutoNum type="arabicParenR"/>
            </a:pPr>
            <a:endParaRPr lang="en-US" sz="1500" dirty="0" smtClean="0"/>
          </a:p>
          <a:p>
            <a:pPr marL="685800" lvl="1" indent="-342900">
              <a:buAutoNum type="arabicParenR"/>
            </a:pPr>
            <a:r>
              <a:rPr lang="en-US" sz="1500" dirty="0" smtClean="0"/>
              <a:t>the strategies one uses in practice;</a:t>
            </a:r>
          </a:p>
          <a:p>
            <a:pPr marL="685800" lvl="1" indent="-342900">
              <a:buAutoNum type="arabicParenR"/>
            </a:pPr>
            <a:r>
              <a:rPr lang="en-US" sz="1500" dirty="0" smtClean="0"/>
              <a:t>evidence of one’s impact. </a:t>
            </a:r>
          </a:p>
          <a:p>
            <a:pPr lvl="1"/>
            <a:endParaRPr lang="en-US" sz="1500" dirty="0" smtClean="0"/>
          </a:p>
          <a:p>
            <a:pPr lvl="1"/>
            <a:r>
              <a:rPr lang="en-US" sz="1500" dirty="0" smtClean="0"/>
              <a:t>It is important that you carefully </a:t>
            </a:r>
            <a:r>
              <a:rPr lang="en-US" sz="1500" b="1" dirty="0" smtClean="0"/>
              <a:t>select</a:t>
            </a:r>
            <a:r>
              <a:rPr lang="en-US" sz="1500" dirty="0" smtClean="0"/>
              <a:t> and </a:t>
            </a:r>
            <a:r>
              <a:rPr lang="en-US" sz="1500" b="1" dirty="0" smtClean="0"/>
              <a:t>curate</a:t>
            </a:r>
            <a:r>
              <a:rPr lang="en-US" sz="1500" dirty="0" smtClean="0"/>
              <a:t> the most important evidence to demonstrate: </a:t>
            </a:r>
          </a:p>
          <a:p>
            <a:pPr lvl="1"/>
            <a:endParaRPr lang="en-US" sz="1500" dirty="0" smtClean="0"/>
          </a:p>
          <a:p>
            <a:pPr marL="685800" lvl="1" indent="-342900">
              <a:buAutoNum type="arabicParenR"/>
            </a:pPr>
            <a:r>
              <a:rPr lang="en-US" sz="1500" dirty="0" smtClean="0"/>
              <a:t>the teaching, learning and educational leadership strategies you use to </a:t>
            </a:r>
            <a:r>
              <a:rPr lang="en-US" sz="1500" b="1" dirty="0" smtClean="0"/>
              <a:t>put your beliefs into practice</a:t>
            </a:r>
            <a:r>
              <a:rPr lang="en-US" sz="1500" dirty="0" smtClean="0"/>
              <a:t>;</a:t>
            </a:r>
          </a:p>
          <a:p>
            <a:pPr marL="685800" lvl="1" indent="-342900">
              <a:buAutoNum type="arabicParenR"/>
            </a:pPr>
            <a:r>
              <a:rPr lang="en-US" sz="1500" dirty="0" smtClean="0"/>
              <a:t>the </a:t>
            </a:r>
            <a:r>
              <a:rPr lang="en-US" sz="1500" b="1" dirty="0" smtClean="0"/>
              <a:t>impact</a:t>
            </a:r>
            <a:r>
              <a:rPr lang="en-US" sz="1500" dirty="0" smtClean="0"/>
              <a:t> that these strategies have had on others.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0F9EE-D502-47E8-841D-7A1E76D57C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6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8598498F-94D6-402D-8DE3-3F85BDDAB79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CF20BDED-0F82-4A5A-BBAB-63CF29C14191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045190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BDED-0F82-4A5A-BBAB-63CF29C1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2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CF20BDED-0F82-4A5A-BBAB-63CF29C1419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207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87900" y="579433"/>
            <a:ext cx="53682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224425" y="1970333"/>
            <a:ext cx="6695100" cy="4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✣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297650" y="63332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F20BDED-0F82-4A5A-BBAB-63CF29C1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8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98F-94D6-402D-8DE3-3F85BDDAB79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BDED-0F82-4A5A-BBAB-63CF29C1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CF20BDED-0F82-4A5A-BBAB-63CF29C141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59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6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BDED-0F82-4A5A-BBAB-63CF29C1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3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BDED-0F82-4A5A-BBAB-63CF29C1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4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BDED-0F82-4A5A-BBAB-63CF29C1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815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CF20BDED-0F82-4A5A-BBAB-63CF29C1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323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CF20BDED-0F82-4A5A-BBAB-63CF29C1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F20BDED-0F82-4A5A-BBAB-63CF29C141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91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40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Dickson@unbc.ca" TargetMode="External"/><Relationship Id="rId2" Type="http://schemas.openxmlformats.org/officeDocument/2006/relationships/hyperlink" Target="https://www.stlhe.ca/awards/3m-national-teaching-fellowship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mailto:3MNTFMentoring@stlhe.ca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unbc.c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3M NATIONAL TEACHING FELLOWSHIP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2564649" y="3971418"/>
            <a:ext cx="4201870" cy="1243522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INFORMATION SESSION FOR </a:t>
            </a:r>
          </a:p>
          <a:p>
            <a:r>
              <a:rPr lang="en-US" sz="2600" dirty="0" smtClean="0"/>
              <a:t>NOMINATORS AND NOMINEES</a:t>
            </a:r>
            <a:endParaRPr lang="en-US" sz="2600" dirty="0"/>
          </a:p>
          <a:p>
            <a:r>
              <a:rPr lang="en-US" dirty="0" smtClean="0"/>
              <a:t>Lisa Dickson,</a:t>
            </a:r>
          </a:p>
          <a:p>
            <a:r>
              <a:rPr lang="en-US" dirty="0" smtClean="0"/>
              <a:t>Project Leader, 3M NTF National Mentoring Network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64" y="338026"/>
            <a:ext cx="1504315" cy="13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Fellowship is open to any individual currently teaching at a Canadian university or college, regardless of discipline, program, level, or term of appointment. All post-secondary institutions in Canada (universities, colleges, </a:t>
            </a:r>
            <a:r>
              <a:rPr lang="en-US" dirty="0" err="1"/>
              <a:t>cégeps</a:t>
            </a:r>
            <a:r>
              <a:rPr lang="en-US" dirty="0"/>
              <a:t>, polytechnics, and so on) are </a:t>
            </a:r>
            <a:r>
              <a:rPr lang="en-US" dirty="0" smtClean="0"/>
              <a:t>included” (3M NTF website).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Undergraduate teaching as </a:t>
            </a:r>
            <a:r>
              <a:rPr lang="en-US" dirty="0"/>
              <a:t>regular part of workload</a:t>
            </a:r>
            <a:r>
              <a:rPr lang="en-US" dirty="0" smtClean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Any stage of career.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64" y="3482077"/>
            <a:ext cx="1504315" cy="13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NOMINATORS ARE BOOSTER ROCKETS</a:t>
            </a:r>
            <a:endParaRPr lang="en-US" dirty="0"/>
          </a:p>
        </p:txBody>
      </p:sp>
      <p:pic>
        <p:nvPicPr>
          <p:cNvPr id="10" name="Content Placeholder 9" descr="Tranquility Base: A long fall to Earth and a short tumble downhill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79" y="2404490"/>
            <a:ext cx="3162525" cy="3941753"/>
          </a:xfrm>
        </p:spPr>
      </p:pic>
      <p:sp>
        <p:nvSpPr>
          <p:cNvPr id="11" name="TextBox 10"/>
          <p:cNvSpPr txBox="1"/>
          <p:nvPr/>
        </p:nvSpPr>
        <p:spPr>
          <a:xfrm>
            <a:off x="1834211" y="3258709"/>
            <a:ext cx="428707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Nominating someone </a:t>
            </a:r>
            <a:r>
              <a:rPr lang="en-US" sz="2400" dirty="0" smtClean="0"/>
              <a:t>is an act of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341768" y="3878788"/>
            <a:ext cx="527195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EDUCATIONAL LEADERSHIP</a:t>
            </a:r>
          </a:p>
        </p:txBody>
      </p:sp>
    </p:spTree>
    <p:extLst>
      <p:ext uri="{BB962C8B-B14F-4D97-AF65-F5344CB8AC3E}">
        <p14:creationId xmlns:p14="http://schemas.microsoft.com/office/powerpoint/2010/main" val="7485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NOMINATE?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FELLOW FACULTY;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ADMINISTRATORS;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CHAIRS/DEANS;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/>
              <a:t>FORMER </a:t>
            </a:r>
            <a:r>
              <a:rPr lang="en-US" dirty="0" smtClean="0"/>
              <a:t>STUDENTS;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COMMUNITY MEMBERS;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TEAMS of any of the above.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 descr="B2B Marketing needs to Curate a Vibrant Community | Marketing Darwinis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77" y="2655727"/>
            <a:ext cx="2544737" cy="289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I BE A GOOD NOMINATOR?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583" y="2169671"/>
            <a:ext cx="6754621" cy="392023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KNOW your nominee: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 smtClean="0"/>
              <a:t>speak IN </a:t>
            </a:r>
            <a:r>
              <a:rPr lang="en-US" sz="2300" dirty="0"/>
              <a:t>DETAIL and with CONVICTION</a:t>
            </a:r>
            <a:r>
              <a:rPr lang="en-US" sz="2300" dirty="0" smtClean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Be </a:t>
            </a:r>
            <a:r>
              <a:rPr lang="en-US" sz="2600" dirty="0"/>
              <a:t>PART OF THE PROCESS: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Work with the nominee on your nomination letter as the dossier </a:t>
            </a:r>
            <a:r>
              <a:rPr lang="en-US" sz="2300" dirty="0" smtClean="0"/>
              <a:t>develops;</a:t>
            </a:r>
            <a:endParaRPr lang="en-US" sz="23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SYNTHESIZE </a:t>
            </a:r>
            <a:r>
              <a:rPr lang="en-US" sz="2600" dirty="0" smtClean="0"/>
              <a:t>the dossier: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 smtClean="0"/>
              <a:t>Create a </a:t>
            </a:r>
            <a:r>
              <a:rPr lang="en-US" sz="2300" dirty="0"/>
              <a:t>succinct and meaningful statement for the </a:t>
            </a:r>
            <a:r>
              <a:rPr lang="en-US" sz="2300" dirty="0" smtClean="0"/>
              <a:t>adjudicators</a:t>
            </a:r>
            <a:r>
              <a:rPr lang="en-US" sz="2300" dirty="0"/>
              <a:t>.</a:t>
            </a:r>
            <a:endParaRPr lang="en-US" sz="23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600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993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NOMINEES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64" y="3546542"/>
            <a:ext cx="1504315" cy="13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NOMINEES 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REFLECTIVE PRACTITIONERS;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ENTHUSIASTIC EXPLORERS;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ENGAGED LEARNERS;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ENABLERS OF OTHERS;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ABLE TO CONNECT COMMITMENTS TO PRACTICE TO APPLICATION BEYOND THE CLASSROOM;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STORYTELLERS;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HOPEFUL, CRITICAL, INNOVATIVE, THOUGHTFUL.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09" y="146427"/>
            <a:ext cx="7426261" cy="1162050"/>
          </a:xfrm>
        </p:spPr>
        <p:txBody>
          <a:bodyPr/>
          <a:lstStyle/>
          <a:p>
            <a:r>
              <a:rPr lang="en-US" sz="3200" dirty="0" smtClean="0"/>
              <a:t>EDUCATIONAL LEADERSHIP</a:t>
            </a:r>
            <a:endParaRPr lang="en-US" sz="3200" dirty="0"/>
          </a:p>
        </p:txBody>
      </p:sp>
      <p:pic>
        <p:nvPicPr>
          <p:cNvPr id="5" name="Content Placeholder 4" descr="Life of an Educator: 10 questions every educator should always be thinking about..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68" y="2137858"/>
            <a:ext cx="2809702" cy="4393276"/>
          </a:xfrm>
        </p:spPr>
      </p:pic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550740" cy="45720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UNIQUE to you and your institution;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DEFINED by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An </a:t>
            </a:r>
            <a:r>
              <a:rPr lang="en-US" sz="2000" i="1" dirty="0" smtClean="0"/>
              <a:t>intervention</a:t>
            </a:r>
            <a:r>
              <a:rPr lang="en-US" sz="2000" dirty="0" smtClean="0"/>
              <a:t> in the </a:t>
            </a:r>
            <a:r>
              <a:rPr lang="en-US" sz="2000" i="1" dirty="0" smtClean="0"/>
              <a:t>culture</a:t>
            </a:r>
            <a:r>
              <a:rPr lang="en-US" sz="2000" dirty="0" smtClean="0"/>
              <a:t> of your institution that creates change or opportunity </a:t>
            </a:r>
            <a:r>
              <a:rPr lang="en-US" sz="2000" i="1" dirty="0" smtClean="0"/>
              <a:t>for </a:t>
            </a:r>
            <a:r>
              <a:rPr lang="en-US" sz="2000" i="1" dirty="0" smtClean="0"/>
              <a:t>others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smtClean="0"/>
              <a:t>that </a:t>
            </a:r>
            <a:r>
              <a:rPr lang="en-US" sz="2000" dirty="0" smtClean="0"/>
              <a:t>supports the efforts of others to become their </a:t>
            </a:r>
            <a:r>
              <a:rPr lang="en-US" sz="2000" i="1" dirty="0" smtClean="0"/>
              <a:t>best </a:t>
            </a:r>
            <a:r>
              <a:rPr lang="en-US" sz="2000" i="1" dirty="0" smtClean="0"/>
              <a:t>selves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dirty="0" smtClean="0"/>
              <a:t>Educational leadership imagines ways to go </a:t>
            </a:r>
            <a:r>
              <a:rPr lang="en-US" sz="2000" i="1" dirty="0" smtClean="0"/>
              <a:t>beyond the </a:t>
            </a:r>
            <a:r>
              <a:rPr lang="en-US" sz="2000" i="1" dirty="0" smtClean="0"/>
              <a:t>individual classroom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4117505" y="3803688"/>
            <a:ext cx="45719" cy="45719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he gift of mentors and sponsors | maturitas caf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76" y="2181621"/>
            <a:ext cx="2873885" cy="43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6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NOMINATION DOSSIER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VOICE, YOUR STORY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64" y="2875622"/>
            <a:ext cx="1504315" cy="13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r Voice: The Four Amigos: &quot;Ah&quot;, &quot;Um&quot;, &quot;Like&quot; and &quot;You know&quot; - Project Management Wisd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04" y="2472974"/>
            <a:ext cx="2151334" cy="2318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6126" y="966179"/>
            <a:ext cx="7213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YOUR STORY IN YOUR VOICE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8709" y="1856160"/>
            <a:ext cx="4446205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Your dossier is a NARRATIVE grounded in EVIDENCE and REFLECTIVE PRACTICE:</a:t>
            </a: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-342900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1) WHY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you do what you do to support teaching 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learning;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-342900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2) WHERE: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scope, context and impact of your contributions,</a:t>
            </a:r>
          </a:p>
          <a:p>
            <a:pPr lvl="1" indent="-342900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3)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you have learned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these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experiences;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-342900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4)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HOW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you hope to continue growing and improving into the future.</a:t>
            </a:r>
          </a:p>
          <a:p>
            <a:endParaRPr lang="en-US" sz="13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76893" y="590255"/>
            <a:ext cx="6031675" cy="1143200"/>
          </a:xfrm>
        </p:spPr>
        <p:txBody>
          <a:bodyPr/>
          <a:lstStyle/>
          <a:p>
            <a:pPr algn="ctr"/>
            <a:r>
              <a:rPr lang="en-US" dirty="0" smtClean="0"/>
              <a:t>TODAY’S SESSION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29964" y="2424827"/>
            <a:ext cx="5014006" cy="3154560"/>
          </a:xfrm>
          <a:noFill/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ABOUT the 3M National Teaching Fellowships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ELIGIBILITY;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NOMINATORS</a:t>
            </a:r>
            <a:r>
              <a:rPr lang="en-US" sz="2800" dirty="0"/>
              <a:t> </a:t>
            </a:r>
            <a:r>
              <a:rPr lang="en-US" sz="2800" dirty="0" smtClean="0"/>
              <a:t>and NOMINEES;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NOMINATION </a:t>
            </a:r>
            <a:r>
              <a:rPr lang="en-US" sz="2800" dirty="0" smtClean="0"/>
              <a:t>DOSSIER;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TIMELINE AND SUPPORTS.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717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DOSSIER IS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899491" y="2340895"/>
            <a:ext cx="3681412" cy="3846513"/>
          </a:xfrm>
        </p:spPr>
        <p:txBody>
          <a:bodyPr>
            <a:noAutofit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STORY about who you are as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teacher and a leader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how you got here and where you want to go.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CURATION of materials that demonstrates how you have put your values and leadership into action.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7" name="Content Placeholder 6" descr="Annibale Carracci – Vikipedija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938"/>
            <a:ext cx="2581275" cy="3608387"/>
          </a:xfrm>
        </p:spPr>
      </p:pic>
      <p:pic>
        <p:nvPicPr>
          <p:cNvPr id="9" name="Picture 8" descr="World History - Wikibooks, open books for an open worl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64" y="1598735"/>
            <a:ext cx="2721251" cy="2346323"/>
          </a:xfrm>
          <a:prstGeom prst="rect">
            <a:avLst/>
          </a:prstGeom>
        </p:spPr>
      </p:pic>
      <p:pic>
        <p:nvPicPr>
          <p:cNvPr id="10" name="Picture 9" descr="File:Northwestern High School Student Art Gallery.jp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42" y="5016682"/>
            <a:ext cx="2665348" cy="172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9380" y="606219"/>
            <a:ext cx="5599737" cy="107649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THROUGH-LINE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BUILD your story around a CENTRAL THEME, idea or experience that will help you to TIE TOGETHER all of your statements and supporting evidence.</a:t>
            </a:r>
            <a:endParaRPr lang="en-US" dirty="0"/>
          </a:p>
        </p:txBody>
      </p:sp>
      <p:pic>
        <p:nvPicPr>
          <p:cNvPr id="5" name="Picture 4" descr="safety - Which bends are binding knots? - The Great Outdoors Stack Exchan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29" y="3618371"/>
            <a:ext cx="4469875" cy="297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2631317"/>
              </p:ext>
            </p:extLst>
          </p:nvPr>
        </p:nvGraphicFramePr>
        <p:xfrm>
          <a:off x="2175083" y="827830"/>
          <a:ext cx="6422742" cy="29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File:Northwestern High School Student Art Gallery.jpg - Wikimedia Common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77" y="2940923"/>
            <a:ext cx="4659363" cy="262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407" y="529996"/>
            <a:ext cx="8473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ALIGNMENT, CURATION, REFLECTION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SUPPORTS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64" y="3579006"/>
            <a:ext cx="1504315" cy="13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Mid-MAY: initial nominations;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Mid-JUNE: consultations with nominees, decision to move forward, recommendation to Provost;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Mid-JULY: draft nomination package;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Mid-AUG: revised draft nomination package;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End of AUG: nominator’s final letter;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SEPT 6: Final nomination package submitted to CTLT;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SEPT 12: nomination package to Provost for supporting letter;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SEPT 30: SUBMISSION OF DOSSIER to the Adjudication Committee.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3M NTF NOMINATIONS INFORMATION PACKAGE (available from the CTLT);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Your </a:t>
            </a:r>
            <a:r>
              <a:rPr lang="en-US" dirty="0" err="1" smtClean="0"/>
              <a:t>Centres</a:t>
            </a:r>
            <a:r>
              <a:rPr lang="en-US" dirty="0" smtClean="0"/>
              <a:t> of Teaching and Learning;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3M </a:t>
            </a:r>
            <a:r>
              <a:rPr lang="en-US" dirty="0"/>
              <a:t>NTF </a:t>
            </a:r>
            <a:r>
              <a:rPr lang="en-US" dirty="0" smtClean="0"/>
              <a:t>website: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://www.stlhe.ca/awards/3m-national-teaching-fellowships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Individual Consultations for UNBC nominees: </a:t>
            </a:r>
            <a:r>
              <a:rPr lang="en-US" dirty="0" smtClean="0">
                <a:hlinkClick r:id="rId3"/>
              </a:rPr>
              <a:t>Lisa.Dickson@unbc.ca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Dossier Workshops/Retreat;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3M NTF NATIONAL MENTORING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9" y="2083991"/>
            <a:ext cx="2509520" cy="1670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3M NTF NATIONAL MENTORING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116" y="2438400"/>
            <a:ext cx="5061087" cy="3651504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3M FELLOWS;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MULTIDISCIPLINARY TEAM;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RANGE OF INSTITUTIONAL CONTEXTS;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MENTORING &amp; ADJUDICATION EXPERIENCE;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ONE-ON-ONE CONSULTATIONS (email, skype/phone, site visits);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CONTACT </a:t>
            </a:r>
            <a:r>
              <a:rPr lang="en-US" dirty="0" smtClean="0">
                <a:hlinkClick r:id="rId3"/>
              </a:rPr>
              <a:t>3MNTFMentoring@stlhe.ca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37" y="2414815"/>
            <a:ext cx="1276350" cy="18218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26" y="3280653"/>
            <a:ext cx="1231074" cy="196699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8" y="5017704"/>
            <a:ext cx="2437130" cy="16256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36" y="4126433"/>
            <a:ext cx="1097280" cy="164592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5" y="4048306"/>
            <a:ext cx="1055589" cy="165370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5" y="1114775"/>
            <a:ext cx="1772251" cy="11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session will be archived: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https://video.unbc.ca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Under the CTLT tab.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 descr="Farolillos Chinos. El Blog: Desafiad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87" y="2478977"/>
            <a:ext cx="4186059" cy="3861639"/>
          </a:xfrm>
        </p:spPr>
      </p:pic>
    </p:spTree>
    <p:extLst>
      <p:ext uri="{BB962C8B-B14F-4D97-AF65-F5344CB8AC3E}">
        <p14:creationId xmlns:p14="http://schemas.microsoft.com/office/powerpoint/2010/main" val="4097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The Birds &amp; The Peas: January 20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25" y="1407304"/>
            <a:ext cx="5376583" cy="4116446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3M FELLOWSHIP?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64" y="3482077"/>
            <a:ext cx="1504315" cy="13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595" y="579433"/>
            <a:ext cx="7645250" cy="1143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IS THE 3M NATIONAL TEACHING FELLOWSHIP?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586" y="2305793"/>
            <a:ext cx="6031259" cy="397597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Est. 1986 to celebrate and support EDUCATIONAL LEADERSHIP and TEACHING EXCELLENCE in Higher Education;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Jointly administered by STLHE (Society for Teaching and Learning in Higher Education) and 3M Canada;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10 National Teaching Fellows selected annually.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73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84266" y="709289"/>
            <a:ext cx="4307294" cy="11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FELLOWS RECEIVE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222896" y="2260400"/>
            <a:ext cx="4105066" cy="45976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Life-time </a:t>
            </a:r>
            <a:r>
              <a:rPr lang="en-US" sz="2400" dirty="0" smtClean="0"/>
              <a:t>STLHE membership;</a:t>
            </a: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Cohort retreat at Montebello Resort, QC (expenses </a:t>
            </a:r>
            <a:r>
              <a:rPr lang="en-US" sz="2400" dirty="0" smtClean="0"/>
              <a:t>paid);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Membership on 3M NTF Council.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Google Shape;186;p21"/>
          <p:cNvPicPr preferRelativeResize="0">
            <a:picLocks noGrp="1"/>
          </p:cNvPicPr>
          <p:nvPr>
            <p:ph idx="4294967295"/>
          </p:nvPr>
        </p:nvPicPr>
        <p:blipFill rotWithShape="1">
          <a:blip r:embed="rId2">
            <a:alphaModFix/>
          </a:blip>
          <a:stretch/>
        </p:blipFill>
        <p:spPr>
          <a:xfrm>
            <a:off x="1011867" y="2635317"/>
            <a:ext cx="3949700" cy="3062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6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945" y="734073"/>
            <a:ext cx="6115839" cy="1132764"/>
          </a:xfrm>
        </p:spPr>
        <p:txBody>
          <a:bodyPr/>
          <a:lstStyle/>
          <a:p>
            <a:pPr algn="ctr"/>
            <a:r>
              <a:rPr lang="en-US" sz="4000" dirty="0" smtClean="0"/>
              <a:t>3M </a:t>
            </a:r>
            <a:r>
              <a:rPr lang="en-US" sz="4000" dirty="0" smtClean="0"/>
              <a:t>Fellowship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331" y="2370028"/>
            <a:ext cx="7455069" cy="3614152"/>
          </a:xfrm>
          <a:noFill/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MULTIDISCIPLINARY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NATIONAL in scope;</a:t>
            </a: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CONNECTS </a:t>
            </a:r>
            <a:r>
              <a:rPr lang="en-US" sz="2800" dirty="0" smtClean="0"/>
              <a:t>Educational Leaders </a:t>
            </a:r>
            <a:r>
              <a:rPr lang="en-US" sz="2800" dirty="0" smtClean="0"/>
              <a:t>to </a:t>
            </a:r>
            <a:r>
              <a:rPr lang="en-US" sz="2800" dirty="0" smtClean="0"/>
              <a:t>improve the </a:t>
            </a:r>
            <a:r>
              <a:rPr lang="en-US" sz="2800" dirty="0" smtClean="0"/>
              <a:t>CULTURE </a:t>
            </a:r>
            <a:r>
              <a:rPr lang="en-US" sz="2800" dirty="0" smtClean="0"/>
              <a:t>and </a:t>
            </a:r>
            <a:r>
              <a:rPr lang="en-US" sz="2800" dirty="0" smtClean="0"/>
              <a:t>PRACTICE </a:t>
            </a:r>
            <a:r>
              <a:rPr lang="en-US" sz="2800" dirty="0" smtClean="0"/>
              <a:t>of </a:t>
            </a:r>
            <a:r>
              <a:rPr lang="en-US" sz="2800" dirty="0" smtClean="0"/>
              <a:t>higher education in Canada. 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3M FELLOWSHIP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700" y="2199400"/>
            <a:ext cx="6695100" cy="4597600"/>
          </a:xfrm>
        </p:spPr>
        <p:txBody>
          <a:bodyPr>
            <a:normAutofit lnSpcReduction="10000"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Advocacy;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Communities of Practice;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Experimentation, exploration, innovation;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Mentoring;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Reflection;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Scholarship.</a:t>
            </a:r>
          </a:p>
          <a:p>
            <a:endParaRPr lang="en-US" dirty="0"/>
          </a:p>
        </p:txBody>
      </p:sp>
      <p:sp>
        <p:nvSpPr>
          <p:cNvPr id="5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8604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title="hot air balloon drawing by Leonardo Da Vinc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87" y="4204077"/>
            <a:ext cx="3210153" cy="22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80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 YOUR PEOPLE</a:t>
            </a:r>
            <a:endParaRPr lang="en-US" dirty="0"/>
          </a:p>
        </p:txBody>
      </p:sp>
      <p:pic>
        <p:nvPicPr>
          <p:cNvPr id="4" name="Google Shape;192;p22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3663950" y="2438400"/>
            <a:ext cx="3651250" cy="36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otched Right Arrow 4"/>
          <p:cNvSpPr/>
          <p:nvPr/>
        </p:nvSpPr>
        <p:spPr>
          <a:xfrm rot="2647540">
            <a:off x="2023656" y="1567728"/>
            <a:ext cx="2671942" cy="1274587"/>
          </a:xfrm>
          <a:prstGeom prst="notchedRightArrow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WYRD SISTERS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05030" y="3322973"/>
            <a:ext cx="227831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Shannon Murray, UPEI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75772" y="5446200"/>
            <a:ext cx="337804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Jessica Riddell, Bishop’s University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2391" y="3450059"/>
            <a:ext cx="19731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Lisa Dickson, UNBC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247" y="3986761"/>
            <a:ext cx="33241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Collaborative Research,</a:t>
            </a:r>
          </a:p>
          <a:p>
            <a:r>
              <a:rPr lang="en-US" dirty="0" smtClean="0"/>
              <a:t>Inter-Institutional Team Teaching,</a:t>
            </a:r>
          </a:p>
          <a:p>
            <a:r>
              <a:rPr lang="en-US" dirty="0" smtClean="0"/>
              <a:t>Mentoring,</a:t>
            </a:r>
          </a:p>
          <a:p>
            <a:r>
              <a:rPr lang="en-US" dirty="0" smtClean="0"/>
              <a:t>Professional Development,</a:t>
            </a:r>
          </a:p>
          <a:p>
            <a:r>
              <a:rPr lang="en-US" dirty="0" smtClean="0"/>
              <a:t>Cheerleading,</a:t>
            </a:r>
          </a:p>
          <a:p>
            <a:r>
              <a:rPr lang="en-US" dirty="0" smtClean="0"/>
              <a:t>Educational Leadership.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ELIGIBLE?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64" y="3589828"/>
            <a:ext cx="1504315" cy="13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737</TotalTime>
  <Words>868</Words>
  <Application>Microsoft Office PowerPoint</Application>
  <PresentationFormat>On-screen Show (4:3)</PresentationFormat>
  <Paragraphs>150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Schoolbook</vt:lpstr>
      <vt:lpstr>Corbel</vt:lpstr>
      <vt:lpstr>Courier New</vt:lpstr>
      <vt:lpstr>Feathered</vt:lpstr>
      <vt:lpstr>3M NATIONAL TEACHING FELLOWSHIP </vt:lpstr>
      <vt:lpstr>TODAY’S SESSION</vt:lpstr>
      <vt:lpstr>WHAT IS THE 3M FELLOWSHIP?</vt:lpstr>
      <vt:lpstr>WHAT IS THE 3M NATIONAL TEACHING FELLOWSHIP?</vt:lpstr>
      <vt:lpstr>FELLOWS RECEIVE</vt:lpstr>
      <vt:lpstr>3M Fellowship</vt:lpstr>
      <vt:lpstr>3M FELLOWSHIP SUPPORTS</vt:lpstr>
      <vt:lpstr>FIND YOUR PEOPLE</vt:lpstr>
      <vt:lpstr>WHO IS ELIGIBLE?</vt:lpstr>
      <vt:lpstr>ELIGIBILITY</vt:lpstr>
      <vt:lpstr>NOMINATORS</vt:lpstr>
      <vt:lpstr>NOMINATORS ARE BOOSTER ROCKETS</vt:lpstr>
      <vt:lpstr>WHO CAN NOMINATE?</vt:lpstr>
      <vt:lpstr>HOW CAN I BE A GOOD NOMINATOR?</vt:lpstr>
      <vt:lpstr>NOMINEES</vt:lpstr>
      <vt:lpstr>NOMINEES ARE</vt:lpstr>
      <vt:lpstr>EDUCATIONAL LEADERSHIP</vt:lpstr>
      <vt:lpstr>NOMINATION DOSSIER</vt:lpstr>
      <vt:lpstr>PowerPoint Presentation</vt:lpstr>
      <vt:lpstr>YOUR DOSSIER IS </vt:lpstr>
      <vt:lpstr>THE THROUGH-LINE</vt:lpstr>
      <vt:lpstr>PowerPoint Presentation</vt:lpstr>
      <vt:lpstr>TIMELINE and SUPPORTS</vt:lpstr>
      <vt:lpstr>BENCHMARK DATES</vt:lpstr>
      <vt:lpstr>SUPPORT</vt:lpstr>
      <vt:lpstr>3M NTF NATIONAL MENTORING NETWORK</vt:lpstr>
      <vt:lpstr>REVIEW LATER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Dickson</dc:creator>
  <cp:lastModifiedBy>Lisa Dickson</cp:lastModifiedBy>
  <cp:revision>29</cp:revision>
  <dcterms:created xsi:type="dcterms:W3CDTF">2019-02-14T17:17:59Z</dcterms:created>
  <dcterms:modified xsi:type="dcterms:W3CDTF">2019-02-26T01:06:19Z</dcterms:modified>
</cp:coreProperties>
</file>