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7"/>
  </p:notesMasterIdLst>
  <p:sldIdLst>
    <p:sldId id="256" r:id="rId5"/>
    <p:sldId id="257" r:id="rId6"/>
    <p:sldId id="258" r:id="rId7"/>
    <p:sldId id="259" r:id="rId8"/>
    <p:sldId id="263" r:id="rId9"/>
    <p:sldId id="260" r:id="rId10"/>
    <p:sldId id="261" r:id="rId11"/>
    <p:sldId id="264" r:id="rId12"/>
    <p:sldId id="262" r:id="rId13"/>
    <p:sldId id="265" r:id="rId14"/>
    <p:sldId id="266" r:id="rId15"/>
    <p:sldId id="267"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800080"/>
    <a:srgbClr val="008040"/>
    <a:srgbClr val="66FF66"/>
    <a:srgbClr val="CCFF66"/>
    <a:srgbClr val="66CCFF"/>
    <a:srgbClr val="FF0000"/>
    <a:srgbClr val="B17455"/>
    <a:srgbClr val="804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394" y="-5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EAAE6C2-8DBD-4196-90E9-E1BA769CCF30}" type="datetimeFigureOut">
              <a:rPr lang="en-US"/>
              <a:pPr>
                <a:defRPr/>
              </a:pPr>
              <a:t>4/23/2012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ACC9652-E267-4904-880D-D806537CA1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Main Street in Smithers. Taken in June 2011.</a:t>
            </a:r>
          </a:p>
        </p:txBody>
      </p:sp>
      <p:sp>
        <p:nvSpPr>
          <p:cNvPr id="16388" name="Slide Number Placeholder 3"/>
          <p:cNvSpPr>
            <a:spLocks noGrp="1"/>
          </p:cNvSpPr>
          <p:nvPr>
            <p:ph type="sldNum" sz="quarter" idx="5"/>
          </p:nvPr>
        </p:nvSpPr>
        <p:spPr bwMode="auto">
          <a:noFill/>
          <a:ln>
            <a:miter lim="800000"/>
            <a:headEnd/>
            <a:tailEnd/>
          </a:ln>
        </p:spPr>
        <p:txBody>
          <a:bodyPr/>
          <a:lstStyle/>
          <a:p>
            <a:fld id="{227F72C5-818D-4F80-943A-9AAF497319B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Often, when problems crop up, we address them one at a time. We put band-aids on individual problems rather than taking a step back and looking at the whole picture.</a:t>
            </a:r>
          </a:p>
          <a:p>
            <a:pPr eaLnBrk="1" hangingPunct="1">
              <a:spcBef>
                <a:spcPct val="0"/>
              </a:spcBef>
            </a:pPr>
            <a:endParaRPr lang="en-US" smtClean="0"/>
          </a:p>
          <a:p>
            <a:pPr eaLnBrk="1" hangingPunct="1">
              <a:spcBef>
                <a:spcPct val="0"/>
              </a:spcBef>
            </a:pPr>
            <a:r>
              <a:rPr lang="en-US" smtClean="0"/>
              <a:t>This is certainly true of many decisions in our towns and cities. It takes time, money, and expertise to assess the situation, come up with recommendations, and implement solutions. However, an integrated, long-term approach serves towns well—economically, and in terms of and social and environmental aspects that are part of people</a:t>
            </a:r>
            <a:r>
              <a:rPr lang="en-US" altLang="en-US" smtClean="0"/>
              <a:t>’</a:t>
            </a:r>
            <a:r>
              <a:rPr lang="en-US" smtClean="0"/>
              <a:t>s quality of life.</a:t>
            </a:r>
          </a:p>
          <a:p>
            <a:pPr eaLnBrk="1" hangingPunct="1">
              <a:spcBef>
                <a:spcPct val="0"/>
              </a:spcBef>
            </a:pPr>
            <a:endParaRPr lang="en-US" smtClean="0"/>
          </a:p>
          <a:p>
            <a:pPr eaLnBrk="1" hangingPunct="1">
              <a:spcBef>
                <a:spcPct val="0"/>
              </a:spcBef>
            </a:pPr>
            <a:r>
              <a:rPr lang="en-US" smtClean="0"/>
              <a:t>Here are some considerations that I believe can be part of any land use decision making process, whether it pertains to industrial, residential, commercial, or public land uses:</a:t>
            </a:r>
          </a:p>
          <a:p>
            <a:pPr eaLnBrk="1" hangingPunct="1">
              <a:spcBef>
                <a:spcPct val="0"/>
              </a:spcBef>
            </a:pPr>
            <a:endParaRPr lang="en-US" smtClean="0"/>
          </a:p>
          <a:p>
            <a:pPr eaLnBrk="1" hangingPunct="1">
              <a:spcBef>
                <a:spcPct val="0"/>
              </a:spcBef>
              <a:buFontTx/>
              <a:buChar char="•"/>
            </a:pPr>
            <a:r>
              <a:rPr lang="en-US" smtClean="0"/>
              <a:t>In general, I would say that we need long-term thinking: 50, 100 years. Will our decisions today serve our children, our grandchildren, future workers, seniors, and students?</a:t>
            </a:r>
          </a:p>
          <a:p>
            <a:pPr eaLnBrk="1" hangingPunct="1">
              <a:spcBef>
                <a:spcPct val="0"/>
              </a:spcBef>
              <a:buFontTx/>
              <a:buChar char="•"/>
            </a:pPr>
            <a:r>
              <a:rPr lang="en-US" smtClean="0"/>
              <a:t>The environment—or ecosystem—or just The System that we were born into…whatever you want to call it…the healthier it is, the healthier we are. If we want healthy resilient communities, we have to take care of water, air, and land, and all the plants and animals that live there. That might mean we build an eco-industrial park where waste heat or wastewater from one company feeds into another. Or it might mean we have grassy swales at the side of the road instead of curbs and gutters, to ease the burden on our creeks when water from a big rainfall flushes down a pipe, eroding banks and damaging fish habitat. There are many ways we can work with natural processes in our land use decisions.</a:t>
            </a:r>
          </a:p>
          <a:p>
            <a:pPr eaLnBrk="1" hangingPunct="1">
              <a:spcBef>
                <a:spcPct val="0"/>
              </a:spcBef>
              <a:buFontTx/>
              <a:buChar char="•"/>
            </a:pPr>
            <a:r>
              <a:rPr lang="en-US" smtClean="0"/>
              <a:t>Creating plans to integrate services delivered from existing locations—schools, libraries example—or designing new buildings and community spaces with the bigger picture in mind can help us deliver the services better, and save money.</a:t>
            </a:r>
          </a:p>
          <a:p>
            <a:pPr eaLnBrk="1" hangingPunct="1">
              <a:spcBef>
                <a:spcPct val="0"/>
              </a:spcBef>
              <a:buFontTx/>
              <a:buChar char="•"/>
            </a:pPr>
            <a:r>
              <a:rPr lang="en-US" smtClean="0"/>
              <a:t>Local governments are required to include residents in planning processes. While they might not engage everyone who should, or would like to have input, the diversity of </a:t>
            </a:r>
            <a:r>
              <a:rPr lang="en-US" altLang="en-US" smtClean="0"/>
              <a:t>“</a:t>
            </a:r>
            <a:r>
              <a:rPr lang="en-US" smtClean="0"/>
              <a:t>end users</a:t>
            </a:r>
            <a:r>
              <a:rPr lang="en-US" altLang="en-US" smtClean="0"/>
              <a:t>”</a:t>
            </a:r>
            <a:r>
              <a:rPr lang="en-US" smtClean="0"/>
              <a:t> need to be included up-front. In the Lower Mainland, there</a:t>
            </a:r>
            <a:r>
              <a:rPr lang="en-US" altLang="en-US" smtClean="0"/>
              <a:t>’</a:t>
            </a:r>
            <a:r>
              <a:rPr lang="en-US" smtClean="0"/>
              <a:t>s an online public participation tool called PlaceSpeak. Time will tell if this is a valuable way to engage more community members in important, local decisions.</a:t>
            </a:r>
          </a:p>
          <a:p>
            <a:pPr eaLnBrk="1" hangingPunct="1">
              <a:spcBef>
                <a:spcPct val="0"/>
              </a:spcBef>
              <a:buFontTx/>
              <a:buChar char="•"/>
            </a:pPr>
            <a:r>
              <a:rPr lang="en-US" smtClean="0"/>
              <a:t>Taking a realistic, big picture view of what a community needs—and is likely to need in the future—along with a realistic assessment of how much money there is/will be to meet those needs will help the decision makers make smart investments in infrastructure. It will identify trade-offs, and the research involved will identify new technology, new possibilities.</a:t>
            </a:r>
          </a:p>
        </p:txBody>
      </p:sp>
      <p:sp>
        <p:nvSpPr>
          <p:cNvPr id="25604" name="Slide Number Placeholder 3"/>
          <p:cNvSpPr>
            <a:spLocks noGrp="1"/>
          </p:cNvSpPr>
          <p:nvPr>
            <p:ph type="sldNum" sz="quarter" idx="5"/>
          </p:nvPr>
        </p:nvSpPr>
        <p:spPr bwMode="auto">
          <a:noFill/>
          <a:ln>
            <a:miter lim="800000"/>
            <a:headEnd/>
            <a:tailEnd/>
          </a:ln>
        </p:spPr>
        <p:txBody>
          <a:bodyPr/>
          <a:lstStyle/>
          <a:p>
            <a:fld id="{608CC2CC-E5E3-45E1-823A-667D400A4CE5}"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rPr>
              <a:t>The Real Estate Foundation is often part of communities working on solutions for themselves.</a:t>
            </a:r>
          </a:p>
          <a:p>
            <a:pPr eaLnBrk="1" fontAlgn="auto" hangingPunct="1">
              <a:spcBef>
                <a:spcPts val="0"/>
              </a:spcBef>
              <a:spcAft>
                <a:spcPts val="0"/>
              </a:spcAft>
              <a:defRPr/>
            </a:pPr>
            <a:endParaRPr lang="en-US" dirty="0" smtClean="0">
              <a:ea typeface="+mn-ea"/>
            </a:endParaRPr>
          </a:p>
          <a:p>
            <a:pPr eaLnBrk="1" fontAlgn="auto" hangingPunct="1">
              <a:spcBef>
                <a:spcPts val="0"/>
              </a:spcBef>
              <a:spcAft>
                <a:spcPts val="0"/>
              </a:spcAft>
              <a:defRPr/>
            </a:pPr>
            <a:r>
              <a:rPr lang="en-US" dirty="0" smtClean="0">
                <a:ea typeface="+mn-ea"/>
              </a:rPr>
              <a:t>Can support practical real estate and land use related research, public and professional education, and law and policy reform projects that will improve sustainable land use.</a:t>
            </a:r>
          </a:p>
          <a:p>
            <a:pPr eaLnBrk="1" fontAlgn="auto" hangingPunct="1">
              <a:spcBef>
                <a:spcPts val="0"/>
              </a:spcBef>
              <a:spcAft>
                <a:spcPts val="0"/>
              </a:spcAft>
              <a:defRPr/>
            </a:pPr>
            <a:endParaRPr lang="en-US" dirty="0" smtClean="0">
              <a:ea typeface="+mn-ea"/>
            </a:endParaRPr>
          </a:p>
          <a:p>
            <a:pPr eaLnBrk="1" fontAlgn="auto" hangingPunct="1">
              <a:spcBef>
                <a:spcPts val="0"/>
              </a:spcBef>
              <a:spcAft>
                <a:spcPts val="0"/>
              </a:spcAft>
              <a:defRPr/>
            </a:pPr>
            <a:r>
              <a:rPr lang="en-US" dirty="0" smtClean="0">
                <a:ea typeface="+mn-ea"/>
              </a:rPr>
              <a:t>Fund any non-profit, including local government. However, do not support the regular responsibilities of a government body.</a:t>
            </a:r>
          </a:p>
          <a:p>
            <a:pPr eaLnBrk="1" fontAlgn="auto" hangingPunct="1">
              <a:spcBef>
                <a:spcPts val="0"/>
              </a:spcBef>
              <a:spcAft>
                <a:spcPts val="0"/>
              </a:spcAft>
              <a:defRPr/>
            </a:pPr>
            <a:endParaRPr lang="en-US" dirty="0" smtClean="0">
              <a:ea typeface="+mn-ea"/>
            </a:endParaRPr>
          </a:p>
          <a:p>
            <a:pPr eaLnBrk="1" fontAlgn="auto" hangingPunct="1">
              <a:spcBef>
                <a:spcPts val="0"/>
              </a:spcBef>
              <a:spcAft>
                <a:spcPts val="0"/>
              </a:spcAft>
              <a:defRPr/>
            </a:pPr>
            <a:r>
              <a:rPr lang="en-US" dirty="0" smtClean="0">
                <a:ea typeface="+mn-ea"/>
              </a:rPr>
              <a:t>We have approved over $60 million in grants since 1988, in more than 100 BC communities. Visit our website for information on the grants program, including the three current focus areas:</a:t>
            </a:r>
          </a:p>
          <a:p>
            <a:pPr marL="228600" indent="-228600" eaLnBrk="1" fontAlgn="auto" hangingPunct="1">
              <a:spcBef>
                <a:spcPts val="0"/>
              </a:spcBef>
              <a:spcAft>
                <a:spcPts val="0"/>
              </a:spcAft>
              <a:buFont typeface="+mj-lt"/>
              <a:buAutoNum type="arabicPeriod"/>
              <a:defRPr/>
            </a:pPr>
            <a:r>
              <a:rPr lang="en-US" dirty="0" smtClean="0">
                <a:ea typeface="+mn-ea"/>
              </a:rPr>
              <a:t>Built Environment</a:t>
            </a:r>
          </a:p>
          <a:p>
            <a:pPr marL="228600" indent="-228600" eaLnBrk="1" fontAlgn="auto" hangingPunct="1">
              <a:spcBef>
                <a:spcPts val="0"/>
              </a:spcBef>
              <a:spcAft>
                <a:spcPts val="0"/>
              </a:spcAft>
              <a:buFont typeface="+mj-lt"/>
              <a:buAutoNum type="arabicPeriod"/>
              <a:defRPr/>
            </a:pPr>
            <a:r>
              <a:rPr lang="en-US" dirty="0" smtClean="0">
                <a:ea typeface="+mn-ea"/>
              </a:rPr>
              <a:t>Fresh Water Sustainability</a:t>
            </a:r>
          </a:p>
          <a:p>
            <a:pPr marL="228600" indent="-228600" eaLnBrk="1" fontAlgn="auto" hangingPunct="1">
              <a:spcBef>
                <a:spcPts val="0"/>
              </a:spcBef>
              <a:spcAft>
                <a:spcPts val="0"/>
              </a:spcAft>
              <a:buFont typeface="+mj-lt"/>
              <a:buAutoNum type="arabicPeriod"/>
              <a:defRPr/>
            </a:pPr>
            <a:r>
              <a:rPr lang="en-US" dirty="0" smtClean="0">
                <a:ea typeface="+mn-ea"/>
              </a:rPr>
              <a:t>Sustainable Food Systems</a:t>
            </a:r>
            <a:endParaRPr lang="en-US" dirty="0">
              <a:ea typeface="+mn-ea"/>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DC5E10BC-EBA2-46FF-93AC-E9A32299C4C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Aboriginal Mother Centre – fall 2011</a:t>
            </a:r>
          </a:p>
          <a:p>
            <a:pPr eaLnBrk="1" hangingPunct="1">
              <a:spcBef>
                <a:spcPct val="0"/>
              </a:spcBef>
            </a:pPr>
            <a:endParaRPr lang="en-US" smtClean="0"/>
          </a:p>
          <a:p>
            <a:pPr eaLnBrk="1" hangingPunct="1">
              <a:spcBef>
                <a:spcPct val="0"/>
              </a:spcBef>
            </a:pPr>
            <a:r>
              <a:rPr lang="en-US" smtClean="0"/>
              <a:t>Many hands are needed to get the job done!</a:t>
            </a:r>
          </a:p>
        </p:txBody>
      </p:sp>
      <p:sp>
        <p:nvSpPr>
          <p:cNvPr id="27652" name="Slide Number Placeholder 3"/>
          <p:cNvSpPr>
            <a:spLocks noGrp="1"/>
          </p:cNvSpPr>
          <p:nvPr>
            <p:ph type="sldNum" sz="quarter" idx="5"/>
          </p:nvPr>
        </p:nvSpPr>
        <p:spPr bwMode="auto">
          <a:noFill/>
          <a:ln>
            <a:miter lim="800000"/>
            <a:headEnd/>
            <a:tailEnd/>
          </a:ln>
        </p:spPr>
        <p:txBody>
          <a:bodyPr/>
          <a:lstStyle/>
          <a:p>
            <a:fld id="{5275BBBF-6005-4D70-841F-E40B8358470E}"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the REF is about. (Here</a:t>
            </a:r>
            <a:r>
              <a:rPr lang="en-US" altLang="en-US" smtClean="0"/>
              <a:t>’</a:t>
            </a:r>
            <a:r>
              <a:rPr lang="en-US" smtClean="0"/>
              <a:t>s where I</a:t>
            </a:r>
            <a:r>
              <a:rPr lang="en-US" altLang="en-US" smtClean="0"/>
              <a:t>’</a:t>
            </a:r>
            <a:r>
              <a:rPr lang="en-US" smtClean="0"/>
              <a:t>m coming from.)</a:t>
            </a:r>
          </a:p>
          <a:p>
            <a:pPr eaLnBrk="1" hangingPunct="1">
              <a:spcBef>
                <a:spcPct val="0"/>
              </a:spcBef>
            </a:pPr>
            <a:endParaRPr lang="en-US" smtClean="0"/>
          </a:p>
          <a:p>
            <a:pPr eaLnBrk="1" hangingPunct="1">
              <a:spcBef>
                <a:spcPct val="0"/>
              </a:spcBef>
            </a:pPr>
            <a:r>
              <a:rPr lang="en-US" smtClean="0"/>
              <a:t>Mission is to support sustainable real estate and land use practices for the benefit of British Columbians.</a:t>
            </a:r>
          </a:p>
          <a:p>
            <a:pPr eaLnBrk="1" hangingPunct="1">
              <a:spcBef>
                <a:spcPct val="0"/>
              </a:spcBef>
            </a:pPr>
            <a:endParaRPr lang="en-US" smtClean="0"/>
          </a:p>
          <a:p>
            <a:pPr eaLnBrk="1" hangingPunct="1">
              <a:spcBef>
                <a:spcPct val="0"/>
              </a:spcBef>
            </a:pPr>
            <a:r>
              <a:rPr lang="en-US" smtClean="0"/>
              <a:t>We believe that the use of land – as well as its conservation – can contribute to community well being.</a:t>
            </a:r>
          </a:p>
          <a:p>
            <a:pPr eaLnBrk="1" hangingPunct="1">
              <a:spcBef>
                <a:spcPct val="0"/>
              </a:spcBef>
            </a:pPr>
            <a:endParaRPr lang="en-US" smtClean="0"/>
          </a:p>
          <a:p>
            <a:pPr eaLnBrk="1" hangingPunct="1">
              <a:spcBef>
                <a:spcPct val="0"/>
              </a:spcBef>
            </a:pPr>
            <a:r>
              <a:rPr lang="en-US" smtClean="0"/>
              <a:t>Bit of a wordy quote that describes, in general, the Foundation</a:t>
            </a:r>
            <a:r>
              <a:rPr lang="en-US" altLang="en-US" smtClean="0"/>
              <a:t>’</a:t>
            </a:r>
            <a:r>
              <a:rPr lang="en-US" smtClean="0"/>
              <a:t>s philosophy on </a:t>
            </a:r>
            <a:r>
              <a:rPr lang="en-US" altLang="en-US" smtClean="0"/>
              <a:t>“</a:t>
            </a:r>
            <a:r>
              <a:rPr lang="en-US" smtClean="0"/>
              <a:t>land use.</a:t>
            </a:r>
            <a:r>
              <a:rPr lang="en-US" altLang="en-US" smtClean="0"/>
              <a:t>”</a:t>
            </a:r>
            <a:r>
              <a:rPr lang="en-US" smtClean="0"/>
              <a:t>:</a:t>
            </a:r>
          </a:p>
          <a:p>
            <a:pPr eaLnBrk="1" hangingPunct="1">
              <a:spcBef>
                <a:spcPct val="0"/>
              </a:spcBef>
            </a:pPr>
            <a:endParaRPr lang="en-US" smtClean="0"/>
          </a:p>
          <a:p>
            <a:pPr eaLnBrk="1" hangingPunct="1">
              <a:spcBef>
                <a:spcPct val="0"/>
              </a:spcBef>
            </a:pPr>
            <a:r>
              <a:rPr lang="en-US" smtClean="0"/>
              <a:t>The use of land employs human resources and capital to achieve community well being and the creation of wealth.</a:t>
            </a:r>
          </a:p>
          <a:p>
            <a:pPr eaLnBrk="1" hangingPunct="1">
              <a:spcBef>
                <a:spcPct val="0"/>
              </a:spcBef>
            </a:pPr>
            <a:r>
              <a:rPr lang="en-US" smtClean="0"/>
              <a:t>As a finite resource, some lands must be conserved.</a:t>
            </a:r>
          </a:p>
          <a:p>
            <a:pPr eaLnBrk="1" hangingPunct="1">
              <a:spcBef>
                <a:spcPct val="0"/>
              </a:spcBef>
            </a:pPr>
            <a:r>
              <a:rPr lang="en-US" smtClean="0"/>
              <a:t>Decisions about the use of public and private land, in myriad circumstances, should be based on objective and current information.</a:t>
            </a:r>
          </a:p>
          <a:p>
            <a:pPr eaLnBrk="1" hangingPunct="1">
              <a:spcBef>
                <a:spcPct val="0"/>
              </a:spcBef>
            </a:pPr>
            <a:r>
              <a:rPr lang="en-US" smtClean="0"/>
              <a:t>This is in the interest of the public trust.</a:t>
            </a:r>
          </a:p>
        </p:txBody>
      </p:sp>
      <p:sp>
        <p:nvSpPr>
          <p:cNvPr id="17412" name="Slide Number Placeholder 3"/>
          <p:cNvSpPr>
            <a:spLocks noGrp="1"/>
          </p:cNvSpPr>
          <p:nvPr>
            <p:ph type="sldNum" sz="quarter" idx="5"/>
          </p:nvPr>
        </p:nvSpPr>
        <p:spPr bwMode="auto">
          <a:noFill/>
          <a:ln>
            <a:miter lim="800000"/>
            <a:headEnd/>
            <a:tailEnd/>
          </a:ln>
        </p:spPr>
        <p:txBody>
          <a:bodyPr/>
          <a:lstStyle/>
          <a:p>
            <a:fld id="{D617A6C1-BE6B-4EB6-AF5C-992282A14C5F}"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Been asked to talk to you about real estate. Cover some real estate AND land use issues…they fit together.</a:t>
            </a:r>
          </a:p>
          <a:p>
            <a:pPr eaLnBrk="1" hangingPunct="1">
              <a:spcBef>
                <a:spcPct val="0"/>
              </a:spcBef>
            </a:pPr>
            <a:endParaRPr lang="en-US" smtClean="0"/>
          </a:p>
          <a:p>
            <a:pPr eaLnBrk="1" hangingPunct="1">
              <a:spcBef>
                <a:spcPct val="0"/>
              </a:spcBef>
            </a:pPr>
            <a:r>
              <a:rPr lang="en-US" smtClean="0"/>
              <a:t>Structure my presentation, and discussion of the issues, around this fictional place [CLICK] BC Town. This is the story of BC Town.</a:t>
            </a:r>
          </a:p>
          <a:p>
            <a:pPr eaLnBrk="1" hangingPunct="1">
              <a:spcBef>
                <a:spcPct val="0"/>
              </a:spcBef>
            </a:pPr>
            <a:endParaRPr lang="en-US" smtClean="0"/>
          </a:p>
          <a:p>
            <a:pPr eaLnBrk="1" hangingPunct="1">
              <a:spcBef>
                <a:spcPct val="0"/>
              </a:spcBef>
            </a:pPr>
            <a:r>
              <a:rPr lang="en-US" smtClean="0"/>
              <a:t>Located here because there</a:t>
            </a:r>
            <a:r>
              <a:rPr lang="en-US" altLang="en-US" smtClean="0"/>
              <a:t>’</a:t>
            </a:r>
            <a:r>
              <a:rPr lang="en-US" smtClean="0"/>
              <a:t>s a great river and the railway was going to be put through. [CLICK]</a:t>
            </a:r>
          </a:p>
          <a:p>
            <a:pPr eaLnBrk="1" hangingPunct="1">
              <a:spcBef>
                <a:spcPct val="0"/>
              </a:spcBef>
            </a:pPr>
            <a:endParaRPr lang="en-US" smtClean="0"/>
          </a:p>
          <a:p>
            <a:pPr eaLnBrk="1" hangingPunct="1">
              <a:spcBef>
                <a:spcPct val="0"/>
              </a:spcBef>
            </a:pPr>
            <a:r>
              <a:rPr lang="en-US" smtClean="0"/>
              <a:t>Originally, people built what they needed…what constituted a permanent </a:t>
            </a:r>
            <a:r>
              <a:rPr lang="en-US" altLang="en-US" smtClean="0"/>
              <a:t>“</a:t>
            </a:r>
            <a:r>
              <a:rPr lang="en-US" smtClean="0"/>
              <a:t>town</a:t>
            </a:r>
            <a:r>
              <a:rPr lang="en-US" altLang="en-US" smtClean="0"/>
              <a:t>”</a:t>
            </a:r>
            <a:r>
              <a:rPr lang="en-US" smtClean="0"/>
              <a:t> for them. Probably included [CLICK]</a:t>
            </a:r>
          </a:p>
          <a:p>
            <a:pPr eaLnBrk="1" hangingPunct="1">
              <a:spcBef>
                <a:spcPct val="0"/>
              </a:spcBef>
            </a:pPr>
            <a:r>
              <a:rPr lang="en-US" smtClean="0"/>
              <a:t>Town would have had a fairly small footprint since the car was not the primary mode of transportation.</a:t>
            </a:r>
          </a:p>
          <a:p>
            <a:pPr eaLnBrk="1" hangingPunct="1">
              <a:spcBef>
                <a:spcPct val="0"/>
              </a:spcBef>
            </a:pPr>
            <a:endParaRPr lang="en-US" smtClean="0"/>
          </a:p>
          <a:p>
            <a:pPr eaLnBrk="1" hangingPunct="1">
              <a:spcBef>
                <a:spcPct val="0"/>
              </a:spcBef>
            </a:pPr>
            <a:r>
              <a:rPr lang="en-US" smtClean="0"/>
              <a:t>Of course, not everyone could work in these places—they needed another place to work. A sawmill was ideal. [CLICK]</a:t>
            </a:r>
          </a:p>
          <a:p>
            <a:pPr eaLnBrk="1" hangingPunct="1">
              <a:spcBef>
                <a:spcPct val="0"/>
              </a:spcBef>
            </a:pPr>
            <a:endParaRPr lang="en-US" smtClean="0"/>
          </a:p>
          <a:p>
            <a:pPr eaLnBrk="1" hangingPunct="1">
              <a:spcBef>
                <a:spcPct val="0"/>
              </a:spcBef>
              <a:buFont typeface="+mj-lt" charset="0"/>
              <a:buNone/>
            </a:pPr>
            <a:r>
              <a:rPr lang="en-US" smtClean="0"/>
              <a:t>Over time, more people moved to BC Town because the jobs were good and it was a great place to raise a family. Over many years, housing subdivisions sprung up (larger homes out in the country—you had to drive there from the main part of town… [CLICK]</a:t>
            </a:r>
          </a:p>
          <a:p>
            <a:pPr eaLnBrk="1" hangingPunct="1">
              <a:spcBef>
                <a:spcPct val="0"/>
              </a:spcBef>
              <a:buFont typeface="+mj-lt" charset="0"/>
              <a:buNone/>
            </a:pPr>
            <a:endParaRPr lang="en-US" smtClean="0"/>
          </a:p>
          <a:p>
            <a:pPr eaLnBrk="1" hangingPunct="1">
              <a:spcBef>
                <a:spcPct val="0"/>
              </a:spcBef>
              <a:buFont typeface="+mj-lt" charset="0"/>
              <a:buNone/>
            </a:pPr>
            <a:r>
              <a:rPr lang="en-US" smtClean="0"/>
              <a:t>And with them, more roads and an expanded sewer system—and even a bridge. (Could mention other infrastructure like street lights, sidewalks, etc.) [CLICK]</a:t>
            </a:r>
          </a:p>
          <a:p>
            <a:pPr eaLnBrk="1" hangingPunct="1">
              <a:spcBef>
                <a:spcPct val="0"/>
              </a:spcBef>
              <a:buFont typeface="+mj-lt" charset="0"/>
              <a:buNone/>
            </a:pPr>
            <a:endParaRPr lang="en-US" smtClean="0"/>
          </a:p>
          <a:p>
            <a:pPr eaLnBrk="1" hangingPunct="1">
              <a:spcBef>
                <a:spcPct val="0"/>
              </a:spcBef>
            </a:pPr>
            <a:r>
              <a:rPr lang="en-US" smtClean="0"/>
              <a:t>There was also a community centre and ice rink, a park with ball fields, a new high school [CLICK]</a:t>
            </a:r>
          </a:p>
          <a:p>
            <a:pPr eaLnBrk="1" hangingPunct="1">
              <a:spcBef>
                <a:spcPct val="0"/>
              </a:spcBef>
            </a:pPr>
            <a:endParaRPr lang="en-US" smtClean="0"/>
          </a:p>
          <a:p>
            <a:pPr eaLnBrk="1" hangingPunct="1">
              <a:spcBef>
                <a:spcPct val="0"/>
              </a:spcBef>
            </a:pPr>
            <a:r>
              <a:rPr lang="en-US" smtClean="0"/>
              <a:t>…and various other services and businesses. [CLICK]</a:t>
            </a:r>
          </a:p>
          <a:p>
            <a:pPr eaLnBrk="1" hangingPunct="1">
              <a:spcBef>
                <a:spcPct val="0"/>
              </a:spcBef>
            </a:pPr>
            <a:endParaRPr lang="en-US" smtClean="0"/>
          </a:p>
          <a:p>
            <a:pPr eaLnBrk="1" hangingPunct="1">
              <a:spcBef>
                <a:spcPct val="0"/>
              </a:spcBef>
            </a:pPr>
            <a:r>
              <a:rPr lang="en-US" smtClean="0"/>
              <a:t>Some other services—like the hospital and the college—are out of town, but only an hour or so away. [CLICK]</a:t>
            </a:r>
            <a:endParaRPr lang="en-US" smtClean="0">
              <a:sym typeface="Wingdings" pitchFamily="2" charset="2"/>
            </a:endParaRPr>
          </a:p>
          <a:p>
            <a:pPr eaLnBrk="1" hangingPunct="1">
              <a:spcBef>
                <a:spcPct val="0"/>
              </a:spcBef>
            </a:pPr>
            <a:endParaRPr lang="en-US" smtClean="0">
              <a:sym typeface="Wingdings" pitchFamily="2" charset="2"/>
            </a:endParaRPr>
          </a:p>
          <a:p>
            <a:pPr eaLnBrk="1" hangingPunct="1">
              <a:spcBef>
                <a:spcPct val="0"/>
              </a:spcBef>
            </a:pPr>
            <a:r>
              <a:rPr lang="en-US" smtClean="0">
                <a:sym typeface="Wingdings" pitchFamily="2" charset="2"/>
              </a:rPr>
              <a:t>Pretty nice town, right?</a:t>
            </a:r>
          </a:p>
          <a:p>
            <a:pPr eaLnBrk="1" hangingPunct="1">
              <a:spcBef>
                <a:spcPct val="0"/>
              </a:spcBef>
            </a:pPr>
            <a:endParaRPr lang="en-US" smtClean="0">
              <a:sym typeface="Wingdings" pitchFamily="2" charset="2"/>
            </a:endParaRPr>
          </a:p>
          <a:p>
            <a:pPr eaLnBrk="1" hangingPunct="1">
              <a:spcBef>
                <a:spcPct val="0"/>
              </a:spcBef>
              <a:buFontTx/>
              <a:buChar char="•"/>
            </a:pPr>
            <a:r>
              <a:rPr lang="en-US" smtClean="0">
                <a:sym typeface="Wingdings" pitchFamily="2" charset="2"/>
              </a:rPr>
              <a:t>To re-cap (in a simplified way), BC Town developed in a certain way for certain reasons. The land uses met the needs of the people at certain times…they made the best decisions they could based on their resources (land, money, human resources); their preferences; and the information they had at their disposal. They probably didn</a:t>
            </a:r>
            <a:r>
              <a:rPr lang="en-US" altLang="en-US" smtClean="0">
                <a:sym typeface="Wingdings" pitchFamily="2" charset="2"/>
              </a:rPr>
              <a:t>’</a:t>
            </a:r>
            <a:r>
              <a:rPr lang="en-US" smtClean="0">
                <a:sym typeface="Wingdings" pitchFamily="2" charset="2"/>
              </a:rPr>
              <a:t>t project what the place would be like in 25 or 50 years—maybe that would have been unrealistic, or maybe not.</a:t>
            </a:r>
          </a:p>
          <a:p>
            <a:pPr eaLnBrk="1" hangingPunct="1">
              <a:spcBef>
                <a:spcPct val="0"/>
              </a:spcBef>
              <a:buFontTx/>
              <a:buChar char="•"/>
            </a:pPr>
            <a:r>
              <a:rPr lang="en-US" smtClean="0">
                <a:sym typeface="Wingdings" pitchFamily="2" charset="2"/>
              </a:rPr>
              <a:t>Everything wasn</a:t>
            </a:r>
            <a:r>
              <a:rPr lang="en-US" altLang="en-US" smtClean="0">
                <a:sym typeface="Wingdings" pitchFamily="2" charset="2"/>
              </a:rPr>
              <a:t>’</a:t>
            </a:r>
            <a:r>
              <a:rPr lang="en-US" smtClean="0">
                <a:sym typeface="Wingdings" pitchFamily="2" charset="2"/>
              </a:rPr>
              <a:t>t planned at once—the transportation infrastructure, the housing, the shops and industry, the public buildings and amenities like parks—it evolved over time…piecemeal.</a:t>
            </a:r>
          </a:p>
          <a:p>
            <a:pPr eaLnBrk="1" hangingPunct="1">
              <a:spcBef>
                <a:spcPct val="0"/>
              </a:spcBef>
              <a:buFontTx/>
              <a:buChar char="•"/>
            </a:pPr>
            <a:r>
              <a:rPr lang="en-US" smtClean="0">
                <a:sym typeface="Wingdings" pitchFamily="2" charset="2"/>
              </a:rPr>
              <a:t>And while that IS the way towns and cities develop—over time, piecemeal—problems and issues can and do arise.</a:t>
            </a:r>
          </a:p>
          <a:p>
            <a:pPr eaLnBrk="1" hangingPunct="1">
              <a:spcBef>
                <a:spcPct val="0"/>
              </a:spcBef>
              <a:buFontTx/>
              <a:buChar char="•"/>
            </a:pPr>
            <a:endParaRPr lang="en-US" smtClean="0">
              <a:sym typeface="Wingdings" pitchFamily="2" charset="2"/>
            </a:endParaRPr>
          </a:p>
          <a:p>
            <a:pPr eaLnBrk="1" hangingPunct="1">
              <a:spcBef>
                <a:spcPct val="0"/>
              </a:spcBef>
            </a:pPr>
            <a:r>
              <a:rPr lang="en-US" smtClean="0">
                <a:sym typeface="Wingdings" pitchFamily="2" charset="2"/>
              </a:rPr>
              <a:t>Let</a:t>
            </a:r>
            <a:r>
              <a:rPr lang="en-US" altLang="en-US" smtClean="0">
                <a:sym typeface="Wingdings" pitchFamily="2" charset="2"/>
              </a:rPr>
              <a:t>’</a:t>
            </a:r>
            <a:r>
              <a:rPr lang="en-US" smtClean="0">
                <a:sym typeface="Wingdings" pitchFamily="2" charset="2"/>
              </a:rPr>
              <a:t>s look at a few factors at play.</a:t>
            </a: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6E936BCD-DB0F-4399-AF7E-BD1FDA027E20}"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People are the core of any town or city.</a:t>
            </a:r>
          </a:p>
          <a:p>
            <a:pPr marL="171450" indent="-171450" eaLnBrk="1" hangingPunct="1">
              <a:spcBef>
                <a:spcPct val="0"/>
              </a:spcBef>
              <a:buFontTx/>
              <a:buChar char="•"/>
            </a:pPr>
            <a:r>
              <a:rPr lang="en-US" smtClean="0"/>
              <a:t>Just as individual people age, so do populations—as is happening in BC now.</a:t>
            </a:r>
          </a:p>
          <a:p>
            <a:pPr marL="171450" indent="-171450" eaLnBrk="1" hangingPunct="1">
              <a:spcBef>
                <a:spcPct val="0"/>
              </a:spcBef>
              <a:buFontTx/>
              <a:buChar char="•"/>
            </a:pPr>
            <a:r>
              <a:rPr lang="en-US" smtClean="0"/>
              <a:t>Families have children, who need schools; and when they grow up—if they want to stay in town—they might want a place of their own to live, and somewhere to work.</a:t>
            </a:r>
          </a:p>
          <a:p>
            <a:pPr marL="171450" indent="-171450" eaLnBrk="1" hangingPunct="1">
              <a:spcBef>
                <a:spcPct val="0"/>
              </a:spcBef>
              <a:buFontTx/>
              <a:buChar char="•"/>
            </a:pPr>
            <a:r>
              <a:rPr lang="en-US" smtClean="0"/>
              <a:t>Students, seniors, people with different educational backgrounds, skills, abilities, preferences, and income levels all need appropriate places to live, work, and engage with the community.</a:t>
            </a:r>
          </a:p>
          <a:p>
            <a:pPr marL="171450" indent="-171450" eaLnBrk="1" hangingPunct="1">
              <a:spcBef>
                <a:spcPct val="0"/>
              </a:spcBef>
              <a:buFontTx/>
              <a:buChar char="•"/>
            </a:pPr>
            <a:endParaRPr lang="en-US" smtClean="0"/>
          </a:p>
          <a:p>
            <a:pPr marL="171450" indent="-171450" eaLnBrk="1" hangingPunct="1">
              <a:spcBef>
                <a:spcPct val="0"/>
              </a:spcBef>
            </a:pPr>
            <a:r>
              <a:rPr lang="en-US" smtClean="0"/>
              <a:t>In BC Town, the people who have stayed over time, maybe even over generations, as well as newer arrivals, have needs that impact community planning, land use and real estate.</a:t>
            </a:r>
          </a:p>
          <a:p>
            <a:pPr marL="171450" indent="-171450" eaLnBrk="1" hangingPunct="1">
              <a:spcBef>
                <a:spcPct val="0"/>
              </a:spcBef>
            </a:pPr>
            <a:endParaRPr lang="en-US" smtClean="0"/>
          </a:p>
          <a:p>
            <a:pPr marL="171450" indent="-171450" eaLnBrk="1" hangingPunct="1">
              <a:spcBef>
                <a:spcPct val="0"/>
              </a:spcBef>
            </a:pPr>
            <a:r>
              <a:rPr lang="en-US" smtClean="0"/>
              <a:t>For example, there is a family who bought a house in an outlying subdivision to raise a family, are now retired empty nesters. They can</a:t>
            </a:r>
            <a:r>
              <a:rPr lang="en-US" altLang="en-US" smtClean="0"/>
              <a:t>’</a:t>
            </a:r>
            <a:r>
              <a:rPr lang="en-US" smtClean="0"/>
              <a:t>t drive as much as they used to. One of them needs to visit the hospital once a month. It</a:t>
            </a:r>
            <a:r>
              <a:rPr lang="en-US" altLang="en-US" smtClean="0"/>
              <a:t>’</a:t>
            </a:r>
            <a:r>
              <a:rPr lang="en-US" smtClean="0"/>
              <a:t>s hard to clear the driveway when it snows. And doing the grocery shopping is a real chore. They feel kind of cut off from their community because their needs aren</a:t>
            </a:r>
            <a:r>
              <a:rPr lang="en-US" altLang="en-US" smtClean="0"/>
              <a:t>’</a:t>
            </a:r>
            <a:r>
              <a:rPr lang="en-US" smtClean="0"/>
              <a:t>t being met. If there were some nice apartments in town, they would probably move, but the town developed around a mainly younger population that drove everywhere and did not foresee what might happen when many residents got older and their needs and preferences changed.</a:t>
            </a:r>
          </a:p>
          <a:p>
            <a:pPr marL="171450" indent="-171450" eaLnBrk="1" hangingPunct="1">
              <a:spcBef>
                <a:spcPct val="0"/>
              </a:spcBef>
            </a:pPr>
            <a:endParaRPr lang="en-US" smtClean="0"/>
          </a:p>
          <a:p>
            <a:pPr marL="171450" indent="-171450" eaLnBrk="1" hangingPunct="1">
              <a:spcBef>
                <a:spcPct val="0"/>
              </a:spcBef>
            </a:pPr>
            <a:r>
              <a:rPr lang="en-US" smtClean="0"/>
              <a:t>That</a:t>
            </a:r>
            <a:r>
              <a:rPr lang="en-US" altLang="en-US" smtClean="0"/>
              <a:t>’</a:t>
            </a:r>
            <a:r>
              <a:rPr lang="en-US" smtClean="0"/>
              <a:t>s just one example of a natural change in a community that has land use and real estate implications.</a:t>
            </a:r>
          </a:p>
        </p:txBody>
      </p:sp>
      <p:sp>
        <p:nvSpPr>
          <p:cNvPr id="19460" name="Slide Number Placeholder 3"/>
          <p:cNvSpPr>
            <a:spLocks noGrp="1"/>
          </p:cNvSpPr>
          <p:nvPr>
            <p:ph type="sldNum" sz="quarter" idx="5"/>
          </p:nvPr>
        </p:nvSpPr>
        <p:spPr bwMode="auto">
          <a:noFill/>
          <a:ln>
            <a:miter lim="800000"/>
            <a:headEnd/>
            <a:tailEnd/>
          </a:ln>
        </p:spPr>
        <p:txBody>
          <a:bodyPr/>
          <a:lstStyle/>
          <a:p>
            <a:fld id="{B6C3A41C-5B4B-45C8-95F5-688E0D030532}"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already touched on some of this.</a:t>
            </a:r>
          </a:p>
          <a:p>
            <a:pPr eaLnBrk="1" hangingPunct="1">
              <a:spcBef>
                <a:spcPct val="0"/>
              </a:spcBef>
            </a:pPr>
            <a:endParaRPr lang="en-US" smtClean="0"/>
          </a:p>
          <a:p>
            <a:pPr eaLnBrk="1" hangingPunct="1">
              <a:spcBef>
                <a:spcPct val="0"/>
              </a:spcBef>
            </a:pPr>
            <a:r>
              <a:rPr lang="en-US" smtClean="0"/>
              <a:t>Except for some housing </a:t>
            </a:r>
            <a:r>
              <a:rPr lang="en-US" altLang="en-US" smtClean="0"/>
              <a:t>“</a:t>
            </a:r>
            <a:r>
              <a:rPr lang="en-US" smtClean="0"/>
              <a:t>in town</a:t>
            </a:r>
            <a:r>
              <a:rPr lang="en-US" altLang="en-US" smtClean="0"/>
              <a:t>”</a:t>
            </a:r>
            <a:r>
              <a:rPr lang="en-US" smtClean="0"/>
              <a:t>, many BC communities—and BC Town—have relatively large houses on large lots. They are designed for middle class folks, or people with even higher incomes. They</a:t>
            </a:r>
            <a:r>
              <a:rPr lang="en-US" altLang="en-US" smtClean="0"/>
              <a:t>’</a:t>
            </a:r>
            <a:r>
              <a:rPr lang="en-US" smtClean="0"/>
              <a:t>re for families with children. Often, they are located far from the grocery store, the doctor, dentist, school, museum, ballet lessons, skating rink, etc. and people have to drive.</a:t>
            </a:r>
          </a:p>
          <a:p>
            <a:pPr eaLnBrk="1" hangingPunct="1">
              <a:spcBef>
                <a:spcPct val="0"/>
              </a:spcBef>
            </a:pPr>
            <a:endParaRPr lang="en-US" smtClean="0"/>
          </a:p>
          <a:p>
            <a:pPr eaLnBrk="1" hangingPunct="1">
              <a:spcBef>
                <a:spcPct val="0"/>
              </a:spcBef>
            </a:pPr>
            <a:r>
              <a:rPr lang="en-US" smtClean="0"/>
              <a:t>Spread out housing means long, expensive sewer pipes, new roads and sometimes sidewalks, and all that goes with servicing homes.</a:t>
            </a:r>
          </a:p>
          <a:p>
            <a:pPr eaLnBrk="1" hangingPunct="1">
              <a:spcBef>
                <a:spcPct val="0"/>
              </a:spcBef>
            </a:pPr>
            <a:endParaRPr lang="en-US" smtClean="0"/>
          </a:p>
          <a:p>
            <a:pPr eaLnBrk="1" hangingPunct="1">
              <a:spcBef>
                <a:spcPct val="0"/>
              </a:spcBef>
            </a:pPr>
            <a:r>
              <a:rPr lang="en-US" smtClean="0"/>
              <a:t>While some individuals can afford to live this way, others cannot:</a:t>
            </a:r>
          </a:p>
          <a:p>
            <a:pPr eaLnBrk="1" hangingPunct="1">
              <a:spcBef>
                <a:spcPct val="0"/>
              </a:spcBef>
              <a:buFontTx/>
              <a:buChar char="•"/>
            </a:pPr>
            <a:r>
              <a:rPr lang="en-US" smtClean="0"/>
              <a:t>People on fixed income – seniors, students, people with a disability</a:t>
            </a:r>
          </a:p>
          <a:p>
            <a:pPr eaLnBrk="1" hangingPunct="1">
              <a:spcBef>
                <a:spcPct val="0"/>
              </a:spcBef>
              <a:buFontTx/>
              <a:buChar char="•"/>
            </a:pPr>
            <a:endParaRPr lang="en-US" smtClean="0"/>
          </a:p>
          <a:p>
            <a:pPr eaLnBrk="1" hangingPunct="1">
              <a:spcBef>
                <a:spcPct val="0"/>
              </a:spcBef>
            </a:pPr>
            <a:r>
              <a:rPr lang="en-US" smtClean="0"/>
              <a:t>And some would choose not to, if there were an option to be close to shops, services, cultural amenities, public transportation, and more of their neighbours.</a:t>
            </a:r>
          </a:p>
          <a:p>
            <a:pPr eaLnBrk="1" hangingPunct="1">
              <a:spcBef>
                <a:spcPct val="0"/>
              </a:spcBef>
            </a:pPr>
            <a:endParaRPr lang="en-US" smtClean="0"/>
          </a:p>
          <a:p>
            <a:pPr eaLnBrk="1" hangingPunct="1">
              <a:spcBef>
                <a:spcPct val="0"/>
              </a:spcBef>
            </a:pPr>
            <a:r>
              <a:rPr lang="en-US" smtClean="0"/>
              <a:t>And even if many people can afford this lifestyle—which we have come to see as ideal in many ways—can we as towns and cities of taxpayers continue to afford it?</a:t>
            </a:r>
          </a:p>
        </p:txBody>
      </p:sp>
      <p:sp>
        <p:nvSpPr>
          <p:cNvPr id="20484" name="Slide Number Placeholder 3"/>
          <p:cNvSpPr>
            <a:spLocks noGrp="1"/>
          </p:cNvSpPr>
          <p:nvPr>
            <p:ph type="sldNum" sz="quarter" idx="5"/>
          </p:nvPr>
        </p:nvSpPr>
        <p:spPr bwMode="auto">
          <a:noFill/>
          <a:ln>
            <a:miter lim="800000"/>
            <a:headEnd/>
            <a:tailEnd/>
          </a:ln>
        </p:spPr>
        <p:txBody>
          <a:bodyPr/>
          <a:lstStyle/>
          <a:p>
            <a:fld id="{15D72179-AA80-4037-BCC6-BC09DC4DC7D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the pipes, wires, and roads that connect property (real estate) is the infrastructure.</a:t>
            </a:r>
          </a:p>
          <a:p>
            <a:pPr eaLnBrk="1" hangingPunct="1">
              <a:spcBef>
                <a:spcPct val="0"/>
              </a:spcBef>
            </a:pPr>
            <a:endParaRPr lang="en-US" smtClean="0"/>
          </a:p>
          <a:p>
            <a:pPr eaLnBrk="1" hangingPunct="1">
              <a:spcBef>
                <a:spcPct val="0"/>
              </a:spcBef>
            </a:pPr>
            <a:r>
              <a:rPr lang="en-US" smtClean="0"/>
              <a:t>While we have companies like BC Hydro that own and manage certain infrastructure services, local governments, and their tax base, are responsible for roads, sewer pipes, town light standards and sidewalks in their jurisdiction.</a:t>
            </a:r>
          </a:p>
          <a:p>
            <a:pPr eaLnBrk="1" hangingPunct="1">
              <a:spcBef>
                <a:spcPct val="0"/>
              </a:spcBef>
            </a:pPr>
            <a:endParaRPr lang="en-US" smtClean="0"/>
          </a:p>
          <a:p>
            <a:pPr eaLnBrk="1" hangingPunct="1">
              <a:spcBef>
                <a:spcPct val="0"/>
              </a:spcBef>
            </a:pPr>
            <a:r>
              <a:rPr lang="en-US" smtClean="0"/>
              <a:t>According to Asset Management BC, the capital, up-front cost of infrastructure is 15-20% of the overall cost. The rest is ongoing operating costs paid by taxpayers. So, even if a developer pays to put in some of the local roads and pipes, it</a:t>
            </a:r>
            <a:r>
              <a:rPr lang="en-US" altLang="en-US" smtClean="0"/>
              <a:t>’</a:t>
            </a:r>
            <a:r>
              <a:rPr lang="en-US" smtClean="0"/>
              <a:t>s everyone in the community who will be paying over time.</a:t>
            </a:r>
          </a:p>
          <a:p>
            <a:pPr eaLnBrk="1" hangingPunct="1">
              <a:spcBef>
                <a:spcPct val="0"/>
              </a:spcBef>
            </a:pPr>
            <a:endParaRPr lang="en-US" smtClean="0"/>
          </a:p>
          <a:p>
            <a:pPr eaLnBrk="1" hangingPunct="1">
              <a:spcBef>
                <a:spcPct val="0"/>
              </a:spcBef>
            </a:pPr>
            <a:r>
              <a:rPr lang="en-US" smtClean="0"/>
              <a:t>Since there is very little money from senior governments to help with upgrading our old, falling apart infrastructure, the local taxpayers must figure out a way to make our infrastructure work. At this time, BC communities cannot afford the current levels of infrastructure…that we have come to expect. (In our BC Town example, if sidewalks hadn</a:t>
            </a:r>
            <a:r>
              <a:rPr lang="en-US" altLang="en-US" smtClean="0"/>
              <a:t>’</a:t>
            </a:r>
            <a:r>
              <a:rPr lang="en-US" smtClean="0"/>
              <a:t>t been installed on both sides of the street in those outlying subdivisions, the town wouldn</a:t>
            </a:r>
            <a:r>
              <a:rPr lang="en-US" altLang="en-US" smtClean="0"/>
              <a:t>’</a:t>
            </a:r>
            <a:r>
              <a:rPr lang="en-US" smtClean="0"/>
              <a:t>t have to maintain them.)</a:t>
            </a:r>
          </a:p>
          <a:p>
            <a:pPr eaLnBrk="1" hangingPunct="1">
              <a:spcBef>
                <a:spcPct val="0"/>
              </a:spcBef>
            </a:pPr>
            <a:endParaRPr lang="en-US" smtClean="0"/>
          </a:p>
          <a:p>
            <a:pPr eaLnBrk="1" hangingPunct="1">
              <a:spcBef>
                <a:spcPct val="0"/>
              </a:spcBef>
            </a:pPr>
            <a:r>
              <a:rPr lang="en-US" smtClean="0"/>
              <a:t>The cost and ongoing risk of our infrastructure is another issue that</a:t>
            </a:r>
            <a:r>
              <a:rPr lang="en-US" altLang="en-US" smtClean="0"/>
              <a:t>’</a:t>
            </a:r>
            <a:r>
              <a:rPr lang="en-US" smtClean="0"/>
              <a:t>s not going away.</a:t>
            </a:r>
          </a:p>
        </p:txBody>
      </p:sp>
      <p:sp>
        <p:nvSpPr>
          <p:cNvPr id="21508" name="Slide Number Placeholder 3"/>
          <p:cNvSpPr>
            <a:spLocks noGrp="1"/>
          </p:cNvSpPr>
          <p:nvPr>
            <p:ph type="sldNum" sz="quarter" idx="5"/>
          </p:nvPr>
        </p:nvSpPr>
        <p:spPr bwMode="auto">
          <a:noFill/>
          <a:ln>
            <a:miter lim="800000"/>
            <a:headEnd/>
            <a:tailEnd/>
          </a:ln>
        </p:spPr>
        <p:txBody>
          <a:bodyPr/>
          <a:lstStyle/>
          <a:p>
            <a:fld id="{93E1D6D3-DB4F-4E9C-A35C-D84CEC9DC412}"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BC Town, the mill was built close to the river and the town—and pretty close to the railway. That was smart for transportation reasons.</a:t>
            </a:r>
          </a:p>
          <a:p>
            <a:pPr eaLnBrk="1" hangingPunct="1">
              <a:spcBef>
                <a:spcPct val="0"/>
              </a:spcBef>
            </a:pPr>
            <a:endParaRPr lang="en-US" smtClean="0"/>
          </a:p>
          <a:p>
            <a:pPr eaLnBrk="1" hangingPunct="1">
              <a:spcBef>
                <a:spcPct val="0"/>
              </a:spcBef>
            </a:pPr>
            <a:r>
              <a:rPr lang="en-US" smtClean="0"/>
              <a:t>Over time, though, as with many issues, pollution issues emerged: water, air, noise, dust. Some people in town weren</a:t>
            </a:r>
            <a:r>
              <a:rPr lang="en-US" altLang="en-US" smtClean="0"/>
              <a:t>’</a:t>
            </a:r>
            <a:r>
              <a:rPr lang="en-US" smtClean="0"/>
              <a:t>t too happy about that…some even left. And others didn</a:t>
            </a:r>
            <a:r>
              <a:rPr lang="en-US" altLang="en-US" smtClean="0"/>
              <a:t>’</a:t>
            </a:r>
            <a:r>
              <a:rPr lang="en-US" smtClean="0"/>
              <a:t>t want to live near the town centre where most of the amenities were because of those issues.</a:t>
            </a:r>
          </a:p>
          <a:p>
            <a:pPr eaLnBrk="1" hangingPunct="1">
              <a:spcBef>
                <a:spcPct val="0"/>
              </a:spcBef>
            </a:pPr>
            <a:endParaRPr lang="en-US" smtClean="0"/>
          </a:p>
          <a:p>
            <a:pPr eaLnBrk="1" hangingPunct="1">
              <a:spcBef>
                <a:spcPct val="0"/>
              </a:spcBef>
            </a:pPr>
            <a:r>
              <a:rPr lang="en-US" smtClean="0"/>
              <a:t>With industry in general, sometimes businesses that attract workers also cause ecological and other problems, not just in a local area, but </a:t>
            </a:r>
            <a:r>
              <a:rPr lang="en-US" altLang="en-US" smtClean="0"/>
              <a:t>“</a:t>
            </a:r>
            <a:r>
              <a:rPr lang="en-US" smtClean="0"/>
              <a:t>downstream</a:t>
            </a:r>
            <a:r>
              <a:rPr lang="en-US" altLang="en-US" smtClean="0"/>
              <a:t>”</a:t>
            </a:r>
            <a:r>
              <a:rPr lang="en-US" smtClean="0"/>
              <a:t> (literally and figuratively). Heavily laden trucks might rumble through town and prevent the outdoor café and the music school from thriving. They might wear down the pavement so quickly that road building and infrastructure costs go up.</a:t>
            </a:r>
          </a:p>
          <a:p>
            <a:pPr eaLnBrk="1" hangingPunct="1">
              <a:spcBef>
                <a:spcPct val="0"/>
              </a:spcBef>
            </a:pPr>
            <a:endParaRPr lang="en-US" smtClean="0"/>
          </a:p>
          <a:p>
            <a:pPr eaLnBrk="1" hangingPunct="1">
              <a:spcBef>
                <a:spcPct val="0"/>
              </a:spcBef>
            </a:pPr>
            <a:r>
              <a:rPr lang="en-US" smtClean="0"/>
              <a:t>There are often unintended consequences.</a:t>
            </a:r>
          </a:p>
        </p:txBody>
      </p:sp>
      <p:sp>
        <p:nvSpPr>
          <p:cNvPr id="22532" name="Slide Number Placeholder 3"/>
          <p:cNvSpPr>
            <a:spLocks noGrp="1"/>
          </p:cNvSpPr>
          <p:nvPr>
            <p:ph type="sldNum" sz="quarter" idx="5"/>
          </p:nvPr>
        </p:nvSpPr>
        <p:spPr bwMode="auto">
          <a:noFill/>
          <a:ln>
            <a:miter lim="800000"/>
            <a:headEnd/>
            <a:tailEnd/>
          </a:ln>
        </p:spPr>
        <p:txBody>
          <a:bodyPr/>
          <a:lstStyle/>
          <a:p>
            <a:fld id="{FBB2AE24-3139-440F-899E-F93C06E9ECD3}"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way we have tended to build our communities, we have a different building, a different location for everything. We have a city hall, a provincial government building—or a few, a federal building (or one for each department). We separate our schools from our public libraries from our community or rec centres. And we do this even though the services they provide, or the reasons they are there, may be similar and would benefit from thoughtful integration.</a:t>
            </a:r>
          </a:p>
          <a:p>
            <a:pPr eaLnBrk="1" hangingPunct="1">
              <a:spcBef>
                <a:spcPct val="0"/>
              </a:spcBef>
            </a:pPr>
            <a:endParaRPr lang="en-US" smtClean="0"/>
          </a:p>
          <a:p>
            <a:pPr eaLnBrk="1" hangingPunct="1">
              <a:spcBef>
                <a:spcPct val="0"/>
              </a:spcBef>
            </a:pPr>
            <a:r>
              <a:rPr lang="en-US" smtClean="0"/>
              <a:t>In our BC Town example, the new high school was pretty close to the ice rink and community centre—good for them! But the athletic park was across the tracks and out of town. Not too convenient.</a:t>
            </a:r>
          </a:p>
          <a:p>
            <a:pPr eaLnBrk="1" hangingPunct="1">
              <a:spcBef>
                <a:spcPct val="0"/>
              </a:spcBef>
            </a:pPr>
            <a:endParaRPr lang="en-US" smtClean="0"/>
          </a:p>
          <a:p>
            <a:pPr eaLnBrk="1" hangingPunct="1">
              <a:spcBef>
                <a:spcPct val="0"/>
              </a:spcBef>
            </a:pPr>
            <a:r>
              <a:rPr lang="en-US" smtClean="0"/>
              <a:t>And what about new technologies? Do all our buildings need to be </a:t>
            </a:r>
            <a:r>
              <a:rPr lang="en-US" altLang="en-US" smtClean="0"/>
              <a:t>“</a:t>
            </a:r>
            <a:r>
              <a:rPr lang="en-US" smtClean="0"/>
              <a:t>wired</a:t>
            </a:r>
            <a:r>
              <a:rPr lang="en-US" altLang="en-US" smtClean="0"/>
              <a:t>”</a:t>
            </a:r>
            <a:r>
              <a:rPr lang="en-US" smtClean="0"/>
              <a:t> for high speed internet connectivity? Does it make sense to make upgrades on a community-wide basis or not?</a:t>
            </a:r>
          </a:p>
          <a:p>
            <a:pPr eaLnBrk="1" hangingPunct="1">
              <a:spcBef>
                <a:spcPct val="0"/>
              </a:spcBef>
            </a:pPr>
            <a:endParaRPr lang="en-US" smtClean="0"/>
          </a:p>
          <a:p>
            <a:pPr eaLnBrk="1" hangingPunct="1">
              <a:spcBef>
                <a:spcPct val="0"/>
              </a:spcBef>
            </a:pPr>
            <a:r>
              <a:rPr lang="en-US" smtClean="0"/>
              <a:t>Thinking about why we do what we do and co-locating services to maximize their </a:t>
            </a:r>
            <a:r>
              <a:rPr lang="en-US" altLang="en-US" smtClean="0"/>
              <a:t>“</a:t>
            </a:r>
            <a:r>
              <a:rPr lang="en-US" smtClean="0"/>
              <a:t>serving</a:t>
            </a:r>
            <a:r>
              <a:rPr lang="en-US" altLang="en-US" smtClean="0"/>
              <a:t>”</a:t>
            </a:r>
            <a:r>
              <a:rPr lang="en-US" smtClean="0"/>
              <a:t> potential could make sense. Does BC Town need a retrofit?</a:t>
            </a:r>
          </a:p>
        </p:txBody>
      </p:sp>
      <p:sp>
        <p:nvSpPr>
          <p:cNvPr id="23556" name="Slide Number Placeholder 3"/>
          <p:cNvSpPr>
            <a:spLocks noGrp="1"/>
          </p:cNvSpPr>
          <p:nvPr>
            <p:ph type="sldNum" sz="quarter" idx="5"/>
          </p:nvPr>
        </p:nvSpPr>
        <p:spPr bwMode="auto">
          <a:noFill/>
          <a:ln>
            <a:miter lim="800000"/>
            <a:headEnd/>
            <a:tailEnd/>
          </a:ln>
        </p:spPr>
        <p:txBody>
          <a:bodyPr/>
          <a:lstStyle/>
          <a:p>
            <a:fld id="{BFCFF456-B88E-46A4-A7A7-35F8503B0AA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then what about shops and services? Towns start with a core where most important things are located. Over time, though, as towns grow and companies identify demand for a mini-mall or a big box store, they find that larger parcels of less expensive land is available on the outskirts. Since almost everyone drives, this isn</a:t>
            </a:r>
            <a:r>
              <a:rPr lang="en-US" altLang="en-US" smtClean="0"/>
              <a:t>’</a:t>
            </a:r>
            <a:r>
              <a:rPr lang="en-US" smtClean="0"/>
              <a:t>t seen to be a problem.</a:t>
            </a:r>
          </a:p>
          <a:p>
            <a:pPr eaLnBrk="1" hangingPunct="1">
              <a:spcBef>
                <a:spcPct val="0"/>
              </a:spcBef>
            </a:pPr>
            <a:endParaRPr lang="en-US" smtClean="0"/>
          </a:p>
          <a:p>
            <a:pPr eaLnBrk="1" hangingPunct="1">
              <a:spcBef>
                <a:spcPct val="0"/>
              </a:spcBef>
            </a:pPr>
            <a:r>
              <a:rPr lang="en-US" smtClean="0"/>
              <a:t>However, large, car oriented stores and facilities on the edge of town are designed for young, able-bodied people. They impact:</a:t>
            </a:r>
          </a:p>
          <a:p>
            <a:pPr eaLnBrk="1" hangingPunct="1">
              <a:spcBef>
                <a:spcPct val="0"/>
              </a:spcBef>
              <a:buFontTx/>
              <a:buChar char="•"/>
            </a:pPr>
            <a:r>
              <a:rPr lang="en-US" smtClean="0"/>
              <a:t>The viability of downtown businesses</a:t>
            </a:r>
          </a:p>
          <a:p>
            <a:pPr eaLnBrk="1" hangingPunct="1">
              <a:spcBef>
                <a:spcPct val="0"/>
              </a:spcBef>
              <a:buFontTx/>
              <a:buChar char="•"/>
            </a:pPr>
            <a:r>
              <a:rPr lang="en-US" smtClean="0"/>
              <a:t>The people who cannot get there for mobility reasons, or because they don</a:t>
            </a:r>
            <a:r>
              <a:rPr lang="en-US" altLang="en-US" smtClean="0"/>
              <a:t>’</a:t>
            </a:r>
            <a:r>
              <a:rPr lang="en-US" smtClean="0"/>
              <a:t>t have a car and there</a:t>
            </a:r>
            <a:r>
              <a:rPr lang="en-US" altLang="en-US" smtClean="0"/>
              <a:t>’</a:t>
            </a:r>
            <a:r>
              <a:rPr lang="en-US" smtClean="0"/>
              <a:t>s no bus…or infrequent bus service</a:t>
            </a:r>
          </a:p>
          <a:p>
            <a:pPr eaLnBrk="1" hangingPunct="1">
              <a:spcBef>
                <a:spcPct val="0"/>
              </a:spcBef>
              <a:buFontTx/>
              <a:buChar char="•"/>
            </a:pPr>
            <a:r>
              <a:rPr lang="en-US" smtClean="0"/>
              <a:t>Water and sewer infrastructure, which has to be extended a relatively long way (more pipe, more cost, more risk in the long term).</a:t>
            </a:r>
          </a:p>
          <a:p>
            <a:pPr eaLnBrk="1" hangingPunct="1">
              <a:spcBef>
                <a:spcPct val="0"/>
              </a:spcBef>
              <a:buFontTx/>
              <a:buChar char="•"/>
            </a:pPr>
            <a:endParaRPr lang="en-US" smtClean="0"/>
          </a:p>
          <a:p>
            <a:pPr eaLnBrk="1" hangingPunct="1">
              <a:spcBef>
                <a:spcPct val="0"/>
              </a:spcBef>
            </a:pPr>
            <a:r>
              <a:rPr lang="en-US" smtClean="0"/>
              <a:t>Once again, there are benefits, but there are also very real costs to the community.</a:t>
            </a:r>
          </a:p>
        </p:txBody>
      </p:sp>
      <p:sp>
        <p:nvSpPr>
          <p:cNvPr id="24580" name="Slide Number Placeholder 3"/>
          <p:cNvSpPr>
            <a:spLocks noGrp="1"/>
          </p:cNvSpPr>
          <p:nvPr>
            <p:ph type="sldNum" sz="quarter" idx="5"/>
          </p:nvPr>
        </p:nvSpPr>
        <p:spPr bwMode="auto">
          <a:noFill/>
          <a:ln>
            <a:miter lim="800000"/>
            <a:headEnd/>
            <a:tailEnd/>
          </a:ln>
        </p:spPr>
        <p:txBody>
          <a:bodyPr/>
          <a:lstStyle/>
          <a:p>
            <a:fld id="{9785B4DE-417C-43F8-9EFD-55D81BE322F3}"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4F1CA6-1BC3-4F60-B36F-9C61AA58EEA2}"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3BCCFB-46FE-4D26-BE92-55AA5E601C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E6A6AE-879B-4A62-BF7D-1EBE8598973B}"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15B90-8069-43A1-AAE4-A04B957D02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285237-4843-43C8-9AE2-0C5BE62B1F1D}"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F36386-C1F9-4CF7-9C2B-DCBDBB97FD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BD69F7-44C3-4471-AB0C-C95C5FE0C9DB}"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2EB25E-7642-4B9D-A668-85876C6D39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31A89A-0A84-43B6-B961-4BFF9BE1597D}"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D1D3A0-042F-4949-B6E9-A6C1D8641A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B89084-5951-4E87-9806-5B1299CA4C41}"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FC11C1-067B-4A0A-9517-BD7C7180BC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DC16E4-3A4E-410A-89F6-2A53E60EC4CB}" type="datetimeFigureOut">
              <a:rPr lang="en-US"/>
              <a:pPr>
                <a:defRPr/>
              </a:pPr>
              <a:t>4/23/2012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0F11A5-807D-4AA9-840B-917DCB7AF0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60EC68-FE3F-4669-BADB-4DF352CA1A93}" type="datetimeFigureOut">
              <a:rPr lang="en-US"/>
              <a:pPr>
                <a:defRPr/>
              </a:pPr>
              <a:t>4/23/2012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13CFC9-561F-4950-B5AE-9028AC8ED2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FFE688-A6F3-4C27-82DC-2070CDE9451A}" type="datetimeFigureOut">
              <a:rPr lang="en-US"/>
              <a:pPr>
                <a:defRPr/>
              </a:pPr>
              <a:t>4/23/2012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30C1E1-18D8-4BDA-B4BC-2D9ED855D7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1D30AD0F-9507-4196-8FF5-45C0EEC596D5}" type="datetimeFigureOut">
              <a:rPr lang="en-US"/>
              <a:pPr>
                <a:defRPr/>
              </a:pPr>
              <a:t>4/23/2012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FF13A33-2FA5-4F7E-91FB-81A6B5EEB79D}" type="slidenum">
              <a:rPr lang="en-US"/>
              <a:pPr>
                <a:defRPr/>
              </a:pPr>
              <a:t>‹#›</a:t>
            </a:fld>
            <a:endParaRPr lang="en-US">
              <a:solidFill>
                <a:srgbClr val="83838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520422-8E69-4F94-8D37-B0BEF0D1F6EF}"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A7BAB8-C379-4460-A8FA-791A03DF1F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146F9374-815E-4255-A59B-52820704667A}" type="datetimeFigureOut">
              <a:rPr lang="en-US"/>
              <a:pPr>
                <a:defRPr/>
              </a:pPr>
              <a:t>4/23/2012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9D3B3B17-E7FE-4905-B778-00132A7335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2" r:id="rId3"/>
    <p:sldLayoutId id="2147493483" r:id="rId4"/>
    <p:sldLayoutId id="2147493484" r:id="rId5"/>
    <p:sldLayoutId id="2147493485" r:id="rId6"/>
    <p:sldLayoutId id="2147493486" r:id="rId7"/>
    <p:sldLayoutId id="2147493490" r:id="rId8"/>
    <p:sldLayoutId id="2147493487" r:id="rId9"/>
    <p:sldLayoutId id="2147493488" r:id="rId10"/>
    <p:sldLayoutId id="214749348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mailto:jack@refbc.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7213"/>
            <a:ext cx="7772400" cy="1470025"/>
          </a:xfrm>
        </p:spPr>
        <p:txBody>
          <a:bodyPr rtlCol="0">
            <a:normAutofit fontScale="90000"/>
          </a:bodyPr>
          <a:lstStyle/>
          <a:p>
            <a:pPr eaLnBrk="1" fontAlgn="auto" hangingPunct="1">
              <a:spcAft>
                <a:spcPts val="0"/>
              </a:spcAft>
              <a:defRPr/>
            </a:pPr>
            <a:r>
              <a:rPr lang="en-US" b="1" dirty="0" smtClean="0">
                <a:ea typeface="+mj-ea"/>
              </a:rPr>
              <a:t>Real Estate and Land Use Considerations in Building Communities</a:t>
            </a:r>
            <a:endParaRPr lang="en-US" b="1" dirty="0">
              <a:ea typeface="+mj-ea"/>
            </a:endParaRPr>
          </a:p>
        </p:txBody>
      </p:sp>
      <p:sp>
        <p:nvSpPr>
          <p:cNvPr id="3075" name="Subtitle 2"/>
          <p:cNvSpPr>
            <a:spLocks noGrp="1"/>
          </p:cNvSpPr>
          <p:nvPr>
            <p:ph type="subTitle" idx="1"/>
          </p:nvPr>
        </p:nvSpPr>
        <p:spPr>
          <a:xfrm>
            <a:off x="2373313" y="4922838"/>
            <a:ext cx="6400800" cy="1612900"/>
          </a:xfrm>
        </p:spPr>
        <p:txBody>
          <a:bodyPr/>
          <a:lstStyle/>
          <a:p>
            <a:pPr algn="r" eaLnBrk="1" hangingPunct="1">
              <a:spcBef>
                <a:spcPct val="0"/>
              </a:spcBef>
            </a:pPr>
            <a:r>
              <a:rPr lang="en-US" sz="2400" b="1" smtClean="0">
                <a:solidFill>
                  <a:srgbClr val="898989"/>
                </a:solidFill>
              </a:rPr>
              <a:t>Jack Wong, CEO</a:t>
            </a:r>
          </a:p>
          <a:p>
            <a:pPr algn="r" eaLnBrk="1" hangingPunct="1">
              <a:spcBef>
                <a:spcPct val="0"/>
              </a:spcBef>
            </a:pPr>
            <a:r>
              <a:rPr lang="en-US" sz="2400" b="1" smtClean="0">
                <a:solidFill>
                  <a:srgbClr val="898989"/>
                </a:solidFill>
              </a:rPr>
              <a:t>Real Estate Foundation of BC</a:t>
            </a:r>
          </a:p>
          <a:p>
            <a:pPr algn="r" eaLnBrk="1" hangingPunct="1">
              <a:spcBef>
                <a:spcPct val="0"/>
              </a:spcBef>
            </a:pPr>
            <a:r>
              <a:rPr lang="en-US" sz="2400" smtClean="0">
                <a:solidFill>
                  <a:srgbClr val="898989"/>
                </a:solidFill>
              </a:rPr>
              <a:t>for Building the Future: Foundations for Sustainable Prosperity – April 2012</a:t>
            </a:r>
          </a:p>
        </p:txBody>
      </p:sp>
      <p:pic>
        <p:nvPicPr>
          <p:cNvPr id="3076" name="Picture 6" descr="clip_image001.jpg"/>
          <p:cNvPicPr>
            <a:picLocks noChangeAspect="1"/>
          </p:cNvPicPr>
          <p:nvPr/>
        </p:nvPicPr>
        <p:blipFill>
          <a:blip r:embed="rId3"/>
          <a:srcRect/>
          <a:stretch>
            <a:fillRect/>
          </a:stretch>
        </p:blipFill>
        <p:spPr bwMode="auto">
          <a:xfrm>
            <a:off x="428625" y="5673725"/>
            <a:ext cx="1843088" cy="765175"/>
          </a:xfrm>
          <a:prstGeom prst="rect">
            <a:avLst/>
          </a:prstGeom>
          <a:noFill/>
          <a:ln w="9525">
            <a:noFill/>
            <a:miter lim="800000"/>
            <a:headEnd/>
            <a:tailEnd/>
          </a:ln>
        </p:spPr>
      </p:pic>
      <p:pic>
        <p:nvPicPr>
          <p:cNvPr id="3077" name="Picture 5" descr="Smithers-street1.jpg"/>
          <p:cNvPicPr>
            <a:picLocks noChangeAspect="1"/>
          </p:cNvPicPr>
          <p:nvPr/>
        </p:nvPicPr>
        <p:blipFill>
          <a:blip r:embed="rId4"/>
          <a:srcRect/>
          <a:stretch>
            <a:fillRect/>
          </a:stretch>
        </p:blipFill>
        <p:spPr bwMode="auto">
          <a:xfrm>
            <a:off x="0" y="2476500"/>
            <a:ext cx="9144000"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smtClean="0"/>
              <a:t>Solutions</a:t>
            </a:r>
          </a:p>
        </p:txBody>
      </p:sp>
      <p:sp>
        <p:nvSpPr>
          <p:cNvPr id="12291" name="Content Placeholder 2"/>
          <p:cNvSpPr>
            <a:spLocks noGrp="1"/>
          </p:cNvSpPr>
          <p:nvPr>
            <p:ph sz="half" idx="1"/>
          </p:nvPr>
        </p:nvSpPr>
        <p:spPr>
          <a:xfrm>
            <a:off x="457200" y="1520825"/>
            <a:ext cx="4038600" cy="4525963"/>
          </a:xfrm>
        </p:spPr>
        <p:txBody>
          <a:bodyPr/>
          <a:lstStyle/>
          <a:p>
            <a:pPr eaLnBrk="1" hangingPunct="1"/>
            <a:r>
              <a:rPr lang="en-US" smtClean="0"/>
              <a:t>Long term thinking</a:t>
            </a:r>
          </a:p>
          <a:p>
            <a:pPr eaLnBrk="1" hangingPunct="1"/>
            <a:r>
              <a:rPr lang="en-US" smtClean="0"/>
              <a:t>Working with natural processes (e.g. water)</a:t>
            </a:r>
          </a:p>
          <a:p>
            <a:pPr eaLnBrk="1" hangingPunct="1"/>
            <a:r>
              <a:rPr lang="en-US" smtClean="0"/>
              <a:t>Integrated plans and service delivery; partnerships</a:t>
            </a:r>
          </a:p>
          <a:p>
            <a:pPr eaLnBrk="1" hangingPunct="1"/>
            <a:r>
              <a:rPr lang="en-US" smtClean="0"/>
              <a:t>Inclusive planning processes</a:t>
            </a:r>
          </a:p>
          <a:p>
            <a:pPr eaLnBrk="1" hangingPunct="1"/>
            <a:r>
              <a:rPr lang="en-US" smtClean="0"/>
              <a:t>Smart investments</a:t>
            </a:r>
          </a:p>
          <a:p>
            <a:pPr eaLnBrk="1" hangingPunct="1"/>
            <a:endParaRPr lang="en-US" smtClean="0"/>
          </a:p>
        </p:txBody>
      </p:sp>
      <p:pic>
        <p:nvPicPr>
          <p:cNvPr id="12292" name="Content Placeholder 4" descr="100_2258.JPG"/>
          <p:cNvPicPr>
            <a:picLocks noGrp="1" noChangeAspect="1"/>
          </p:cNvPicPr>
          <p:nvPr>
            <p:ph sz="half" idx="2"/>
          </p:nvPr>
        </p:nvPicPr>
        <p:blipFill>
          <a:blip r:embed="rId3"/>
          <a:srcRect/>
          <a:stretch>
            <a:fillRect/>
          </a:stretch>
        </p:blipFill>
        <p:spPr/>
      </p:pic>
      <p:pic>
        <p:nvPicPr>
          <p:cNvPr id="12293"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t>Our Role</a:t>
            </a:r>
          </a:p>
        </p:txBody>
      </p:sp>
      <p:sp>
        <p:nvSpPr>
          <p:cNvPr id="13315" name="Content Placeholder 2"/>
          <p:cNvSpPr>
            <a:spLocks noGrp="1"/>
          </p:cNvSpPr>
          <p:nvPr>
            <p:ph sz="half" idx="1"/>
          </p:nvPr>
        </p:nvSpPr>
        <p:spPr/>
        <p:txBody>
          <a:bodyPr/>
          <a:lstStyle/>
          <a:p>
            <a:pPr eaLnBrk="1" hangingPunct="1"/>
            <a:r>
              <a:rPr lang="en-US" smtClean="0"/>
              <a:t>Grants</a:t>
            </a:r>
          </a:p>
          <a:p>
            <a:pPr lvl="1" eaLnBrk="1" hangingPunct="1"/>
            <a:r>
              <a:rPr lang="en-US" smtClean="0"/>
              <a:t>refbc.com/grants</a:t>
            </a:r>
          </a:p>
          <a:p>
            <a:pPr eaLnBrk="1" hangingPunct="1"/>
            <a:r>
              <a:rPr lang="en-US" smtClean="0"/>
              <a:t>Pivotal connector</a:t>
            </a:r>
          </a:p>
          <a:p>
            <a:pPr lvl="1" eaLnBrk="1" hangingPunct="1"/>
            <a:r>
              <a:rPr lang="en-US" smtClean="0"/>
              <a:t>BC-wide connections</a:t>
            </a:r>
          </a:p>
        </p:txBody>
      </p:sp>
      <p:pic>
        <p:nvPicPr>
          <p:cNvPr id="13316" name="Content Placeholder 4" descr="BCmap_REF grants.jpg"/>
          <p:cNvPicPr>
            <a:picLocks noGrp="1" noChangeAspect="1"/>
          </p:cNvPicPr>
          <p:nvPr>
            <p:ph sz="half" idx="2"/>
          </p:nvPr>
        </p:nvPicPr>
        <p:blipFill>
          <a:blip r:embed="rId3"/>
          <a:srcRect t="-11487" b="-11487"/>
          <a:stretch>
            <a:fillRect/>
          </a:stretch>
        </p:blipFill>
        <p:spPr>
          <a:xfrm>
            <a:off x="4846638" y="1417638"/>
            <a:ext cx="3840162" cy="4303712"/>
          </a:xfrm>
        </p:spPr>
      </p:pic>
      <p:pic>
        <p:nvPicPr>
          <p:cNvPr id="13317"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t>Thank you!</a:t>
            </a:r>
          </a:p>
        </p:txBody>
      </p:sp>
      <p:sp>
        <p:nvSpPr>
          <p:cNvPr id="14339" name="Content Placeholder 2"/>
          <p:cNvSpPr>
            <a:spLocks noGrp="1"/>
          </p:cNvSpPr>
          <p:nvPr>
            <p:ph sz="half" idx="1"/>
          </p:nvPr>
        </p:nvSpPr>
        <p:spPr/>
        <p:txBody>
          <a:bodyPr/>
          <a:lstStyle/>
          <a:p>
            <a:pPr marL="0" indent="0" algn="ctr" eaLnBrk="1" hangingPunct="1">
              <a:buFont typeface="Arial" pitchFamily="34" charset="0"/>
              <a:buNone/>
            </a:pPr>
            <a:endParaRPr lang="en-US" smtClean="0"/>
          </a:p>
          <a:p>
            <a:pPr marL="0" indent="0" algn="ctr" eaLnBrk="1" hangingPunct="1">
              <a:buFont typeface="Arial" pitchFamily="34" charset="0"/>
              <a:buNone/>
            </a:pPr>
            <a:r>
              <a:rPr lang="en-US" smtClean="0"/>
              <a:t>Jack Wong</a:t>
            </a:r>
          </a:p>
          <a:p>
            <a:pPr marL="0" indent="0" algn="ctr" eaLnBrk="1" hangingPunct="1">
              <a:buFont typeface="Arial" pitchFamily="34" charset="0"/>
              <a:buNone/>
            </a:pPr>
            <a:r>
              <a:rPr lang="en-US" smtClean="0">
                <a:hlinkClick r:id="rId3"/>
              </a:rPr>
              <a:t>jack@refbc.com</a:t>
            </a:r>
            <a:endParaRPr lang="en-US" smtClean="0"/>
          </a:p>
          <a:p>
            <a:pPr marL="0" indent="0" algn="ctr" eaLnBrk="1" hangingPunct="1">
              <a:buFont typeface="Arial" pitchFamily="34" charset="0"/>
              <a:buNone/>
            </a:pPr>
            <a:r>
              <a:rPr lang="en-US" smtClean="0"/>
              <a:t>Toll free 1.866.912.6800 ext 104</a:t>
            </a:r>
          </a:p>
          <a:p>
            <a:pPr marL="0" indent="0" algn="ctr" eaLnBrk="1" hangingPunct="1">
              <a:buFont typeface="Arial" pitchFamily="34" charset="0"/>
              <a:buNone/>
            </a:pPr>
            <a:r>
              <a:rPr lang="en-US" smtClean="0"/>
              <a:t>Local 604.688.6800</a:t>
            </a:r>
          </a:p>
        </p:txBody>
      </p:sp>
      <p:pic>
        <p:nvPicPr>
          <p:cNvPr id="14340" name="Content Placeholder 4" descr="Aboriginal Mother Centre 093.jpg"/>
          <p:cNvPicPr>
            <a:picLocks noGrp="1" noChangeAspect="1"/>
          </p:cNvPicPr>
          <p:nvPr>
            <p:ph sz="half" idx="2"/>
          </p:nvPr>
        </p:nvPicPr>
        <p:blipFill>
          <a:blip r:embed="rId4"/>
          <a:srcRect/>
          <a:stretch>
            <a:fillRect/>
          </a:stretch>
        </p:blipFill>
        <p:spPr/>
      </p:pic>
      <p:pic>
        <p:nvPicPr>
          <p:cNvPr id="14341" name="Picture 6" descr="clip_image001.jpg"/>
          <p:cNvPicPr>
            <a:picLocks noChangeAspect="1"/>
          </p:cNvPicPr>
          <p:nvPr/>
        </p:nvPicPr>
        <p:blipFill>
          <a:blip r:embed="rId5"/>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Word Cloud_hi res.tif"/>
          <p:cNvPicPr>
            <a:picLocks noChangeAspect="1"/>
          </p:cNvPicPr>
          <p:nvPr/>
        </p:nvPicPr>
        <p:blipFill>
          <a:blip r:embed="rId3"/>
          <a:srcRect/>
          <a:stretch>
            <a:fillRect/>
          </a:stretch>
        </p:blipFill>
        <p:spPr bwMode="auto">
          <a:xfrm>
            <a:off x="80963" y="803275"/>
            <a:ext cx="8985250" cy="3892550"/>
          </a:xfrm>
          <a:prstGeom prst="rect">
            <a:avLst/>
          </a:prstGeom>
          <a:noFill/>
          <a:ln w="9525">
            <a:noFill/>
            <a:miter lim="800000"/>
            <a:headEnd/>
            <a:tailEnd/>
          </a:ln>
        </p:spPr>
      </p:pic>
      <p:pic>
        <p:nvPicPr>
          <p:cNvPr id="4099"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p:cNvGrpSpPr>
          <p:nvPr/>
        </p:nvGrpSpPr>
        <p:grpSpPr bwMode="auto">
          <a:xfrm>
            <a:off x="322263" y="939800"/>
            <a:ext cx="8720137" cy="5461000"/>
            <a:chOff x="321495" y="940328"/>
            <a:chExt cx="8721485" cy="5460394"/>
          </a:xfrm>
        </p:grpSpPr>
        <p:sp>
          <p:nvSpPr>
            <p:cNvPr id="21" name="Regular Pentagon 20"/>
            <p:cNvSpPr>
              <a:spLocks noChangeArrowheads="1"/>
            </p:cNvSpPr>
            <p:nvPr/>
          </p:nvSpPr>
          <p:spPr bwMode="auto">
            <a:xfrm>
              <a:off x="7763257" y="1757800"/>
              <a:ext cx="1279723" cy="1157159"/>
            </a:xfrm>
            <a:prstGeom prst="pentagon">
              <a:avLst/>
            </a:prstGeom>
            <a:solidFill>
              <a:srgbClr val="FF0000"/>
            </a:soli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2" name="Regular Pentagon 21"/>
            <p:cNvSpPr>
              <a:spLocks noChangeArrowheads="1"/>
            </p:cNvSpPr>
            <p:nvPr/>
          </p:nvSpPr>
          <p:spPr bwMode="auto">
            <a:xfrm>
              <a:off x="808932" y="5243563"/>
              <a:ext cx="1278136" cy="1157159"/>
            </a:xfrm>
            <a:prstGeom prst="pentagon">
              <a:avLst/>
            </a:prstGeom>
            <a:solidFill>
              <a:srgbClr val="FF0000"/>
            </a:soli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5" name="Regular Pentagon 54"/>
            <p:cNvSpPr>
              <a:spLocks noChangeArrowheads="1"/>
            </p:cNvSpPr>
            <p:nvPr/>
          </p:nvSpPr>
          <p:spPr bwMode="auto">
            <a:xfrm>
              <a:off x="321495" y="940328"/>
              <a:ext cx="1279723" cy="1157160"/>
            </a:xfrm>
            <a:prstGeom prst="pentagon">
              <a:avLst/>
            </a:prstGeom>
            <a:solidFill>
              <a:srgbClr val="FF0000"/>
            </a:soli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2" name="TextBox 1"/>
          <p:cNvSpPr txBox="1">
            <a:spLocks noChangeArrowheads="1"/>
          </p:cNvSpPr>
          <p:nvPr/>
        </p:nvSpPr>
        <p:spPr bwMode="auto">
          <a:xfrm>
            <a:off x="371475" y="149225"/>
            <a:ext cx="1716088" cy="584200"/>
          </a:xfrm>
          <a:prstGeom prst="rect">
            <a:avLst/>
          </a:prstGeom>
          <a:noFill/>
          <a:ln w="9525">
            <a:noFill/>
            <a:miter lim="800000"/>
            <a:headEnd/>
            <a:tailEnd/>
          </a:ln>
        </p:spPr>
        <p:txBody>
          <a:bodyPr>
            <a:spAutoFit/>
          </a:bodyPr>
          <a:lstStyle/>
          <a:p>
            <a:pPr algn="ctr"/>
            <a:r>
              <a:rPr lang="en-US" sz="3200" b="1"/>
              <a:t>BC Town</a:t>
            </a:r>
          </a:p>
        </p:txBody>
      </p:sp>
      <p:cxnSp>
        <p:nvCxnSpPr>
          <p:cNvPr id="5" name="Curved Connector 4"/>
          <p:cNvCxnSpPr>
            <a:cxnSpLocks noChangeShapeType="1"/>
          </p:cNvCxnSpPr>
          <p:nvPr/>
        </p:nvCxnSpPr>
        <p:spPr bwMode="auto">
          <a:xfrm>
            <a:off x="4567238" y="149225"/>
            <a:ext cx="4576762" cy="3349625"/>
          </a:xfrm>
          <a:prstGeom prst="curvedConnector3">
            <a:avLst>
              <a:gd name="adj1" fmla="val 50000"/>
            </a:avLst>
          </a:prstGeom>
          <a:noFill/>
          <a:ln w="254000">
            <a:solidFill>
              <a:srgbClr val="6666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 name="Curved Connector 9"/>
          <p:cNvCxnSpPr>
            <a:cxnSpLocks noChangeShapeType="1"/>
          </p:cNvCxnSpPr>
          <p:nvPr/>
        </p:nvCxnSpPr>
        <p:spPr bwMode="auto">
          <a:xfrm>
            <a:off x="115888" y="3770313"/>
            <a:ext cx="9144000" cy="12700"/>
          </a:xfrm>
          <a:prstGeom prst="curvedConnector3">
            <a:avLst>
              <a:gd name="adj1" fmla="val 50000"/>
            </a:avLst>
          </a:prstGeom>
          <a:noFill/>
          <a:ln w="76200">
            <a:solidFill>
              <a:srgbClr val="7F7F7F"/>
            </a:solidFill>
            <a:prstDash val="sysDot"/>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grpSp>
        <p:nvGrpSpPr>
          <p:cNvPr id="19" name="Group 18"/>
          <p:cNvGrpSpPr>
            <a:grpSpLocks/>
          </p:cNvGrpSpPr>
          <p:nvPr/>
        </p:nvGrpSpPr>
        <p:grpSpPr bwMode="auto">
          <a:xfrm>
            <a:off x="3068638" y="939800"/>
            <a:ext cx="2014537" cy="2789238"/>
            <a:chOff x="3069195" y="1202490"/>
            <a:chExt cx="2013235" cy="2526365"/>
          </a:xfrm>
        </p:grpSpPr>
        <p:sp>
          <p:nvSpPr>
            <p:cNvPr id="15" name="Rectangle 14"/>
            <p:cNvSpPr/>
            <p:nvPr/>
          </p:nvSpPr>
          <p:spPr>
            <a:xfrm>
              <a:off x="3069195" y="1202490"/>
              <a:ext cx="2013235" cy="25263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5159" name="TextBox 15"/>
            <p:cNvSpPr txBox="1">
              <a:spLocks noChangeArrowheads="1"/>
            </p:cNvSpPr>
            <p:nvPr/>
          </p:nvSpPr>
          <p:spPr bwMode="auto">
            <a:xfrm>
              <a:off x="3069195" y="1202490"/>
              <a:ext cx="2013235" cy="2425917"/>
            </a:xfrm>
            <a:prstGeom prst="rect">
              <a:avLst/>
            </a:prstGeom>
            <a:noFill/>
            <a:ln w="9525">
              <a:noFill/>
              <a:miter lim="800000"/>
              <a:headEnd/>
              <a:tailEnd/>
            </a:ln>
          </p:spPr>
          <p:txBody>
            <a:bodyPr>
              <a:spAutoFit/>
            </a:bodyPr>
            <a:lstStyle/>
            <a:p>
              <a:pPr algn="ctr"/>
              <a:r>
                <a:rPr lang="en-US" sz="2400"/>
                <a:t>Shops</a:t>
              </a:r>
            </a:p>
            <a:p>
              <a:pPr algn="ctr"/>
              <a:r>
                <a:rPr lang="en-US" sz="2400"/>
                <a:t>Houses</a:t>
              </a:r>
            </a:p>
            <a:p>
              <a:pPr algn="ctr"/>
              <a:r>
                <a:rPr lang="en-US" sz="2400"/>
                <a:t>Church</a:t>
              </a:r>
            </a:p>
            <a:p>
              <a:pPr algn="ctr"/>
              <a:r>
                <a:rPr lang="en-US" sz="2400"/>
                <a:t>School</a:t>
              </a:r>
            </a:p>
            <a:p>
              <a:pPr algn="ctr"/>
              <a:r>
                <a:rPr lang="en-US" sz="2400"/>
                <a:t>Doctor</a:t>
              </a:r>
            </a:p>
            <a:p>
              <a:pPr algn="ctr"/>
              <a:r>
                <a:rPr lang="en-US" sz="2400"/>
                <a:t>Fire, Police</a:t>
              </a:r>
            </a:p>
            <a:p>
              <a:pPr algn="ctr"/>
              <a:r>
                <a:rPr lang="en-US" sz="2400"/>
                <a:t>Town Hall</a:t>
              </a:r>
            </a:p>
          </p:txBody>
        </p:sp>
      </p:grpSp>
      <p:grpSp>
        <p:nvGrpSpPr>
          <p:cNvPr id="20" name="Group 19"/>
          <p:cNvGrpSpPr>
            <a:grpSpLocks/>
          </p:cNvGrpSpPr>
          <p:nvPr/>
        </p:nvGrpSpPr>
        <p:grpSpPr bwMode="auto">
          <a:xfrm>
            <a:off x="5830888" y="1931988"/>
            <a:ext cx="936625" cy="665162"/>
            <a:chOff x="5830225" y="1931232"/>
            <a:chExt cx="938031" cy="666222"/>
          </a:xfrm>
        </p:grpSpPr>
        <p:sp>
          <p:nvSpPr>
            <p:cNvPr id="17" name="Rectangle 16"/>
            <p:cNvSpPr>
              <a:spLocks noChangeArrowheads="1"/>
            </p:cNvSpPr>
            <p:nvPr/>
          </p:nvSpPr>
          <p:spPr bwMode="auto">
            <a:xfrm>
              <a:off x="5830225" y="1931232"/>
              <a:ext cx="938031" cy="666222"/>
            </a:xfrm>
            <a:prstGeom prst="rect">
              <a:avLst/>
            </a:prstGeom>
            <a:solidFill>
              <a:srgbClr val="B1745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157" name="TextBox 17"/>
            <p:cNvSpPr txBox="1">
              <a:spLocks noChangeArrowheads="1"/>
            </p:cNvSpPr>
            <p:nvPr/>
          </p:nvSpPr>
          <p:spPr bwMode="auto">
            <a:xfrm>
              <a:off x="5830225" y="2034674"/>
              <a:ext cx="938031" cy="461665"/>
            </a:xfrm>
            <a:prstGeom prst="rect">
              <a:avLst/>
            </a:prstGeom>
            <a:noFill/>
            <a:ln w="9525">
              <a:noFill/>
              <a:miter lim="800000"/>
              <a:headEnd/>
              <a:tailEnd/>
            </a:ln>
          </p:spPr>
          <p:txBody>
            <a:bodyPr>
              <a:spAutoFit/>
            </a:bodyPr>
            <a:lstStyle/>
            <a:p>
              <a:pPr algn="ctr"/>
              <a:r>
                <a:rPr lang="en-US" sz="2400"/>
                <a:t>Mill</a:t>
              </a:r>
            </a:p>
          </p:txBody>
        </p:sp>
      </p:grpSp>
      <p:grpSp>
        <p:nvGrpSpPr>
          <p:cNvPr id="6" name="Group 5"/>
          <p:cNvGrpSpPr>
            <a:grpSpLocks/>
          </p:cNvGrpSpPr>
          <p:nvPr/>
        </p:nvGrpSpPr>
        <p:grpSpPr bwMode="auto">
          <a:xfrm>
            <a:off x="1231900" y="939800"/>
            <a:ext cx="7153275" cy="5918200"/>
            <a:chOff x="1231230" y="940328"/>
            <a:chExt cx="7153330" cy="5917673"/>
          </a:xfrm>
        </p:grpSpPr>
        <p:cxnSp>
          <p:nvCxnSpPr>
            <p:cNvPr id="23" name="Curved Connector 22"/>
            <p:cNvCxnSpPr>
              <a:cxnSpLocks noChangeShapeType="1"/>
            </p:cNvCxnSpPr>
            <p:nvPr/>
          </p:nvCxnSpPr>
          <p:spPr bwMode="auto">
            <a:xfrm flipV="1">
              <a:off x="2086900" y="3783288"/>
              <a:ext cx="2065353" cy="2031819"/>
            </a:xfrm>
            <a:prstGeom prst="curvedConnector3">
              <a:avLst>
                <a:gd name="adj1" fmla="val 50000"/>
              </a:avLst>
            </a:prstGeom>
            <a:noFill/>
            <a:ln w="127000" cmpd="tri">
              <a:solidFill>
                <a:schemeClr val="tx2">
                  <a:alpha val="89018"/>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32" name="Curved Connector 31"/>
            <p:cNvCxnSpPr>
              <a:cxnSpLocks noChangeShapeType="1"/>
            </p:cNvCxnSpPr>
            <p:nvPr/>
          </p:nvCxnSpPr>
          <p:spPr bwMode="auto">
            <a:xfrm>
              <a:off x="5082535" y="2765790"/>
              <a:ext cx="2854347" cy="12699"/>
            </a:xfrm>
            <a:prstGeom prst="curvedConnector3">
              <a:avLst>
                <a:gd name="adj1" fmla="val 50000"/>
              </a:avLst>
            </a:prstGeom>
            <a:noFill/>
            <a:ln w="127000" cmpd="tri">
              <a:solidFill>
                <a:schemeClr val="tx2">
                  <a:alpha val="89018"/>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39" name="Curved Connector 38"/>
            <p:cNvCxnSpPr>
              <a:cxnSpLocks noChangeShapeType="1"/>
            </p:cNvCxnSpPr>
            <p:nvPr/>
          </p:nvCxnSpPr>
          <p:spPr bwMode="auto">
            <a:xfrm rot="16200000" flipH="1">
              <a:off x="4750148" y="3223589"/>
              <a:ext cx="4079512" cy="3189312"/>
            </a:xfrm>
            <a:prstGeom prst="curvedConnector3">
              <a:avLst>
                <a:gd name="adj1" fmla="val 50000"/>
              </a:avLst>
            </a:prstGeom>
            <a:noFill/>
            <a:ln w="127000" cmpd="tri">
              <a:solidFill>
                <a:schemeClr val="tx2">
                  <a:alpha val="89018"/>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42" name="Curved Connector 41"/>
            <p:cNvCxnSpPr>
              <a:cxnSpLocks noChangeShapeType="1"/>
            </p:cNvCxnSpPr>
            <p:nvPr/>
          </p:nvCxnSpPr>
          <p:spPr bwMode="auto">
            <a:xfrm>
              <a:off x="2086900" y="5975430"/>
              <a:ext cx="708030" cy="12699"/>
            </a:xfrm>
            <a:prstGeom prst="curvedConnector3">
              <a:avLst>
                <a:gd name="adj1" fmla="val 50000"/>
              </a:avLst>
            </a:prstGeom>
            <a:noFill/>
            <a:ln w="38100">
              <a:solidFill>
                <a:srgbClr val="FF6600">
                  <a:alpha val="89018"/>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4" name="Snip Same Side Corner Rectangle 43"/>
            <p:cNvSpPr>
              <a:spLocks/>
            </p:cNvSpPr>
            <p:nvPr/>
          </p:nvSpPr>
          <p:spPr bwMode="auto">
            <a:xfrm>
              <a:off x="2799692" y="5815107"/>
              <a:ext cx="279402" cy="303185"/>
            </a:xfrm>
            <a:custGeom>
              <a:avLst/>
              <a:gdLst>
                <a:gd name="T0" fmla="*/ 46477 w 278856"/>
                <a:gd name="T1" fmla="*/ 0 h 303036"/>
                <a:gd name="T2" fmla="*/ 232379 w 278856"/>
                <a:gd name="T3" fmla="*/ 0 h 303036"/>
                <a:gd name="T4" fmla="*/ 278856 w 278856"/>
                <a:gd name="T5" fmla="*/ 46477 h 303036"/>
                <a:gd name="T6" fmla="*/ 278856 w 278856"/>
                <a:gd name="T7" fmla="*/ 303036 h 303036"/>
                <a:gd name="T8" fmla="*/ 278856 w 278856"/>
                <a:gd name="T9" fmla="*/ 303036 h 303036"/>
                <a:gd name="T10" fmla="*/ 0 w 278856"/>
                <a:gd name="T11" fmla="*/ 303036 h 303036"/>
                <a:gd name="T12" fmla="*/ 0 w 278856"/>
                <a:gd name="T13" fmla="*/ 303036 h 303036"/>
                <a:gd name="T14" fmla="*/ 0 w 278856"/>
                <a:gd name="T15" fmla="*/ 46477 h 303036"/>
                <a:gd name="T16" fmla="*/ 46477 w 278856"/>
                <a:gd name="T17" fmla="*/ 0 h 3030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856" h="303036">
                  <a:moveTo>
                    <a:pt x="46477" y="0"/>
                  </a:moveTo>
                  <a:lnTo>
                    <a:pt x="232379" y="0"/>
                  </a:lnTo>
                  <a:lnTo>
                    <a:pt x="278856" y="46477"/>
                  </a:lnTo>
                  <a:lnTo>
                    <a:pt x="278856" y="303036"/>
                  </a:lnTo>
                  <a:lnTo>
                    <a:pt x="0" y="303036"/>
                  </a:lnTo>
                  <a:lnTo>
                    <a:pt x="0" y="46477"/>
                  </a:lnTo>
                  <a:lnTo>
                    <a:pt x="46477" y="0"/>
                  </a:lnTo>
                  <a:close/>
                </a:path>
              </a:pathLst>
            </a:custGeom>
            <a:solidFill>
              <a:srgbClr val="FF6600"/>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45" name="Curved Connector 44"/>
            <p:cNvCxnSpPr>
              <a:cxnSpLocks noChangeShapeType="1"/>
            </p:cNvCxnSpPr>
            <p:nvPr/>
          </p:nvCxnSpPr>
          <p:spPr bwMode="auto">
            <a:xfrm flipV="1">
              <a:off x="7338390" y="1926078"/>
              <a:ext cx="850907" cy="0"/>
            </a:xfrm>
            <a:prstGeom prst="curvedConnector3">
              <a:avLst>
                <a:gd name="adj1" fmla="val 50000"/>
              </a:avLst>
            </a:prstGeom>
            <a:noFill/>
            <a:ln w="38100">
              <a:solidFill>
                <a:srgbClr val="FF6600">
                  <a:alpha val="89018"/>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6" name="Snip Same Side Corner Rectangle 45"/>
            <p:cNvSpPr>
              <a:spLocks/>
            </p:cNvSpPr>
            <p:nvPr/>
          </p:nvSpPr>
          <p:spPr bwMode="auto">
            <a:xfrm>
              <a:off x="7198689" y="1780041"/>
              <a:ext cx="279402" cy="303185"/>
            </a:xfrm>
            <a:custGeom>
              <a:avLst/>
              <a:gdLst>
                <a:gd name="T0" fmla="*/ 46477 w 278856"/>
                <a:gd name="T1" fmla="*/ 0 h 303036"/>
                <a:gd name="T2" fmla="*/ 232379 w 278856"/>
                <a:gd name="T3" fmla="*/ 0 h 303036"/>
                <a:gd name="T4" fmla="*/ 278856 w 278856"/>
                <a:gd name="T5" fmla="*/ 46477 h 303036"/>
                <a:gd name="T6" fmla="*/ 278856 w 278856"/>
                <a:gd name="T7" fmla="*/ 303036 h 303036"/>
                <a:gd name="T8" fmla="*/ 278856 w 278856"/>
                <a:gd name="T9" fmla="*/ 303036 h 303036"/>
                <a:gd name="T10" fmla="*/ 0 w 278856"/>
                <a:gd name="T11" fmla="*/ 303036 h 303036"/>
                <a:gd name="T12" fmla="*/ 0 w 278856"/>
                <a:gd name="T13" fmla="*/ 303036 h 303036"/>
                <a:gd name="T14" fmla="*/ 0 w 278856"/>
                <a:gd name="T15" fmla="*/ 46477 h 303036"/>
                <a:gd name="T16" fmla="*/ 46477 w 278856"/>
                <a:gd name="T17" fmla="*/ 0 h 3030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856" h="303036">
                  <a:moveTo>
                    <a:pt x="46477" y="0"/>
                  </a:moveTo>
                  <a:lnTo>
                    <a:pt x="232379" y="0"/>
                  </a:lnTo>
                  <a:lnTo>
                    <a:pt x="278856" y="46477"/>
                  </a:lnTo>
                  <a:lnTo>
                    <a:pt x="278856" y="303036"/>
                  </a:lnTo>
                  <a:lnTo>
                    <a:pt x="0" y="303036"/>
                  </a:lnTo>
                  <a:lnTo>
                    <a:pt x="0" y="46477"/>
                  </a:lnTo>
                  <a:lnTo>
                    <a:pt x="46477" y="0"/>
                  </a:lnTo>
                  <a:close/>
                </a:path>
              </a:pathLst>
            </a:custGeom>
            <a:solidFill>
              <a:srgbClr val="FF6600"/>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sp>
          <p:nvSpPr>
            <p:cNvPr id="47" name="Snip Same Side Corner Rectangle 46"/>
            <p:cNvSpPr>
              <a:spLocks/>
            </p:cNvSpPr>
            <p:nvPr/>
          </p:nvSpPr>
          <p:spPr bwMode="auto">
            <a:xfrm>
              <a:off x="5863591" y="1202243"/>
              <a:ext cx="279402" cy="303185"/>
            </a:xfrm>
            <a:custGeom>
              <a:avLst/>
              <a:gdLst>
                <a:gd name="T0" fmla="*/ 46477 w 278856"/>
                <a:gd name="T1" fmla="*/ 0 h 303036"/>
                <a:gd name="T2" fmla="*/ 232379 w 278856"/>
                <a:gd name="T3" fmla="*/ 0 h 303036"/>
                <a:gd name="T4" fmla="*/ 278856 w 278856"/>
                <a:gd name="T5" fmla="*/ 46477 h 303036"/>
                <a:gd name="T6" fmla="*/ 278856 w 278856"/>
                <a:gd name="T7" fmla="*/ 303036 h 303036"/>
                <a:gd name="T8" fmla="*/ 278856 w 278856"/>
                <a:gd name="T9" fmla="*/ 303036 h 303036"/>
                <a:gd name="T10" fmla="*/ 0 w 278856"/>
                <a:gd name="T11" fmla="*/ 303036 h 303036"/>
                <a:gd name="T12" fmla="*/ 0 w 278856"/>
                <a:gd name="T13" fmla="*/ 303036 h 303036"/>
                <a:gd name="T14" fmla="*/ 0 w 278856"/>
                <a:gd name="T15" fmla="*/ 46477 h 303036"/>
                <a:gd name="T16" fmla="*/ 46477 w 278856"/>
                <a:gd name="T17" fmla="*/ 0 h 3030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856" h="303036">
                  <a:moveTo>
                    <a:pt x="46477" y="0"/>
                  </a:moveTo>
                  <a:lnTo>
                    <a:pt x="232379" y="0"/>
                  </a:lnTo>
                  <a:lnTo>
                    <a:pt x="278856" y="46477"/>
                  </a:lnTo>
                  <a:lnTo>
                    <a:pt x="278856" y="303036"/>
                  </a:lnTo>
                  <a:lnTo>
                    <a:pt x="0" y="303036"/>
                  </a:lnTo>
                  <a:lnTo>
                    <a:pt x="0" y="46477"/>
                  </a:lnTo>
                  <a:lnTo>
                    <a:pt x="46477" y="0"/>
                  </a:lnTo>
                  <a:close/>
                </a:path>
              </a:pathLst>
            </a:custGeom>
            <a:solidFill>
              <a:srgbClr val="FF6600"/>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48" name="Curved Connector 47"/>
            <p:cNvCxnSpPr>
              <a:cxnSpLocks noChangeShapeType="1"/>
              <a:endCxn id="47" idx="2"/>
            </p:cNvCxnSpPr>
            <p:nvPr/>
          </p:nvCxnSpPr>
          <p:spPr bwMode="auto">
            <a:xfrm flipV="1">
              <a:off x="5125398" y="1354629"/>
              <a:ext cx="738193" cy="11111"/>
            </a:xfrm>
            <a:prstGeom prst="curvedConnector3">
              <a:avLst>
                <a:gd name="adj1" fmla="val 50000"/>
              </a:avLst>
            </a:prstGeom>
            <a:noFill/>
            <a:ln w="38100">
              <a:solidFill>
                <a:srgbClr val="FF6600">
                  <a:alpha val="89018"/>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51" name="Block Arc 50"/>
            <p:cNvSpPr>
              <a:spLocks/>
            </p:cNvSpPr>
            <p:nvPr/>
          </p:nvSpPr>
          <p:spPr bwMode="auto">
            <a:xfrm>
              <a:off x="6912937" y="2495939"/>
              <a:ext cx="850907" cy="679389"/>
            </a:xfrm>
            <a:custGeom>
              <a:avLst/>
              <a:gdLst>
                <a:gd name="T0" fmla="*/ 0 w 851443"/>
                <a:gd name="T1" fmla="*/ 339164 h 678327"/>
                <a:gd name="T2" fmla="*/ 425722 w 851443"/>
                <a:gd name="T3" fmla="*/ 0 h 678327"/>
                <a:gd name="T4" fmla="*/ 851444 w 851443"/>
                <a:gd name="T5" fmla="*/ 339164 h 678327"/>
                <a:gd name="T6" fmla="*/ 681861 w 851443"/>
                <a:gd name="T7" fmla="*/ 339164 h 678327"/>
                <a:gd name="T8" fmla="*/ 425721 w 851443"/>
                <a:gd name="T9" fmla="*/ 169582 h 678327"/>
                <a:gd name="T10" fmla="*/ 169581 w 851443"/>
                <a:gd name="T11" fmla="*/ 339164 h 678327"/>
                <a:gd name="T12" fmla="*/ 0 w 851443"/>
                <a:gd name="T13" fmla="*/ 339164 h 6783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443" h="678327">
                  <a:moveTo>
                    <a:pt x="0" y="339164"/>
                  </a:moveTo>
                  <a:cubicBezTo>
                    <a:pt x="0" y="151849"/>
                    <a:pt x="190602" y="0"/>
                    <a:pt x="425722" y="0"/>
                  </a:cubicBezTo>
                  <a:cubicBezTo>
                    <a:pt x="660842" y="0"/>
                    <a:pt x="851444" y="151849"/>
                    <a:pt x="851444" y="339164"/>
                  </a:cubicBezTo>
                  <a:lnTo>
                    <a:pt x="681861" y="339164"/>
                  </a:lnTo>
                  <a:cubicBezTo>
                    <a:pt x="681861" y="245506"/>
                    <a:pt x="567183" y="169582"/>
                    <a:pt x="425721" y="169582"/>
                  </a:cubicBezTo>
                  <a:cubicBezTo>
                    <a:pt x="284259" y="169582"/>
                    <a:pt x="169581" y="245506"/>
                    <a:pt x="169581" y="339164"/>
                  </a:cubicBezTo>
                  <a:lnTo>
                    <a:pt x="0" y="339164"/>
                  </a:lnTo>
                  <a:close/>
                </a:path>
              </a:pathLst>
            </a:custGeom>
            <a:solidFill>
              <a:srgbClr val="FFFF00"/>
            </a:solidFill>
            <a:ln w="9525" cap="flat" cmpd="sng">
              <a:solidFill>
                <a:srgbClr val="D8D8D8"/>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56" name="Curved Connector 55"/>
            <p:cNvCxnSpPr>
              <a:cxnSpLocks noChangeShapeType="1"/>
              <a:endCxn id="15" idx="1"/>
            </p:cNvCxnSpPr>
            <p:nvPr/>
          </p:nvCxnSpPr>
          <p:spPr bwMode="auto">
            <a:xfrm>
              <a:off x="1486820" y="1757818"/>
              <a:ext cx="1582749" cy="576211"/>
            </a:xfrm>
            <a:prstGeom prst="curvedConnector3">
              <a:avLst>
                <a:gd name="adj1" fmla="val 50000"/>
              </a:avLst>
            </a:prstGeom>
            <a:noFill/>
            <a:ln w="127000" cmpd="tri">
              <a:solidFill>
                <a:schemeClr val="tx2">
                  <a:alpha val="89018"/>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59" name="Snip Same Side Corner Rectangle 58"/>
            <p:cNvSpPr>
              <a:spLocks/>
            </p:cNvSpPr>
            <p:nvPr/>
          </p:nvSpPr>
          <p:spPr bwMode="auto">
            <a:xfrm>
              <a:off x="1967836" y="940328"/>
              <a:ext cx="277815" cy="303186"/>
            </a:xfrm>
            <a:custGeom>
              <a:avLst/>
              <a:gdLst>
                <a:gd name="T0" fmla="*/ 46477 w 278856"/>
                <a:gd name="T1" fmla="*/ 0 h 303036"/>
                <a:gd name="T2" fmla="*/ 232379 w 278856"/>
                <a:gd name="T3" fmla="*/ 0 h 303036"/>
                <a:gd name="T4" fmla="*/ 278856 w 278856"/>
                <a:gd name="T5" fmla="*/ 46477 h 303036"/>
                <a:gd name="T6" fmla="*/ 278856 w 278856"/>
                <a:gd name="T7" fmla="*/ 303036 h 303036"/>
                <a:gd name="T8" fmla="*/ 278856 w 278856"/>
                <a:gd name="T9" fmla="*/ 303036 h 303036"/>
                <a:gd name="T10" fmla="*/ 0 w 278856"/>
                <a:gd name="T11" fmla="*/ 303036 h 303036"/>
                <a:gd name="T12" fmla="*/ 0 w 278856"/>
                <a:gd name="T13" fmla="*/ 303036 h 303036"/>
                <a:gd name="T14" fmla="*/ 0 w 278856"/>
                <a:gd name="T15" fmla="*/ 46477 h 303036"/>
                <a:gd name="T16" fmla="*/ 46477 w 278856"/>
                <a:gd name="T17" fmla="*/ 0 h 3030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856" h="303036">
                  <a:moveTo>
                    <a:pt x="46477" y="0"/>
                  </a:moveTo>
                  <a:lnTo>
                    <a:pt x="232379" y="0"/>
                  </a:lnTo>
                  <a:lnTo>
                    <a:pt x="278856" y="46477"/>
                  </a:lnTo>
                  <a:lnTo>
                    <a:pt x="278856" y="303036"/>
                  </a:lnTo>
                  <a:lnTo>
                    <a:pt x="0" y="303036"/>
                  </a:lnTo>
                  <a:lnTo>
                    <a:pt x="0" y="46477"/>
                  </a:lnTo>
                  <a:lnTo>
                    <a:pt x="46477" y="0"/>
                  </a:lnTo>
                  <a:close/>
                </a:path>
              </a:pathLst>
            </a:custGeom>
            <a:solidFill>
              <a:srgbClr val="FF6600"/>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p>
          </p:txBody>
        </p:sp>
        <p:cxnSp>
          <p:nvCxnSpPr>
            <p:cNvPr id="60" name="Curved Connector 59"/>
            <p:cNvCxnSpPr>
              <a:cxnSpLocks noChangeShapeType="1"/>
            </p:cNvCxnSpPr>
            <p:nvPr/>
          </p:nvCxnSpPr>
          <p:spPr bwMode="auto">
            <a:xfrm flipV="1">
              <a:off x="1231230" y="1087953"/>
              <a:ext cx="738194" cy="12699"/>
            </a:xfrm>
            <a:prstGeom prst="curvedConnector3">
              <a:avLst>
                <a:gd name="adj1" fmla="val 50000"/>
              </a:avLst>
            </a:prstGeom>
            <a:noFill/>
            <a:ln w="38100">
              <a:solidFill>
                <a:srgbClr val="FF6600">
                  <a:alpha val="89018"/>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62" name="Curved Connector 61"/>
            <p:cNvCxnSpPr>
              <a:cxnSpLocks noChangeShapeType="1"/>
            </p:cNvCxnSpPr>
            <p:nvPr/>
          </p:nvCxnSpPr>
          <p:spPr bwMode="auto">
            <a:xfrm flipV="1">
              <a:off x="2882243" y="5050000"/>
              <a:ext cx="4398997" cy="490493"/>
            </a:xfrm>
            <a:prstGeom prst="curvedConnector3">
              <a:avLst>
                <a:gd name="adj1" fmla="val 50000"/>
              </a:avLst>
            </a:prstGeom>
            <a:noFill/>
            <a:ln w="127000" cmpd="tri">
              <a:solidFill>
                <a:schemeClr val="tx2">
                  <a:alpha val="89018"/>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grpSp>
      <p:grpSp>
        <p:nvGrpSpPr>
          <p:cNvPr id="80" name="Group 79"/>
          <p:cNvGrpSpPr>
            <a:grpSpLocks/>
          </p:cNvGrpSpPr>
          <p:nvPr/>
        </p:nvGrpSpPr>
        <p:grpSpPr bwMode="auto">
          <a:xfrm>
            <a:off x="5656263" y="5916613"/>
            <a:ext cx="2425700" cy="884237"/>
            <a:chOff x="5657053" y="5916496"/>
            <a:chExt cx="2424446" cy="883784"/>
          </a:xfrm>
        </p:grpSpPr>
        <p:sp>
          <p:nvSpPr>
            <p:cNvPr id="73" name="Down Arrow 72"/>
            <p:cNvSpPr>
              <a:spLocks noChangeArrowheads="1"/>
            </p:cNvSpPr>
            <p:nvPr/>
          </p:nvSpPr>
          <p:spPr bwMode="auto">
            <a:xfrm>
              <a:off x="7337346" y="5930776"/>
              <a:ext cx="744153" cy="869504"/>
            </a:xfrm>
            <a:prstGeom prst="downArrow">
              <a:avLst>
                <a:gd name="adj1" fmla="val 50000"/>
                <a:gd name="adj2" fmla="val 50003"/>
              </a:avLst>
            </a:prstGeom>
            <a:solidFill>
              <a:srgbClr val="66FF66"/>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4" name="TextBox 73"/>
            <p:cNvSpPr txBox="1"/>
            <p:nvPr/>
          </p:nvSpPr>
          <p:spPr>
            <a:xfrm>
              <a:off x="5657053" y="5916496"/>
              <a:ext cx="2003975" cy="831424"/>
            </a:xfrm>
            <a:prstGeom prst="rect">
              <a:avLst/>
            </a:prstGeom>
            <a:noFill/>
          </p:spPr>
          <p:txBody>
            <a:bodyPr>
              <a:spAutoFit/>
            </a:bodyPr>
            <a:lstStyle/>
            <a:p>
              <a:pPr fontAlgn="auto">
                <a:spcBef>
                  <a:spcPts val="0"/>
                </a:spcBef>
                <a:spcAft>
                  <a:spcPts val="0"/>
                </a:spcAft>
                <a:defRPr/>
              </a:pPr>
              <a:r>
                <a:rPr lang="en-US" sz="2400" dirty="0">
                  <a:solidFill>
                    <a:schemeClr val="accent3"/>
                  </a:solidFill>
                  <a:latin typeface="+mn-lt"/>
                  <a:ea typeface="+mn-ea"/>
                </a:rPr>
                <a:t>Hospital</a:t>
              </a:r>
            </a:p>
            <a:p>
              <a:pPr fontAlgn="auto">
                <a:spcBef>
                  <a:spcPts val="0"/>
                </a:spcBef>
                <a:spcAft>
                  <a:spcPts val="0"/>
                </a:spcAft>
                <a:defRPr/>
              </a:pPr>
              <a:r>
                <a:rPr lang="en-US" sz="2400" dirty="0">
                  <a:solidFill>
                    <a:schemeClr val="accent3"/>
                  </a:solidFill>
                  <a:latin typeface="+mn-lt"/>
                  <a:ea typeface="+mn-ea"/>
                </a:rPr>
                <a:t>College, etc.</a:t>
              </a:r>
            </a:p>
          </p:txBody>
        </p:sp>
      </p:grpSp>
      <p:grpSp>
        <p:nvGrpSpPr>
          <p:cNvPr id="8" name="Group 7"/>
          <p:cNvGrpSpPr>
            <a:grpSpLocks/>
          </p:cNvGrpSpPr>
          <p:nvPr/>
        </p:nvGrpSpPr>
        <p:grpSpPr bwMode="auto">
          <a:xfrm>
            <a:off x="1600200" y="1462088"/>
            <a:ext cx="3892550" cy="3587750"/>
            <a:chOff x="1600465" y="1462242"/>
            <a:chExt cx="3892285" cy="3588363"/>
          </a:xfrm>
        </p:grpSpPr>
        <p:grpSp>
          <p:nvGrpSpPr>
            <p:cNvPr id="5135" name="Group 67"/>
            <p:cNvGrpSpPr>
              <a:grpSpLocks/>
            </p:cNvGrpSpPr>
            <p:nvPr/>
          </p:nvGrpSpPr>
          <p:grpSpPr bwMode="auto">
            <a:xfrm>
              <a:off x="1600465" y="2737623"/>
              <a:ext cx="1315992" cy="911017"/>
              <a:chOff x="1600465" y="2737623"/>
              <a:chExt cx="1315992" cy="911017"/>
            </a:xfrm>
          </p:grpSpPr>
          <p:sp>
            <p:nvSpPr>
              <p:cNvPr id="66" name="Rectangle 65"/>
              <p:cNvSpPr>
                <a:spLocks noChangeArrowheads="1"/>
              </p:cNvSpPr>
              <p:nvPr/>
            </p:nvSpPr>
            <p:spPr bwMode="auto">
              <a:xfrm>
                <a:off x="1600465" y="2737222"/>
                <a:ext cx="1315948" cy="911381"/>
              </a:xfrm>
              <a:prstGeom prst="rect">
                <a:avLst/>
              </a:prstGeom>
              <a:solidFill>
                <a:srgbClr val="66CC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139" name="TextBox 66"/>
              <p:cNvSpPr txBox="1">
                <a:spLocks noChangeArrowheads="1"/>
              </p:cNvSpPr>
              <p:nvPr/>
            </p:nvSpPr>
            <p:spPr bwMode="auto">
              <a:xfrm>
                <a:off x="1600465" y="2779183"/>
                <a:ext cx="1315992" cy="830997"/>
              </a:xfrm>
              <a:prstGeom prst="rect">
                <a:avLst/>
              </a:prstGeom>
              <a:noFill/>
              <a:ln w="9525">
                <a:noFill/>
                <a:miter lim="800000"/>
                <a:headEnd/>
                <a:tailEnd/>
              </a:ln>
            </p:spPr>
            <p:txBody>
              <a:bodyPr>
                <a:spAutoFit/>
              </a:bodyPr>
              <a:lstStyle/>
              <a:p>
                <a:pPr algn="ctr"/>
                <a:r>
                  <a:rPr lang="en-US" sz="2400"/>
                  <a:t>C/Centre</a:t>
                </a:r>
              </a:p>
              <a:p>
                <a:pPr algn="ctr"/>
                <a:r>
                  <a:rPr lang="en-US" sz="2400"/>
                  <a:t>Rink</a:t>
                </a:r>
              </a:p>
            </p:txBody>
          </p:sp>
        </p:grpSp>
        <p:sp>
          <p:nvSpPr>
            <p:cNvPr id="3" name="Rectangle 2"/>
            <p:cNvSpPr>
              <a:spLocks noChangeArrowheads="1"/>
            </p:cNvSpPr>
            <p:nvPr/>
          </p:nvSpPr>
          <p:spPr bwMode="auto">
            <a:xfrm>
              <a:off x="3746619" y="4032843"/>
              <a:ext cx="1746131" cy="1017762"/>
            </a:xfrm>
            <a:prstGeom prst="rect">
              <a:avLst/>
            </a:prstGeom>
            <a:solidFill>
              <a:srgbClr val="00804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r>
                <a:rPr lang="en-US" sz="2400" b="1" dirty="0">
                  <a:solidFill>
                    <a:schemeClr val="bg1"/>
                  </a:solidFill>
                  <a:latin typeface="+mn-lt"/>
                  <a:ea typeface="+mn-ea"/>
                </a:rPr>
                <a:t>Park</a:t>
              </a:r>
            </a:p>
          </p:txBody>
        </p:sp>
        <p:sp>
          <p:nvSpPr>
            <p:cNvPr id="7" name="Rectangle 6"/>
            <p:cNvSpPr>
              <a:spLocks noChangeArrowheads="1"/>
            </p:cNvSpPr>
            <p:nvPr/>
          </p:nvSpPr>
          <p:spPr bwMode="auto">
            <a:xfrm>
              <a:off x="2365588" y="1462242"/>
              <a:ext cx="631782" cy="592238"/>
            </a:xfrm>
            <a:prstGeom prst="rect">
              <a:avLst/>
            </a:prstGeom>
            <a:solidFill>
              <a:srgbClr val="800080"/>
            </a:soli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000" b="1" dirty="0">
                  <a:solidFill>
                    <a:schemeClr val="lt1"/>
                  </a:solidFill>
                  <a:latin typeface="+mn-lt"/>
                  <a:ea typeface="+mn-ea"/>
                </a:rPr>
                <a:t>H.S.</a:t>
              </a:r>
            </a:p>
          </p:txBody>
        </p:sp>
      </p:grpSp>
      <p:grpSp>
        <p:nvGrpSpPr>
          <p:cNvPr id="13" name="Group 12"/>
          <p:cNvGrpSpPr>
            <a:grpSpLocks/>
          </p:cNvGrpSpPr>
          <p:nvPr/>
        </p:nvGrpSpPr>
        <p:grpSpPr bwMode="auto">
          <a:xfrm>
            <a:off x="5492750" y="1176338"/>
            <a:ext cx="3260725" cy="3873500"/>
            <a:chOff x="5492750" y="1175854"/>
            <a:chExt cx="3261053" cy="3874751"/>
          </a:xfrm>
        </p:grpSpPr>
        <p:sp>
          <p:nvSpPr>
            <p:cNvPr id="4" name="Rectangle 3"/>
            <p:cNvSpPr/>
            <p:nvPr/>
          </p:nvSpPr>
          <p:spPr>
            <a:xfrm>
              <a:off x="7659906" y="4193078"/>
              <a:ext cx="1047855" cy="857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Mall</a:t>
              </a:r>
            </a:p>
          </p:txBody>
        </p:sp>
        <p:sp>
          <p:nvSpPr>
            <p:cNvPr id="9" name="Rectangle 8"/>
            <p:cNvSpPr/>
            <p:nvPr/>
          </p:nvSpPr>
          <p:spPr>
            <a:xfrm>
              <a:off x="5492750" y="2914727"/>
              <a:ext cx="1555906" cy="466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rgbClr val="000000"/>
                  </a:solidFill>
                </a:rPr>
                <a:t>Businesses</a:t>
              </a:r>
            </a:p>
          </p:txBody>
        </p:sp>
        <p:sp>
          <p:nvSpPr>
            <p:cNvPr id="11" name="Rectangle 10"/>
            <p:cNvSpPr/>
            <p:nvPr/>
          </p:nvSpPr>
          <p:spPr>
            <a:xfrm>
              <a:off x="8015542" y="1175854"/>
              <a:ext cx="738261" cy="43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Shops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t>Social &amp; Demographic Factors</a:t>
            </a:r>
          </a:p>
        </p:txBody>
      </p:sp>
      <p:sp>
        <p:nvSpPr>
          <p:cNvPr id="6147" name="Content Placeholder 2"/>
          <p:cNvSpPr>
            <a:spLocks noGrp="1"/>
          </p:cNvSpPr>
          <p:nvPr>
            <p:ph sz="half" idx="1"/>
          </p:nvPr>
        </p:nvSpPr>
        <p:spPr/>
        <p:txBody>
          <a:bodyPr/>
          <a:lstStyle/>
          <a:p>
            <a:pPr eaLnBrk="1" hangingPunct="1"/>
            <a:r>
              <a:rPr lang="en-US" smtClean="0"/>
              <a:t>Aging individuals, aging populations</a:t>
            </a:r>
          </a:p>
          <a:p>
            <a:pPr eaLnBrk="1" hangingPunct="1"/>
            <a:r>
              <a:rPr lang="en-US" smtClean="0"/>
              <a:t>Baby booms</a:t>
            </a:r>
          </a:p>
          <a:p>
            <a:pPr eaLnBrk="1" hangingPunct="1"/>
            <a:r>
              <a:rPr lang="en-US" smtClean="0"/>
              <a:t>Income diversity</a:t>
            </a:r>
          </a:p>
          <a:p>
            <a:pPr eaLnBrk="1" hangingPunct="1"/>
            <a:r>
              <a:rPr lang="en-US" smtClean="0"/>
              <a:t>Cultural diversity</a:t>
            </a:r>
          </a:p>
          <a:p>
            <a:pPr eaLnBrk="1" hangingPunct="1"/>
            <a:r>
              <a:rPr lang="en-US" smtClean="0"/>
              <a:t>Personal needs and preferences</a:t>
            </a:r>
          </a:p>
          <a:p>
            <a:pPr eaLnBrk="1" hangingPunct="1"/>
            <a:endParaRPr lang="en-US" smtClean="0"/>
          </a:p>
        </p:txBody>
      </p:sp>
      <p:pic>
        <p:nvPicPr>
          <p:cNvPr id="6148" name="Content Placeholder 4" descr="Public Survey 1.JPG"/>
          <p:cNvPicPr>
            <a:picLocks noGrp="1" noChangeAspect="1"/>
          </p:cNvPicPr>
          <p:nvPr>
            <p:ph sz="half" idx="2"/>
          </p:nvPr>
        </p:nvPicPr>
        <p:blipFill>
          <a:blip r:embed="rId3"/>
          <a:srcRect/>
          <a:stretch>
            <a:fillRect/>
          </a:stretch>
        </p:blipFill>
        <p:spPr/>
      </p:pic>
      <p:pic>
        <p:nvPicPr>
          <p:cNvPr id="6149"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smtClean="0"/>
              <a:t>Residential Land Use Factors</a:t>
            </a:r>
          </a:p>
        </p:txBody>
      </p:sp>
      <p:sp>
        <p:nvSpPr>
          <p:cNvPr id="7171" name="Content Placeholder 2"/>
          <p:cNvSpPr>
            <a:spLocks noGrp="1"/>
          </p:cNvSpPr>
          <p:nvPr>
            <p:ph sz="half" idx="1"/>
          </p:nvPr>
        </p:nvSpPr>
        <p:spPr/>
        <p:txBody>
          <a:bodyPr/>
          <a:lstStyle/>
          <a:p>
            <a:pPr eaLnBrk="1" hangingPunct="1"/>
            <a:r>
              <a:rPr lang="en-US" smtClean="0"/>
              <a:t>Large houses on large lots</a:t>
            </a:r>
          </a:p>
          <a:p>
            <a:pPr eaLnBrk="1" hangingPunct="1"/>
            <a:r>
              <a:rPr lang="en-US" smtClean="0"/>
              <a:t>Cost of servicing</a:t>
            </a:r>
          </a:p>
          <a:p>
            <a:pPr eaLnBrk="1" hangingPunct="1"/>
            <a:r>
              <a:rPr lang="en-US" smtClean="0"/>
              <a:t>Time, money spent in the car</a:t>
            </a:r>
          </a:p>
          <a:p>
            <a:pPr eaLnBrk="1" hangingPunct="1"/>
            <a:r>
              <a:rPr lang="en-US" smtClean="0"/>
              <a:t>Some community members not well served by this model</a:t>
            </a:r>
          </a:p>
          <a:p>
            <a:pPr eaLnBrk="1" hangingPunct="1"/>
            <a:endParaRPr lang="en-US" smtClean="0"/>
          </a:p>
        </p:txBody>
      </p:sp>
      <p:pic>
        <p:nvPicPr>
          <p:cNvPr id="7172" name="Content Placeholder 5" descr="Invermere town shots 006.jpg"/>
          <p:cNvPicPr>
            <a:picLocks noGrp="1" noChangeAspect="1"/>
          </p:cNvPicPr>
          <p:nvPr>
            <p:ph sz="half" idx="2"/>
          </p:nvPr>
        </p:nvPicPr>
        <p:blipFill>
          <a:blip r:embed="rId3"/>
          <a:srcRect/>
          <a:stretch>
            <a:fillRect/>
          </a:stretch>
        </p:blipFill>
        <p:spPr/>
      </p:pic>
      <p:pic>
        <p:nvPicPr>
          <p:cNvPr id="7173" name="Picture 4"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Infrastructure Factors</a:t>
            </a:r>
          </a:p>
        </p:txBody>
      </p:sp>
      <p:sp>
        <p:nvSpPr>
          <p:cNvPr id="8195" name="Content Placeholder 2"/>
          <p:cNvSpPr>
            <a:spLocks noGrp="1"/>
          </p:cNvSpPr>
          <p:nvPr>
            <p:ph sz="half" idx="1"/>
          </p:nvPr>
        </p:nvSpPr>
        <p:spPr/>
        <p:txBody>
          <a:bodyPr/>
          <a:lstStyle/>
          <a:p>
            <a:pPr eaLnBrk="1" hangingPunct="1"/>
            <a:r>
              <a:rPr lang="en-US" smtClean="0"/>
              <a:t>Roads</a:t>
            </a:r>
          </a:p>
          <a:p>
            <a:pPr eaLnBrk="1" hangingPunct="1"/>
            <a:r>
              <a:rPr lang="en-US" smtClean="0"/>
              <a:t>Sidewalks</a:t>
            </a:r>
          </a:p>
          <a:p>
            <a:pPr eaLnBrk="1" hangingPunct="1"/>
            <a:r>
              <a:rPr lang="en-US" smtClean="0"/>
              <a:t>Water &amp; waste</a:t>
            </a:r>
          </a:p>
          <a:p>
            <a:pPr eaLnBrk="1" hangingPunct="1"/>
            <a:r>
              <a:rPr lang="en-US" smtClean="0"/>
              <a:t>Electricity</a:t>
            </a:r>
          </a:p>
          <a:p>
            <a:pPr eaLnBrk="1" hangingPunct="1"/>
            <a:r>
              <a:rPr lang="en-US" smtClean="0"/>
              <a:t>Gas</a:t>
            </a:r>
          </a:p>
          <a:p>
            <a:pPr eaLnBrk="1" hangingPunct="1"/>
            <a:r>
              <a:rPr lang="en-US" smtClean="0"/>
              <a:t>Telephone</a:t>
            </a:r>
          </a:p>
          <a:p>
            <a:pPr eaLnBrk="1" hangingPunct="1"/>
            <a:r>
              <a:rPr lang="en-US" smtClean="0"/>
              <a:t>Internet</a:t>
            </a:r>
          </a:p>
        </p:txBody>
      </p:sp>
      <p:pic>
        <p:nvPicPr>
          <p:cNvPr id="8196" name="Content Placeholder 4" descr="hpm_0280.jpg"/>
          <p:cNvPicPr>
            <a:picLocks noGrp="1" noChangeAspect="1"/>
          </p:cNvPicPr>
          <p:nvPr>
            <p:ph sz="half" idx="2"/>
          </p:nvPr>
        </p:nvPicPr>
        <p:blipFill>
          <a:blip r:embed="rId3"/>
          <a:srcRect/>
          <a:stretch>
            <a:fillRect/>
          </a:stretch>
        </p:blipFill>
        <p:spPr/>
      </p:pic>
      <p:pic>
        <p:nvPicPr>
          <p:cNvPr id="8197"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smtClean="0"/>
              <a:t>Industrial Land Use Factors</a:t>
            </a:r>
          </a:p>
        </p:txBody>
      </p:sp>
      <p:sp>
        <p:nvSpPr>
          <p:cNvPr id="9219" name="Content Placeholder 2"/>
          <p:cNvSpPr>
            <a:spLocks noGrp="1"/>
          </p:cNvSpPr>
          <p:nvPr>
            <p:ph sz="half" idx="1"/>
          </p:nvPr>
        </p:nvSpPr>
        <p:spPr>
          <a:xfrm>
            <a:off x="539750" y="1600200"/>
            <a:ext cx="4038600" cy="4525963"/>
          </a:xfrm>
        </p:spPr>
        <p:txBody>
          <a:bodyPr/>
          <a:lstStyle/>
          <a:p>
            <a:pPr eaLnBrk="1" hangingPunct="1"/>
            <a:r>
              <a:rPr lang="en-US" smtClean="0"/>
              <a:t>Income and jobs but concerns about:</a:t>
            </a:r>
          </a:p>
          <a:p>
            <a:pPr lvl="1" eaLnBrk="1" hangingPunct="1"/>
            <a:r>
              <a:rPr lang="en-US" smtClean="0"/>
              <a:t>Air quality</a:t>
            </a:r>
          </a:p>
          <a:p>
            <a:pPr lvl="1" eaLnBrk="1" hangingPunct="1"/>
            <a:r>
              <a:rPr lang="en-US" smtClean="0"/>
              <a:t>Water quality</a:t>
            </a:r>
          </a:p>
          <a:p>
            <a:pPr lvl="1" eaLnBrk="1" hangingPunct="1"/>
            <a:r>
              <a:rPr lang="en-US" smtClean="0"/>
              <a:t>Contaminated sites</a:t>
            </a:r>
          </a:p>
          <a:p>
            <a:pPr lvl="1" eaLnBrk="1" hangingPunct="1"/>
            <a:r>
              <a:rPr lang="en-US" smtClean="0"/>
              <a:t>Noise</a:t>
            </a:r>
          </a:p>
          <a:p>
            <a:pPr lvl="1" eaLnBrk="1" hangingPunct="1"/>
            <a:r>
              <a:rPr lang="en-US" smtClean="0"/>
              <a:t>Road impacts</a:t>
            </a:r>
          </a:p>
        </p:txBody>
      </p:sp>
      <p:pic>
        <p:nvPicPr>
          <p:cNvPr id="9220" name="Content Placeholder 4"/>
          <p:cNvPicPr>
            <a:picLocks noGrp="1" noChangeAspect="1"/>
          </p:cNvPicPr>
          <p:nvPr>
            <p:ph sz="half" idx="2"/>
          </p:nvPr>
        </p:nvPicPr>
        <p:blipFill>
          <a:blip r:embed="rId3"/>
          <a:srcRect/>
          <a:stretch>
            <a:fillRect/>
          </a:stretch>
        </p:blipFill>
        <p:spPr>
          <a:xfrm>
            <a:off x="4495800" y="1774825"/>
            <a:ext cx="4038600" cy="4525963"/>
          </a:xfrm>
        </p:spPr>
      </p:pic>
      <p:pic>
        <p:nvPicPr>
          <p:cNvPr id="9221"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smtClean="0"/>
              <a:t>Public Land Use Factors</a:t>
            </a:r>
          </a:p>
        </p:txBody>
      </p:sp>
      <p:sp>
        <p:nvSpPr>
          <p:cNvPr id="10243" name="Content Placeholder 2"/>
          <p:cNvSpPr>
            <a:spLocks noGrp="1"/>
          </p:cNvSpPr>
          <p:nvPr>
            <p:ph sz="half" idx="1"/>
          </p:nvPr>
        </p:nvSpPr>
        <p:spPr/>
        <p:txBody>
          <a:bodyPr/>
          <a:lstStyle/>
          <a:p>
            <a:pPr eaLnBrk="1" hangingPunct="1"/>
            <a:r>
              <a:rPr lang="en-US" smtClean="0"/>
              <a:t>Separate locations for each purpose</a:t>
            </a:r>
          </a:p>
          <a:p>
            <a:pPr eaLnBrk="1" hangingPunct="1"/>
            <a:r>
              <a:rPr lang="en-US" smtClean="0"/>
              <a:t>Lack of integration</a:t>
            </a:r>
          </a:p>
          <a:p>
            <a:pPr lvl="1" eaLnBrk="1" hangingPunct="1"/>
            <a:r>
              <a:rPr lang="en-US" smtClean="0"/>
              <a:t>Schools</a:t>
            </a:r>
          </a:p>
          <a:p>
            <a:pPr lvl="1" eaLnBrk="1" hangingPunct="1"/>
            <a:r>
              <a:rPr lang="en-US" smtClean="0"/>
              <a:t>Libraries</a:t>
            </a:r>
          </a:p>
          <a:p>
            <a:pPr lvl="1" eaLnBrk="1" hangingPunct="1"/>
            <a:r>
              <a:rPr lang="en-US" smtClean="0"/>
              <a:t>Community and recreation centres</a:t>
            </a:r>
          </a:p>
          <a:p>
            <a:pPr eaLnBrk="1" hangingPunct="1"/>
            <a:r>
              <a:rPr lang="en-US" smtClean="0"/>
              <a:t>What would serve community best?</a:t>
            </a:r>
          </a:p>
        </p:txBody>
      </p:sp>
      <p:pic>
        <p:nvPicPr>
          <p:cNvPr id="10244" name="Content Placeholder 5" descr="kamsafehousesm.jpg"/>
          <p:cNvPicPr>
            <a:picLocks noGrp="1" noChangeAspect="1"/>
          </p:cNvPicPr>
          <p:nvPr>
            <p:ph sz="half" idx="2"/>
          </p:nvPr>
        </p:nvPicPr>
        <p:blipFill>
          <a:blip r:embed="rId3"/>
          <a:srcRect/>
          <a:stretch>
            <a:fillRect/>
          </a:stretch>
        </p:blipFill>
        <p:spPr/>
      </p:pic>
      <p:pic>
        <p:nvPicPr>
          <p:cNvPr id="10245"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t>Commercial Land Use Factors</a:t>
            </a:r>
          </a:p>
        </p:txBody>
      </p:sp>
      <p:sp>
        <p:nvSpPr>
          <p:cNvPr id="11267" name="Content Placeholder 2"/>
          <p:cNvSpPr>
            <a:spLocks noGrp="1"/>
          </p:cNvSpPr>
          <p:nvPr>
            <p:ph sz="half" idx="1"/>
          </p:nvPr>
        </p:nvSpPr>
        <p:spPr/>
        <p:txBody>
          <a:bodyPr/>
          <a:lstStyle/>
          <a:p>
            <a:pPr eaLnBrk="1" hangingPunct="1"/>
            <a:r>
              <a:rPr lang="en-US" smtClean="0"/>
              <a:t>Historic downtowns vs. stores and services on the outskirts</a:t>
            </a:r>
          </a:p>
          <a:p>
            <a:pPr eaLnBrk="1" hangingPunct="1"/>
            <a:r>
              <a:rPr lang="en-US" smtClean="0"/>
              <a:t>Walkable vs. car-oriented</a:t>
            </a:r>
          </a:p>
          <a:p>
            <a:pPr eaLnBrk="1" hangingPunct="1"/>
            <a:r>
              <a:rPr lang="en-US" smtClean="0"/>
              <a:t>Close to existing infrastructure vs. extensions required</a:t>
            </a:r>
          </a:p>
        </p:txBody>
      </p:sp>
      <p:pic>
        <p:nvPicPr>
          <p:cNvPr id="11268" name="Content Placeholder 6" descr="Invermere town shots 024.jpg"/>
          <p:cNvPicPr>
            <a:picLocks noGrp="1" noChangeAspect="1"/>
          </p:cNvPicPr>
          <p:nvPr>
            <p:ph sz="half" idx="2"/>
          </p:nvPr>
        </p:nvPicPr>
        <p:blipFill>
          <a:blip r:embed="rId3"/>
          <a:srcRect/>
          <a:stretch>
            <a:fillRect/>
          </a:stretch>
        </p:blipFill>
        <p:spPr/>
      </p:pic>
      <p:pic>
        <p:nvPicPr>
          <p:cNvPr id="11269" name="Picture 6" descr="clip_image001.jpg"/>
          <p:cNvPicPr>
            <a:picLocks noChangeAspect="1"/>
          </p:cNvPicPr>
          <p:nvPr/>
        </p:nvPicPr>
        <p:blipFill>
          <a:blip r:embed="rId4"/>
          <a:srcRect/>
          <a:stretch>
            <a:fillRect/>
          </a:stretch>
        </p:blipFill>
        <p:spPr bwMode="auto">
          <a:xfrm>
            <a:off x="539750" y="5857875"/>
            <a:ext cx="1398588"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DA647BEC-B429-42B0-8FB0-2A1404DA487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683</TotalTime>
  <Words>2626</Words>
  <Application>Microsoft Office PowerPoint</Application>
  <PresentationFormat>On-screen Show (4:3)</PresentationFormat>
  <Paragraphs>211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MS PGothic</vt:lpstr>
      <vt:lpstr>Arial</vt:lpstr>
      <vt:lpstr>Wingdings</vt:lpstr>
      <vt:lpstr>+mj-lt</vt:lpstr>
      <vt:lpstr>Office Theme</vt:lpstr>
      <vt:lpstr>Real Estate and Land Use Considerations in Building Communities</vt:lpstr>
      <vt:lpstr>Slide 2</vt:lpstr>
      <vt:lpstr>Slide 3</vt:lpstr>
      <vt:lpstr>Social &amp; Demographic Factors</vt:lpstr>
      <vt:lpstr>Residential Land Use Factors</vt:lpstr>
      <vt:lpstr>Infrastructure Factors</vt:lpstr>
      <vt:lpstr>Industrial Land Use Factors</vt:lpstr>
      <vt:lpstr>Public Land Use Factors</vt:lpstr>
      <vt:lpstr>Commercial Land Use Factors</vt:lpstr>
      <vt:lpstr>Solutions</vt:lpstr>
      <vt:lpstr>Our Role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Marleen</cp:lastModifiedBy>
  <cp:revision>114</cp:revision>
  <cp:lastPrinted>2012-04-20T22:15:36Z</cp:lastPrinted>
  <dcterms:created xsi:type="dcterms:W3CDTF">2010-04-12T23:12:02Z</dcterms:created>
  <dcterms:modified xsi:type="dcterms:W3CDTF">2012-04-24T01:58:23Z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